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2.xml" ContentType="application/vnd.openxmlformats-officedocument.presentationml.comments+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omments/comment3.xml" ContentType="application/vnd.openxmlformats-officedocument.presentationml.comment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omments/comment4.xml" ContentType="application/vnd.openxmlformats-officedocument.presentationml.comments+xml"/>
  <Override PartName="/ppt/notesSlides/notesSlide58.xml" ContentType="application/vnd.openxmlformats-officedocument.presentationml.notesSlide+xml"/>
  <Override PartName="/ppt/comments/comment5.xml" ContentType="application/vnd.openxmlformats-officedocument.presentationml.comment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omments/comment6.xml" ContentType="application/vnd.openxmlformats-officedocument.presentationml.comment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comments/comment7.xml" ContentType="application/vnd.openxmlformats-officedocument.presentationml.comments+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comments/comment8.xml" ContentType="application/vnd.openxmlformats-officedocument.presentationml.comments+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1"/>
    <p:sldMasterId id="2147483817" r:id="rId2"/>
    <p:sldMasterId id="2147483841" r:id="rId3"/>
    <p:sldMasterId id="2147483848" r:id="rId4"/>
    <p:sldMasterId id="2147483892" r:id="rId5"/>
    <p:sldMasterId id="2147483903" r:id="rId6"/>
  </p:sldMasterIdLst>
  <p:notesMasterIdLst>
    <p:notesMasterId r:id="rId265"/>
  </p:notesMasterIdLst>
  <p:handoutMasterIdLst>
    <p:handoutMasterId r:id="rId266"/>
  </p:handoutMasterIdLst>
  <p:sldIdLst>
    <p:sldId id="1321" r:id="rId7"/>
    <p:sldId id="1106" r:id="rId8"/>
    <p:sldId id="1107" r:id="rId9"/>
    <p:sldId id="1108" r:id="rId10"/>
    <p:sldId id="1109" r:id="rId11"/>
    <p:sldId id="1110" r:id="rId12"/>
    <p:sldId id="1111" r:id="rId13"/>
    <p:sldId id="1112" r:id="rId14"/>
    <p:sldId id="1113" r:id="rId15"/>
    <p:sldId id="1115" r:id="rId16"/>
    <p:sldId id="1116" r:id="rId17"/>
    <p:sldId id="1404" r:id="rId18"/>
    <p:sldId id="1405" r:id="rId19"/>
    <p:sldId id="1118" r:id="rId20"/>
    <p:sldId id="1119" r:id="rId21"/>
    <p:sldId id="1120" r:id="rId22"/>
    <p:sldId id="1228" r:id="rId23"/>
    <p:sldId id="1121" r:id="rId24"/>
    <p:sldId id="1124" r:id="rId25"/>
    <p:sldId id="1125" r:id="rId26"/>
    <p:sldId id="1126" r:id="rId27"/>
    <p:sldId id="1127" r:id="rId28"/>
    <p:sldId id="1128" r:id="rId29"/>
    <p:sldId id="1129" r:id="rId30"/>
    <p:sldId id="1130" r:id="rId31"/>
    <p:sldId id="1131" r:id="rId32"/>
    <p:sldId id="1132" r:id="rId33"/>
    <p:sldId id="1133" r:id="rId34"/>
    <p:sldId id="1134" r:id="rId35"/>
    <p:sldId id="1135" r:id="rId36"/>
    <p:sldId id="1136" r:id="rId37"/>
    <p:sldId id="1137" r:id="rId38"/>
    <p:sldId id="1138" r:id="rId39"/>
    <p:sldId id="1139" r:id="rId40"/>
    <p:sldId id="1140" r:id="rId41"/>
    <p:sldId id="1141" r:id="rId42"/>
    <p:sldId id="1142" r:id="rId43"/>
    <p:sldId id="1143" r:id="rId44"/>
    <p:sldId id="1144" r:id="rId45"/>
    <p:sldId id="1145" r:id="rId46"/>
    <p:sldId id="1406" r:id="rId47"/>
    <p:sldId id="1328" r:id="rId48"/>
    <p:sldId id="1146" r:id="rId49"/>
    <p:sldId id="1147" r:id="rId50"/>
    <p:sldId id="1148" r:id="rId51"/>
    <p:sldId id="1149" r:id="rId52"/>
    <p:sldId id="1150" r:id="rId53"/>
    <p:sldId id="1151" r:id="rId54"/>
    <p:sldId id="1152" r:id="rId55"/>
    <p:sldId id="1153" r:id="rId56"/>
    <p:sldId id="1154" r:id="rId57"/>
    <p:sldId id="1155" r:id="rId58"/>
    <p:sldId id="1156" r:id="rId59"/>
    <p:sldId id="1157" r:id="rId60"/>
    <p:sldId id="1158" r:id="rId61"/>
    <p:sldId id="1159" r:id="rId62"/>
    <p:sldId id="1160" r:id="rId63"/>
    <p:sldId id="1161" r:id="rId64"/>
    <p:sldId id="1397" r:id="rId65"/>
    <p:sldId id="1396" r:id="rId66"/>
    <p:sldId id="1162" r:id="rId67"/>
    <p:sldId id="1163" r:id="rId68"/>
    <p:sldId id="1164" r:id="rId69"/>
    <p:sldId id="1329" r:id="rId70"/>
    <p:sldId id="1165" r:id="rId71"/>
    <p:sldId id="1166" r:id="rId72"/>
    <p:sldId id="1167" r:id="rId73"/>
    <p:sldId id="1168" r:id="rId74"/>
    <p:sldId id="1169" r:id="rId75"/>
    <p:sldId id="1170" r:id="rId76"/>
    <p:sldId id="1330" r:id="rId77"/>
    <p:sldId id="1172" r:id="rId78"/>
    <p:sldId id="1173" r:id="rId79"/>
    <p:sldId id="1174" r:id="rId80"/>
    <p:sldId id="1175" r:id="rId81"/>
    <p:sldId id="1176" r:id="rId82"/>
    <p:sldId id="1177" r:id="rId83"/>
    <p:sldId id="1178" r:id="rId84"/>
    <p:sldId id="1179" r:id="rId85"/>
    <p:sldId id="1180" r:id="rId86"/>
    <p:sldId id="1181" r:id="rId87"/>
    <p:sldId id="1182" r:id="rId88"/>
    <p:sldId id="1183" r:id="rId89"/>
    <p:sldId id="1184" r:id="rId90"/>
    <p:sldId id="1185" r:id="rId91"/>
    <p:sldId id="1186" r:id="rId92"/>
    <p:sldId id="1215" r:id="rId93"/>
    <p:sldId id="1389" r:id="rId94"/>
    <p:sldId id="1187" r:id="rId95"/>
    <p:sldId id="1188" r:id="rId96"/>
    <p:sldId id="1189" r:id="rId97"/>
    <p:sldId id="1190" r:id="rId98"/>
    <p:sldId id="1191" r:id="rId99"/>
    <p:sldId id="1192" r:id="rId100"/>
    <p:sldId id="1193" r:id="rId101"/>
    <p:sldId id="1194" r:id="rId102"/>
    <p:sldId id="1195" r:id="rId103"/>
    <p:sldId id="1196" r:id="rId104"/>
    <p:sldId id="1197" r:id="rId105"/>
    <p:sldId id="1198" r:id="rId106"/>
    <p:sldId id="1199" r:id="rId107"/>
    <p:sldId id="1200" r:id="rId108"/>
    <p:sldId id="1201" r:id="rId109"/>
    <p:sldId id="1202" r:id="rId110"/>
    <p:sldId id="1204" r:id="rId111"/>
    <p:sldId id="1203" r:id="rId112"/>
    <p:sldId id="1205" r:id="rId113"/>
    <p:sldId id="1206" r:id="rId114"/>
    <p:sldId id="1207" r:id="rId115"/>
    <p:sldId id="1208" r:id="rId116"/>
    <p:sldId id="1209" r:id="rId117"/>
    <p:sldId id="1210" r:id="rId118"/>
    <p:sldId id="1211" r:id="rId119"/>
    <p:sldId id="1212" r:id="rId120"/>
    <p:sldId id="1213" r:id="rId121"/>
    <p:sldId id="1214" r:id="rId122"/>
    <p:sldId id="1408" r:id="rId123"/>
    <p:sldId id="1307" r:id="rId124"/>
    <p:sldId id="892" r:id="rId125"/>
    <p:sldId id="893" r:id="rId126"/>
    <p:sldId id="894" r:id="rId127"/>
    <p:sldId id="895" r:id="rId128"/>
    <p:sldId id="896" r:id="rId129"/>
    <p:sldId id="897" r:id="rId130"/>
    <p:sldId id="898" r:id="rId131"/>
    <p:sldId id="899" r:id="rId132"/>
    <p:sldId id="1056" r:id="rId133"/>
    <p:sldId id="900" r:id="rId134"/>
    <p:sldId id="901" r:id="rId135"/>
    <p:sldId id="902" r:id="rId136"/>
    <p:sldId id="905" r:id="rId137"/>
    <p:sldId id="1104" r:id="rId138"/>
    <p:sldId id="903" r:id="rId139"/>
    <p:sldId id="904" r:id="rId140"/>
    <p:sldId id="1103" r:id="rId141"/>
    <p:sldId id="906" r:id="rId142"/>
    <p:sldId id="907" r:id="rId143"/>
    <p:sldId id="908" r:id="rId144"/>
    <p:sldId id="909" r:id="rId145"/>
    <p:sldId id="1326" r:id="rId146"/>
    <p:sldId id="1057" r:id="rId147"/>
    <p:sldId id="911" r:id="rId148"/>
    <p:sldId id="1399" r:id="rId149"/>
    <p:sldId id="1398" r:id="rId150"/>
    <p:sldId id="1105" r:id="rId151"/>
    <p:sldId id="910" r:id="rId152"/>
    <p:sldId id="912" r:id="rId153"/>
    <p:sldId id="1071" r:id="rId154"/>
    <p:sldId id="1072" r:id="rId155"/>
    <p:sldId id="1073" r:id="rId156"/>
    <p:sldId id="914" r:id="rId157"/>
    <p:sldId id="1308" r:id="rId158"/>
    <p:sldId id="1332" r:id="rId159"/>
    <p:sldId id="1401" r:id="rId160"/>
    <p:sldId id="1334" r:id="rId161"/>
    <p:sldId id="1356" r:id="rId162"/>
    <p:sldId id="1390" r:id="rId163"/>
    <p:sldId id="1335" r:id="rId164"/>
    <p:sldId id="1351" r:id="rId165"/>
    <p:sldId id="1350" r:id="rId166"/>
    <p:sldId id="1364" r:id="rId167"/>
    <p:sldId id="1365" r:id="rId168"/>
    <p:sldId id="1366" r:id="rId169"/>
    <p:sldId id="1369" r:id="rId170"/>
    <p:sldId id="1368" r:id="rId171"/>
    <p:sldId id="1367" r:id="rId172"/>
    <p:sldId id="1354" r:id="rId173"/>
    <p:sldId id="1355" r:id="rId174"/>
    <p:sldId id="1337" r:id="rId175"/>
    <p:sldId id="1377" r:id="rId176"/>
    <p:sldId id="1378" r:id="rId177"/>
    <p:sldId id="1391" r:id="rId178"/>
    <p:sldId id="1380" r:id="rId179"/>
    <p:sldId id="1392" r:id="rId180"/>
    <p:sldId id="1400" r:id="rId181"/>
    <p:sldId id="1362" r:id="rId182"/>
    <p:sldId id="1363" r:id="rId183"/>
    <p:sldId id="1338" r:id="rId184"/>
    <p:sldId id="1393" r:id="rId185"/>
    <p:sldId id="1394" r:id="rId186"/>
    <p:sldId id="1395" r:id="rId187"/>
    <p:sldId id="1388" r:id="rId188"/>
    <p:sldId id="1382" r:id="rId189"/>
    <p:sldId id="1402" r:id="rId190"/>
    <p:sldId id="1374" r:id="rId191"/>
    <p:sldId id="1346" r:id="rId192"/>
    <p:sldId id="1347" r:id="rId193"/>
    <p:sldId id="1407" r:id="rId194"/>
    <p:sldId id="972" r:id="rId195"/>
    <p:sldId id="973" r:id="rId196"/>
    <p:sldId id="974" r:id="rId197"/>
    <p:sldId id="975" r:id="rId198"/>
    <p:sldId id="976" r:id="rId199"/>
    <p:sldId id="1048" r:id="rId200"/>
    <p:sldId id="977" r:id="rId201"/>
    <p:sldId id="979" r:id="rId202"/>
    <p:sldId id="981" r:id="rId203"/>
    <p:sldId id="982" r:id="rId204"/>
    <p:sldId id="1042" r:id="rId205"/>
    <p:sldId id="983" r:id="rId206"/>
    <p:sldId id="1313" r:id="rId207"/>
    <p:sldId id="1319" r:id="rId208"/>
    <p:sldId id="1320" r:id="rId209"/>
    <p:sldId id="1077" r:id="rId210"/>
    <p:sldId id="986" r:id="rId211"/>
    <p:sldId id="987" r:id="rId212"/>
    <p:sldId id="1059" r:id="rId213"/>
    <p:sldId id="1076" r:id="rId214"/>
    <p:sldId id="991" r:id="rId215"/>
    <p:sldId id="1310" r:id="rId216"/>
    <p:sldId id="993" r:id="rId217"/>
    <p:sldId id="1217" r:id="rId218"/>
    <p:sldId id="1064" r:id="rId219"/>
    <p:sldId id="1327" r:id="rId220"/>
    <p:sldId id="1219" r:id="rId221"/>
    <p:sldId id="1220" r:id="rId222"/>
    <p:sldId id="1221" r:id="rId223"/>
    <p:sldId id="1065" r:id="rId224"/>
    <p:sldId id="1097" r:id="rId225"/>
    <p:sldId id="1067" r:id="rId226"/>
    <p:sldId id="1068" r:id="rId227"/>
    <p:sldId id="1069" r:id="rId228"/>
    <p:sldId id="1403" r:id="rId229"/>
    <p:sldId id="1070" r:id="rId230"/>
    <p:sldId id="1311" r:id="rId231"/>
    <p:sldId id="1061" r:id="rId232"/>
    <p:sldId id="994" r:id="rId233"/>
    <p:sldId id="995" r:id="rId234"/>
    <p:sldId id="998" r:id="rId235"/>
    <p:sldId id="1098" r:id="rId236"/>
    <p:sldId id="999" r:id="rId237"/>
    <p:sldId id="1099" r:id="rId238"/>
    <p:sldId id="1000" r:id="rId239"/>
    <p:sldId id="1001" r:id="rId240"/>
    <p:sldId id="1224" r:id="rId241"/>
    <p:sldId id="1002" r:id="rId242"/>
    <p:sldId id="1102" r:id="rId243"/>
    <p:sldId id="1003" r:id="rId244"/>
    <p:sldId id="1004" r:id="rId245"/>
    <p:sldId id="1009" r:id="rId246"/>
    <p:sldId id="1010" r:id="rId247"/>
    <p:sldId id="1312" r:id="rId248"/>
    <p:sldId id="1012" r:id="rId249"/>
    <p:sldId id="1013" r:id="rId250"/>
    <p:sldId id="648" r:id="rId251"/>
    <p:sldId id="1040" r:id="rId252"/>
    <p:sldId id="1100" r:id="rId253"/>
    <p:sldId id="1019" r:id="rId254"/>
    <p:sldId id="1020" r:id="rId255"/>
    <p:sldId id="1021" r:id="rId256"/>
    <p:sldId id="1041" r:id="rId257"/>
    <p:sldId id="1022" r:id="rId258"/>
    <p:sldId id="1023" r:id="rId259"/>
    <p:sldId id="1101" r:id="rId260"/>
    <p:sldId id="1225" r:id="rId261"/>
    <p:sldId id="1024" r:id="rId262"/>
    <p:sldId id="1025" r:id="rId263"/>
    <p:sldId id="675" r:id="rId264"/>
  </p:sldIdLst>
  <p:sldSz cx="9144000" cy="6858000" type="screen4x3"/>
  <p:notesSz cx="6950075" cy="9236075"/>
  <p:defaultTextStyle>
    <a:defPPr>
      <a:defRPr lang="en-US"/>
    </a:defPPr>
    <a:lvl1pPr algn="l" rtl="0" eaLnBrk="0" fontAlgn="base" hangingPunct="0">
      <a:spcBef>
        <a:spcPct val="0"/>
      </a:spcBef>
      <a:spcAft>
        <a:spcPct val="0"/>
      </a:spcAft>
      <a:defRPr sz="2400" b="1" kern="1200">
        <a:solidFill>
          <a:schemeClr val="tx1"/>
        </a:solidFill>
        <a:latin typeface="Arial" charset="0"/>
        <a:ea typeface="ＭＳ Ｐゴシック" pitchFamily="48" charset="-128"/>
        <a:cs typeface="+mn-cs"/>
      </a:defRPr>
    </a:lvl1pPr>
    <a:lvl2pPr marL="457200" algn="l" rtl="0" eaLnBrk="0" fontAlgn="base" hangingPunct="0">
      <a:spcBef>
        <a:spcPct val="0"/>
      </a:spcBef>
      <a:spcAft>
        <a:spcPct val="0"/>
      </a:spcAft>
      <a:defRPr sz="2400" b="1" kern="1200">
        <a:solidFill>
          <a:schemeClr val="tx1"/>
        </a:solidFill>
        <a:latin typeface="Arial" charset="0"/>
        <a:ea typeface="ＭＳ Ｐゴシック" pitchFamily="48" charset="-128"/>
        <a:cs typeface="+mn-cs"/>
      </a:defRPr>
    </a:lvl2pPr>
    <a:lvl3pPr marL="914400" algn="l" rtl="0" eaLnBrk="0" fontAlgn="base" hangingPunct="0">
      <a:spcBef>
        <a:spcPct val="0"/>
      </a:spcBef>
      <a:spcAft>
        <a:spcPct val="0"/>
      </a:spcAft>
      <a:defRPr sz="2400" b="1" kern="1200">
        <a:solidFill>
          <a:schemeClr val="tx1"/>
        </a:solidFill>
        <a:latin typeface="Arial" charset="0"/>
        <a:ea typeface="ＭＳ Ｐゴシック" pitchFamily="48" charset="-128"/>
        <a:cs typeface="+mn-cs"/>
      </a:defRPr>
    </a:lvl3pPr>
    <a:lvl4pPr marL="1371600" algn="l" rtl="0" eaLnBrk="0" fontAlgn="base" hangingPunct="0">
      <a:spcBef>
        <a:spcPct val="0"/>
      </a:spcBef>
      <a:spcAft>
        <a:spcPct val="0"/>
      </a:spcAft>
      <a:defRPr sz="2400" b="1" kern="1200">
        <a:solidFill>
          <a:schemeClr val="tx1"/>
        </a:solidFill>
        <a:latin typeface="Arial" charset="0"/>
        <a:ea typeface="ＭＳ Ｐゴシック" pitchFamily="48" charset="-128"/>
        <a:cs typeface="+mn-cs"/>
      </a:defRPr>
    </a:lvl4pPr>
    <a:lvl5pPr marL="1828800" algn="l" rtl="0" eaLnBrk="0" fontAlgn="base" hangingPunct="0">
      <a:spcBef>
        <a:spcPct val="0"/>
      </a:spcBef>
      <a:spcAft>
        <a:spcPct val="0"/>
      </a:spcAft>
      <a:defRPr sz="2400" b="1" kern="1200">
        <a:solidFill>
          <a:schemeClr val="tx1"/>
        </a:solidFill>
        <a:latin typeface="Arial" charset="0"/>
        <a:ea typeface="ＭＳ Ｐゴシック" pitchFamily="48" charset="-128"/>
        <a:cs typeface="+mn-cs"/>
      </a:defRPr>
    </a:lvl5pPr>
    <a:lvl6pPr marL="2286000" algn="l" defTabSz="914400" rtl="0" eaLnBrk="1" latinLnBrk="0" hangingPunct="1">
      <a:defRPr sz="2400" b="1" kern="1200">
        <a:solidFill>
          <a:schemeClr val="tx1"/>
        </a:solidFill>
        <a:latin typeface="Arial" charset="0"/>
        <a:ea typeface="ＭＳ Ｐゴシック" pitchFamily="48" charset="-128"/>
        <a:cs typeface="+mn-cs"/>
      </a:defRPr>
    </a:lvl6pPr>
    <a:lvl7pPr marL="2743200" algn="l" defTabSz="914400" rtl="0" eaLnBrk="1" latinLnBrk="0" hangingPunct="1">
      <a:defRPr sz="2400" b="1" kern="1200">
        <a:solidFill>
          <a:schemeClr val="tx1"/>
        </a:solidFill>
        <a:latin typeface="Arial" charset="0"/>
        <a:ea typeface="ＭＳ Ｐゴシック" pitchFamily="48" charset="-128"/>
        <a:cs typeface="+mn-cs"/>
      </a:defRPr>
    </a:lvl7pPr>
    <a:lvl8pPr marL="3200400" algn="l" defTabSz="914400" rtl="0" eaLnBrk="1" latinLnBrk="0" hangingPunct="1">
      <a:defRPr sz="2400" b="1" kern="1200">
        <a:solidFill>
          <a:schemeClr val="tx1"/>
        </a:solidFill>
        <a:latin typeface="Arial" charset="0"/>
        <a:ea typeface="ＭＳ Ｐゴシック" pitchFamily="48" charset="-128"/>
        <a:cs typeface="+mn-cs"/>
      </a:defRPr>
    </a:lvl8pPr>
    <a:lvl9pPr marL="3657600" algn="l" defTabSz="914400" rtl="0" eaLnBrk="1" latinLnBrk="0" hangingPunct="1">
      <a:defRPr sz="2400" b="1" kern="1200">
        <a:solidFill>
          <a:schemeClr val="tx1"/>
        </a:solidFill>
        <a:latin typeface="Arial" charset="0"/>
        <a:ea typeface="ＭＳ Ｐゴシック" pitchFamily="48" charset="-128"/>
        <a:cs typeface="+mn-cs"/>
      </a:defRPr>
    </a:lvl9pPr>
  </p:defaultTextStyle>
  <p:extLst>
    <p:ext uri="{521415D9-36F7-43E2-AB2F-B90AF26B5E84}">
      <p14:sectionLst xmlns:p14="http://schemas.microsoft.com/office/powerpoint/2010/main">
        <p14:section name="Introduction" id="{E13BCB98-FB1D-46DD-83E2-6FC26AD109DF}">
          <p14:sldIdLst>
            <p14:sldId id="1321"/>
            <p14:sldId id="1106"/>
            <p14:sldId id="1107"/>
            <p14:sldId id="1108"/>
            <p14:sldId id="1109"/>
          </p14:sldIdLst>
        </p14:section>
        <p14:section name="Free Tax Campaign" id="{F605E136-AF85-49C2-9840-854E84C0C02C}">
          <p14:sldIdLst>
            <p14:sldId id="1110"/>
            <p14:sldId id="1111"/>
            <p14:sldId id="1112"/>
            <p14:sldId id="1113"/>
            <p14:sldId id="1115"/>
            <p14:sldId id="1116"/>
            <p14:sldId id="1404"/>
            <p14:sldId id="1405"/>
            <p14:sldId id="1118"/>
            <p14:sldId id="1119"/>
            <p14:sldId id="1120"/>
            <p14:sldId id="1228"/>
            <p14:sldId id="1121"/>
            <p14:sldId id="1124"/>
            <p14:sldId id="1125"/>
            <p14:sldId id="1126"/>
          </p14:sldIdLst>
        </p14:section>
        <p14:section name="Intake &amp; Benefits" id="{B94FFE2F-3490-4890-9F32-D818DAB37261}">
          <p14:sldIdLst>
            <p14:sldId id="1127"/>
            <p14:sldId id="1128"/>
            <p14:sldId id="1129"/>
            <p14:sldId id="1130"/>
            <p14:sldId id="1131"/>
            <p14:sldId id="1132"/>
            <p14:sldId id="1133"/>
            <p14:sldId id="1134"/>
            <p14:sldId id="1135"/>
            <p14:sldId id="1136"/>
          </p14:sldIdLst>
        </p14:section>
        <p14:section name="Site Operation and Flow" id="{6F6035AE-F328-43E6-AD4D-927357BB3BD7}">
          <p14:sldIdLst>
            <p14:sldId id="1137"/>
            <p14:sldId id="1138"/>
            <p14:sldId id="1139"/>
            <p14:sldId id="1140"/>
            <p14:sldId id="1141"/>
            <p14:sldId id="1142"/>
            <p14:sldId id="1143"/>
            <p14:sldId id="1144"/>
            <p14:sldId id="1145"/>
            <p14:sldId id="1406"/>
            <p14:sldId id="1328"/>
          </p14:sldIdLst>
        </p14:section>
        <p14:section name="Intake &amp; Screening" id="{60F9D031-FE39-4E2C-85DE-C369D89C610C}">
          <p14:sldIdLst>
            <p14:sldId id="1146"/>
            <p14:sldId id="1147"/>
            <p14:sldId id="1148"/>
            <p14:sldId id="1149"/>
            <p14:sldId id="1150"/>
            <p14:sldId id="1151"/>
            <p14:sldId id="1152"/>
            <p14:sldId id="1153"/>
            <p14:sldId id="1154"/>
            <p14:sldId id="1155"/>
            <p14:sldId id="1156"/>
            <p14:sldId id="1157"/>
            <p14:sldId id="1158"/>
            <p14:sldId id="1159"/>
            <p14:sldId id="1160"/>
            <p14:sldId id="1161"/>
            <p14:sldId id="1397"/>
            <p14:sldId id="1396"/>
            <p14:sldId id="1162"/>
            <p14:sldId id="1163"/>
            <p14:sldId id="1164"/>
            <p14:sldId id="1329"/>
            <p14:sldId id="1165"/>
            <p14:sldId id="1166"/>
            <p14:sldId id="1167"/>
            <p14:sldId id="1168"/>
            <p14:sldId id="1169"/>
            <p14:sldId id="1170"/>
            <p14:sldId id="1330"/>
            <p14:sldId id="1172"/>
            <p14:sldId id="1173"/>
            <p14:sldId id="1174"/>
            <p14:sldId id="1175"/>
            <p14:sldId id="1176"/>
            <p14:sldId id="1177"/>
            <p14:sldId id="1178"/>
            <p14:sldId id="1179"/>
            <p14:sldId id="1180"/>
            <p14:sldId id="1181"/>
            <p14:sldId id="1182"/>
            <p14:sldId id="1183"/>
            <p14:sldId id="1184"/>
            <p14:sldId id="1185"/>
            <p14:sldId id="1186"/>
            <p14:sldId id="1215"/>
            <p14:sldId id="1389"/>
            <p14:sldId id="1187"/>
            <p14:sldId id="1188"/>
            <p14:sldId id="1189"/>
            <p14:sldId id="1190"/>
            <p14:sldId id="1191"/>
          </p14:sldIdLst>
        </p14:section>
        <p14:section name="Culturual Humility" id="{80C6D0F9-7061-4D96-96C4-DE91AF873772}">
          <p14:sldIdLst>
            <p14:sldId id="1192"/>
            <p14:sldId id="1193"/>
            <p14:sldId id="1194"/>
            <p14:sldId id="1195"/>
            <p14:sldId id="1196"/>
            <p14:sldId id="1197"/>
            <p14:sldId id="1198"/>
            <p14:sldId id="1199"/>
            <p14:sldId id="1200"/>
            <p14:sldId id="1201"/>
            <p14:sldId id="1202"/>
            <p14:sldId id="1204"/>
            <p14:sldId id="1203"/>
            <p14:sldId id="1205"/>
          </p14:sldIdLst>
        </p14:section>
        <p14:section name="Standards of Conduct" id="{7D9071B8-2572-4CBA-B899-075864E23A6A}">
          <p14:sldIdLst>
            <p14:sldId id="1206"/>
            <p14:sldId id="1207"/>
            <p14:sldId id="1208"/>
            <p14:sldId id="1209"/>
            <p14:sldId id="1210"/>
            <p14:sldId id="1211"/>
            <p14:sldId id="1212"/>
            <p14:sldId id="1213"/>
            <p14:sldId id="1214"/>
            <p14:sldId id="1408"/>
          </p14:sldIdLst>
        </p14:section>
        <p14:section name="Benefits: Referrals" id="{38698999-52CA-47D8-B57F-4951D8A295F7}">
          <p14:sldIdLst>
            <p14:sldId id="1307"/>
            <p14:sldId id="892"/>
            <p14:sldId id="893"/>
            <p14:sldId id="894"/>
            <p14:sldId id="895"/>
            <p14:sldId id="896"/>
            <p14:sldId id="897"/>
            <p14:sldId id="898"/>
            <p14:sldId id="899"/>
            <p14:sldId id="1056"/>
            <p14:sldId id="900"/>
          </p14:sldIdLst>
        </p14:section>
        <p14:section name="Benefits: Data Tracking" id="{63A06EC8-702F-4FA9-8549-4C666805C0B5}">
          <p14:sldIdLst>
            <p14:sldId id="901"/>
            <p14:sldId id="902"/>
            <p14:sldId id="905"/>
            <p14:sldId id="1104"/>
            <p14:sldId id="903"/>
            <p14:sldId id="904"/>
            <p14:sldId id="1103"/>
            <p14:sldId id="906"/>
            <p14:sldId id="907"/>
            <p14:sldId id="908"/>
            <p14:sldId id="909"/>
            <p14:sldId id="1326"/>
            <p14:sldId id="1057"/>
            <p14:sldId id="911"/>
            <p14:sldId id="1399"/>
            <p14:sldId id="1398"/>
            <p14:sldId id="1105"/>
            <p14:sldId id="910"/>
            <p14:sldId id="912"/>
            <p14:sldId id="1071"/>
            <p14:sldId id="1072"/>
            <p14:sldId id="1073"/>
            <p14:sldId id="914"/>
          </p14:sldIdLst>
        </p14:section>
        <p14:section name="Basic Food and Healthcare" id="{CDA295A5-C7C9-415D-9757-E648A01BCC78}">
          <p14:sldIdLst>
            <p14:sldId id="1308"/>
            <p14:sldId id="1332"/>
            <p14:sldId id="1401"/>
            <p14:sldId id="1334"/>
            <p14:sldId id="1356"/>
            <p14:sldId id="1390"/>
            <p14:sldId id="1335"/>
            <p14:sldId id="1351"/>
            <p14:sldId id="1350"/>
            <p14:sldId id="1364"/>
            <p14:sldId id="1365"/>
            <p14:sldId id="1366"/>
            <p14:sldId id="1369"/>
            <p14:sldId id="1368"/>
            <p14:sldId id="1367"/>
            <p14:sldId id="1354"/>
            <p14:sldId id="1355"/>
            <p14:sldId id="1337"/>
            <p14:sldId id="1377"/>
            <p14:sldId id="1378"/>
            <p14:sldId id="1391"/>
            <p14:sldId id="1380"/>
            <p14:sldId id="1392"/>
            <p14:sldId id="1400"/>
            <p14:sldId id="1362"/>
            <p14:sldId id="1363"/>
            <p14:sldId id="1338"/>
            <p14:sldId id="1393"/>
            <p14:sldId id="1394"/>
            <p14:sldId id="1395"/>
            <p14:sldId id="1388"/>
            <p14:sldId id="1382"/>
            <p14:sldId id="1402"/>
            <p14:sldId id="1374"/>
            <p14:sldId id="1346"/>
            <p14:sldId id="1347"/>
          </p14:sldIdLst>
        </p14:section>
        <p14:section name="Utility Assistance" id="{4BA87B6F-2DE2-4842-9D02-72688C032479}">
          <p14:sldIdLst>
            <p14:sldId id="1407"/>
            <p14:sldId id="972"/>
            <p14:sldId id="973"/>
            <p14:sldId id="974"/>
            <p14:sldId id="975"/>
            <p14:sldId id="976"/>
            <p14:sldId id="1048"/>
            <p14:sldId id="977"/>
            <p14:sldId id="979"/>
            <p14:sldId id="981"/>
            <p14:sldId id="982"/>
            <p14:sldId id="1042"/>
            <p14:sldId id="983"/>
            <p14:sldId id="1313"/>
            <p14:sldId id="1319"/>
            <p14:sldId id="1320"/>
            <p14:sldId id="1077"/>
            <p14:sldId id="986"/>
            <p14:sldId id="987"/>
            <p14:sldId id="1059"/>
            <p14:sldId id="1076"/>
            <p14:sldId id="991"/>
          </p14:sldIdLst>
        </p14:section>
        <p14:section name="Financial Coaching" id="{48841A18-4184-463C-A0DF-CCFEEB514715}">
          <p14:sldIdLst>
            <p14:sldId id="1310"/>
            <p14:sldId id="993"/>
            <p14:sldId id="1217"/>
            <p14:sldId id="1064"/>
            <p14:sldId id="1327"/>
            <p14:sldId id="1219"/>
            <p14:sldId id="1220"/>
            <p14:sldId id="1221"/>
            <p14:sldId id="1065"/>
            <p14:sldId id="1097"/>
            <p14:sldId id="1067"/>
            <p14:sldId id="1068"/>
            <p14:sldId id="1069"/>
            <p14:sldId id="1403"/>
            <p14:sldId id="1070"/>
          </p14:sldIdLst>
        </p14:section>
        <p14:section name="Credits Pull" id="{04E6CE84-6302-4847-9BFA-148724259CA9}">
          <p14:sldIdLst>
            <p14:sldId id="1311"/>
            <p14:sldId id="1061"/>
            <p14:sldId id="994"/>
            <p14:sldId id="995"/>
            <p14:sldId id="998"/>
            <p14:sldId id="1098"/>
            <p14:sldId id="999"/>
            <p14:sldId id="1099"/>
            <p14:sldId id="1000"/>
            <p14:sldId id="1001"/>
            <p14:sldId id="1224"/>
            <p14:sldId id="1002"/>
            <p14:sldId id="1102"/>
            <p14:sldId id="1003"/>
            <p14:sldId id="1004"/>
            <p14:sldId id="1009"/>
            <p14:sldId id="1010"/>
          </p14:sldIdLst>
        </p14:section>
        <p14:section name="Practice and Review" id="{C9507825-C989-4B4B-A87D-CD2BB6A1F27A}">
          <p14:sldIdLst>
            <p14:sldId id="1312"/>
            <p14:sldId id="1012"/>
            <p14:sldId id="1013"/>
            <p14:sldId id="648"/>
            <p14:sldId id="1040"/>
            <p14:sldId id="1100"/>
            <p14:sldId id="1019"/>
            <p14:sldId id="1020"/>
            <p14:sldId id="1021"/>
            <p14:sldId id="1041"/>
            <p14:sldId id="1022"/>
            <p14:sldId id="1023"/>
            <p14:sldId id="1101"/>
            <p14:sldId id="1225"/>
            <p14:sldId id="1024"/>
            <p14:sldId id="1025"/>
            <p14:sldId id="675"/>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uri Kim" initials="YK" lastIdx="34" clrIdx="0"/>
  <p:cmAuthor id="1" name="Lydia Albert" initials="LA" lastIdx="2" clrIdx="1"/>
  <p:cmAuthor id="2" name="Jenn Hong" initials="JH" lastIdx="14" clrIdx="2">
    <p:extLst/>
  </p:cmAuthor>
  <p:cmAuthor id="3" name="Christian Belcher" initials="CB" lastIdx="2"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9B8"/>
    <a:srgbClr val="D52E1B"/>
    <a:srgbClr val="F2DAD9"/>
    <a:srgbClr val="000000"/>
    <a:srgbClr val="9933FF"/>
    <a:srgbClr val="336600"/>
    <a:srgbClr val="47D1B7"/>
    <a:srgbClr val="FF6600"/>
    <a:srgbClr val="299AB9"/>
    <a:srgbClr val="228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85226" autoAdjust="0"/>
  </p:normalViewPr>
  <p:slideViewPr>
    <p:cSldViewPr>
      <p:cViewPr varScale="1">
        <p:scale>
          <a:sx n="95" d="100"/>
          <a:sy n="95" d="100"/>
        </p:scale>
        <p:origin x="1662" y="78"/>
      </p:cViewPr>
      <p:guideLst>
        <p:guide orient="horz" pos="2160"/>
        <p:guide pos="2880"/>
      </p:guideLst>
    </p:cSldViewPr>
  </p:slideViewPr>
  <p:outlineViewPr>
    <p:cViewPr>
      <p:scale>
        <a:sx n="20" d="100"/>
        <a:sy n="20" d="100"/>
      </p:scale>
      <p:origin x="0" y="0"/>
    </p:cViewPr>
  </p:outlineViewPr>
  <p:notesTextViewPr>
    <p:cViewPr>
      <p:scale>
        <a:sx n="3" d="2"/>
        <a:sy n="3" d="2"/>
      </p:scale>
      <p:origin x="0" y="0"/>
    </p:cViewPr>
  </p:notesTextViewPr>
  <p:sorterViewPr>
    <p:cViewPr>
      <p:scale>
        <a:sx n="150" d="100"/>
        <a:sy n="150" d="100"/>
      </p:scale>
      <p:origin x="0" y="0"/>
    </p:cViewPr>
  </p:sorterViewPr>
  <p:notesViewPr>
    <p:cSldViewPr>
      <p:cViewPr varScale="1">
        <p:scale>
          <a:sx n="69" d="100"/>
          <a:sy n="69" d="100"/>
        </p:scale>
        <p:origin x="-2814" y="-102"/>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slide" Target="slides/slide199.xml"/><Relationship Id="rId226" Type="http://schemas.openxmlformats.org/officeDocument/2006/relationships/slide" Target="slides/slide220.xml"/><Relationship Id="rId247" Type="http://schemas.openxmlformats.org/officeDocument/2006/relationships/slide" Target="slides/slide241.xml"/><Relationship Id="rId107" Type="http://schemas.openxmlformats.org/officeDocument/2006/relationships/slide" Target="slides/slide101.xml"/><Relationship Id="rId268" Type="http://schemas.openxmlformats.org/officeDocument/2006/relationships/presProps" Target="presProps.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16" Type="http://schemas.openxmlformats.org/officeDocument/2006/relationships/slide" Target="slides/slide210.xml"/><Relationship Id="rId237" Type="http://schemas.openxmlformats.org/officeDocument/2006/relationships/slide" Target="slides/slide231.xml"/><Relationship Id="rId258" Type="http://schemas.openxmlformats.org/officeDocument/2006/relationships/slide" Target="slides/slide252.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206" Type="http://schemas.openxmlformats.org/officeDocument/2006/relationships/slide" Target="slides/slide200.xml"/><Relationship Id="rId227" Type="http://schemas.openxmlformats.org/officeDocument/2006/relationships/slide" Target="slides/slide221.xml"/><Relationship Id="rId248" Type="http://schemas.openxmlformats.org/officeDocument/2006/relationships/slide" Target="slides/slide242.xml"/><Relationship Id="rId269" Type="http://schemas.openxmlformats.org/officeDocument/2006/relationships/viewProps" Target="viewProps.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217" Type="http://schemas.openxmlformats.org/officeDocument/2006/relationships/slide" Target="slides/slide211.xml"/><Relationship Id="rId6" Type="http://schemas.openxmlformats.org/officeDocument/2006/relationships/slideMaster" Target="slideMasters/slideMaster6.xml"/><Relationship Id="rId238" Type="http://schemas.openxmlformats.org/officeDocument/2006/relationships/slide" Target="slides/slide232.xml"/><Relationship Id="rId259" Type="http://schemas.openxmlformats.org/officeDocument/2006/relationships/slide" Target="slides/slide253.xml"/><Relationship Id="rId23" Type="http://schemas.openxmlformats.org/officeDocument/2006/relationships/slide" Target="slides/slide17.xml"/><Relationship Id="rId119" Type="http://schemas.openxmlformats.org/officeDocument/2006/relationships/slide" Target="slides/slide113.xml"/><Relationship Id="rId270" Type="http://schemas.openxmlformats.org/officeDocument/2006/relationships/theme" Target="theme/theme1.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172" Type="http://schemas.openxmlformats.org/officeDocument/2006/relationships/slide" Target="slides/slide166.xml"/><Relationship Id="rId193" Type="http://schemas.openxmlformats.org/officeDocument/2006/relationships/slide" Target="slides/slide187.xml"/><Relationship Id="rId202" Type="http://schemas.openxmlformats.org/officeDocument/2006/relationships/slide" Target="slides/slide196.xml"/><Relationship Id="rId207" Type="http://schemas.openxmlformats.org/officeDocument/2006/relationships/slide" Target="slides/slide201.xml"/><Relationship Id="rId223" Type="http://schemas.openxmlformats.org/officeDocument/2006/relationships/slide" Target="slides/slide217.xml"/><Relationship Id="rId228" Type="http://schemas.openxmlformats.org/officeDocument/2006/relationships/slide" Target="slides/slide222.xml"/><Relationship Id="rId244" Type="http://schemas.openxmlformats.org/officeDocument/2006/relationships/slide" Target="slides/slide238.xml"/><Relationship Id="rId249" Type="http://schemas.openxmlformats.org/officeDocument/2006/relationships/slide" Target="slides/slide24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260" Type="http://schemas.openxmlformats.org/officeDocument/2006/relationships/slide" Target="slides/slide254.xml"/><Relationship Id="rId265" Type="http://schemas.openxmlformats.org/officeDocument/2006/relationships/notesMaster" Target="notesMasters/notesMaster1.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slide" Target="slides/slide177.xml"/><Relationship Id="rId213" Type="http://schemas.openxmlformats.org/officeDocument/2006/relationships/slide" Target="slides/slide207.xml"/><Relationship Id="rId218" Type="http://schemas.openxmlformats.org/officeDocument/2006/relationships/slide" Target="slides/slide212.xml"/><Relationship Id="rId234" Type="http://schemas.openxmlformats.org/officeDocument/2006/relationships/slide" Target="slides/slide228.xml"/><Relationship Id="rId239" Type="http://schemas.openxmlformats.org/officeDocument/2006/relationships/slide" Target="slides/slide233.xml"/><Relationship Id="rId2" Type="http://schemas.openxmlformats.org/officeDocument/2006/relationships/slideMaster" Target="slideMasters/slideMaster2.xml"/><Relationship Id="rId29" Type="http://schemas.openxmlformats.org/officeDocument/2006/relationships/slide" Target="slides/slide23.xml"/><Relationship Id="rId250" Type="http://schemas.openxmlformats.org/officeDocument/2006/relationships/slide" Target="slides/slide244.xml"/><Relationship Id="rId255" Type="http://schemas.openxmlformats.org/officeDocument/2006/relationships/slide" Target="slides/slide249.xml"/><Relationship Id="rId271" Type="http://schemas.openxmlformats.org/officeDocument/2006/relationships/tableStyles" Target="tableStyles.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199" Type="http://schemas.openxmlformats.org/officeDocument/2006/relationships/slide" Target="slides/slide193.xml"/><Relationship Id="rId203" Type="http://schemas.openxmlformats.org/officeDocument/2006/relationships/slide" Target="slides/slide197.xml"/><Relationship Id="rId208" Type="http://schemas.openxmlformats.org/officeDocument/2006/relationships/slide" Target="slides/slide202.xml"/><Relationship Id="rId229" Type="http://schemas.openxmlformats.org/officeDocument/2006/relationships/slide" Target="slides/slide223.xml"/><Relationship Id="rId19" Type="http://schemas.openxmlformats.org/officeDocument/2006/relationships/slide" Target="slides/slide13.xml"/><Relationship Id="rId224" Type="http://schemas.openxmlformats.org/officeDocument/2006/relationships/slide" Target="slides/slide218.xml"/><Relationship Id="rId240" Type="http://schemas.openxmlformats.org/officeDocument/2006/relationships/slide" Target="slides/slide234.xml"/><Relationship Id="rId245" Type="http://schemas.openxmlformats.org/officeDocument/2006/relationships/slide" Target="slides/slide239.xml"/><Relationship Id="rId261" Type="http://schemas.openxmlformats.org/officeDocument/2006/relationships/slide" Target="slides/slide255.xml"/><Relationship Id="rId266" Type="http://schemas.openxmlformats.org/officeDocument/2006/relationships/handoutMaster" Target="handoutMasters/handoutMaster1.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219" Type="http://schemas.openxmlformats.org/officeDocument/2006/relationships/slide" Target="slides/slide213.xml"/><Relationship Id="rId3" Type="http://schemas.openxmlformats.org/officeDocument/2006/relationships/slideMaster" Target="slideMasters/slideMaster3.xml"/><Relationship Id="rId214" Type="http://schemas.openxmlformats.org/officeDocument/2006/relationships/slide" Target="slides/slide208.xml"/><Relationship Id="rId230" Type="http://schemas.openxmlformats.org/officeDocument/2006/relationships/slide" Target="slides/slide224.xml"/><Relationship Id="rId235" Type="http://schemas.openxmlformats.org/officeDocument/2006/relationships/slide" Target="slides/slide229.xml"/><Relationship Id="rId251" Type="http://schemas.openxmlformats.org/officeDocument/2006/relationships/slide" Target="slides/slide245.xml"/><Relationship Id="rId256" Type="http://schemas.openxmlformats.org/officeDocument/2006/relationships/slide" Target="slides/slide250.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209" Type="http://schemas.openxmlformats.org/officeDocument/2006/relationships/slide" Target="slides/slide203.xml"/><Relationship Id="rId190" Type="http://schemas.openxmlformats.org/officeDocument/2006/relationships/slide" Target="slides/slide184.xml"/><Relationship Id="rId204" Type="http://schemas.openxmlformats.org/officeDocument/2006/relationships/slide" Target="slides/slide198.xml"/><Relationship Id="rId220" Type="http://schemas.openxmlformats.org/officeDocument/2006/relationships/slide" Target="slides/slide214.xml"/><Relationship Id="rId225" Type="http://schemas.openxmlformats.org/officeDocument/2006/relationships/slide" Target="slides/slide219.xml"/><Relationship Id="rId241" Type="http://schemas.openxmlformats.org/officeDocument/2006/relationships/slide" Target="slides/slide235.xml"/><Relationship Id="rId246" Type="http://schemas.openxmlformats.org/officeDocument/2006/relationships/slide" Target="slides/slide240.xml"/><Relationship Id="rId267" Type="http://schemas.openxmlformats.org/officeDocument/2006/relationships/commentAuthors" Target="commentAuthors.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262" Type="http://schemas.openxmlformats.org/officeDocument/2006/relationships/slide" Target="slides/slide256.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slide" Target="slides/slide174.xml"/><Relationship Id="rId210" Type="http://schemas.openxmlformats.org/officeDocument/2006/relationships/slide" Target="slides/slide204.xml"/><Relationship Id="rId215" Type="http://schemas.openxmlformats.org/officeDocument/2006/relationships/slide" Target="slides/slide209.xml"/><Relationship Id="rId236" Type="http://schemas.openxmlformats.org/officeDocument/2006/relationships/slide" Target="slides/slide230.xml"/><Relationship Id="rId257" Type="http://schemas.openxmlformats.org/officeDocument/2006/relationships/slide" Target="slides/slide251.xml"/><Relationship Id="rId26" Type="http://schemas.openxmlformats.org/officeDocument/2006/relationships/slide" Target="slides/slide20.xml"/><Relationship Id="rId231" Type="http://schemas.openxmlformats.org/officeDocument/2006/relationships/slide" Target="slides/slide225.xml"/><Relationship Id="rId252" Type="http://schemas.openxmlformats.org/officeDocument/2006/relationships/slide" Target="slides/slide246.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242" Type="http://schemas.openxmlformats.org/officeDocument/2006/relationships/slide" Target="slides/slide236.xml"/><Relationship Id="rId263" Type="http://schemas.openxmlformats.org/officeDocument/2006/relationships/slide" Target="slides/slide257.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slide" Target="slides/slide205.xml"/><Relationship Id="rId232" Type="http://schemas.openxmlformats.org/officeDocument/2006/relationships/slide" Target="slides/slide226.xml"/><Relationship Id="rId253" Type="http://schemas.openxmlformats.org/officeDocument/2006/relationships/slide" Target="slides/slide247.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222" Type="http://schemas.openxmlformats.org/officeDocument/2006/relationships/slide" Target="slides/slide216.xml"/><Relationship Id="rId243" Type="http://schemas.openxmlformats.org/officeDocument/2006/relationships/slide" Target="slides/slide237.xml"/><Relationship Id="rId264" Type="http://schemas.openxmlformats.org/officeDocument/2006/relationships/slide" Target="slides/slide258.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slideMaster" Target="slideMasters/slideMaster1.xml"/><Relationship Id="rId212" Type="http://schemas.openxmlformats.org/officeDocument/2006/relationships/slide" Target="slides/slide206.xml"/><Relationship Id="rId233" Type="http://schemas.openxmlformats.org/officeDocument/2006/relationships/slide" Target="slides/slide227.xml"/><Relationship Id="rId254" Type="http://schemas.openxmlformats.org/officeDocument/2006/relationships/slide" Target="slides/slide248.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bg1"/>
              </a:solidFill>
              <a:ln>
                <a:solidFill>
                  <a:srgbClr val="1E59B8"/>
                </a:solidFill>
              </a:ln>
            </c:spPr>
            <c:extLst>
              <c:ext xmlns:c16="http://schemas.microsoft.com/office/drawing/2014/chart" uri="{C3380CC4-5D6E-409C-BE32-E72D297353CC}">
                <c16:uniqueId val="{00000001-3A48-4666-8314-7332D303A24C}"/>
              </c:ext>
            </c:extLst>
          </c:dPt>
          <c:dPt>
            <c:idx val="1"/>
            <c:bubble3D val="0"/>
            <c:explosion val="16"/>
            <c:spPr>
              <a:solidFill>
                <a:srgbClr val="1E59B8"/>
              </a:solidFill>
            </c:spPr>
            <c:extLst>
              <c:ext xmlns:c16="http://schemas.microsoft.com/office/drawing/2014/chart" uri="{C3380CC4-5D6E-409C-BE32-E72D297353CC}">
                <c16:uniqueId val="{00000003-3A48-4666-8314-7332D303A24C}"/>
              </c:ext>
            </c:extLst>
          </c:dPt>
          <c:cat>
            <c:strRef>
              <c:f>Sheet1!$A$2:$A$3</c:f>
              <c:strCache>
                <c:ptCount val="2"/>
                <c:pt idx="0">
                  <c:v>1st Qtr</c:v>
                </c:pt>
                <c:pt idx="1">
                  <c:v>2nd Qtr</c:v>
                </c:pt>
              </c:strCache>
            </c:strRef>
          </c:cat>
          <c:val>
            <c:numRef>
              <c:f>Sheet1!$B$2:$B$3</c:f>
              <c:numCache>
                <c:formatCode>General</c:formatCode>
                <c:ptCount val="2"/>
                <c:pt idx="0">
                  <c:v>60</c:v>
                </c:pt>
                <c:pt idx="1">
                  <c:v>40</c:v>
                </c:pt>
              </c:numCache>
            </c:numRef>
          </c:val>
          <c:extLst>
            <c:ext xmlns:c16="http://schemas.microsoft.com/office/drawing/2014/chart" uri="{C3380CC4-5D6E-409C-BE32-E72D297353CC}">
              <c16:uniqueId val="{00000004-3A48-4666-8314-7332D303A24C}"/>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Refunds</c:v>
                </c:pt>
              </c:strCache>
            </c:strRef>
          </c:tx>
          <c:dPt>
            <c:idx val="0"/>
            <c:bubble3D val="0"/>
            <c:spPr>
              <a:noFill/>
              <a:ln>
                <a:solidFill>
                  <a:srgbClr val="1E59B8"/>
                </a:solidFill>
              </a:ln>
            </c:spPr>
            <c:extLst>
              <c:ext xmlns:c16="http://schemas.microsoft.com/office/drawing/2014/chart" uri="{C3380CC4-5D6E-409C-BE32-E72D297353CC}">
                <c16:uniqueId val="{00000001-4B7D-4FEE-B41C-056FF78D3335}"/>
              </c:ext>
            </c:extLst>
          </c:dPt>
          <c:dPt>
            <c:idx val="1"/>
            <c:bubble3D val="0"/>
            <c:explosion val="11"/>
            <c:spPr>
              <a:solidFill>
                <a:srgbClr val="1E59B8"/>
              </a:solidFill>
            </c:spPr>
            <c:extLst>
              <c:ext xmlns:c16="http://schemas.microsoft.com/office/drawing/2014/chart" uri="{C3380CC4-5D6E-409C-BE32-E72D297353CC}">
                <c16:uniqueId val="{00000003-4B7D-4FEE-B41C-056FF78D3335}"/>
              </c:ext>
            </c:extLst>
          </c:dPt>
          <c:cat>
            <c:strRef>
              <c:f>Sheet1!$A$2:$A$3</c:f>
              <c:strCache>
                <c:ptCount val="2"/>
                <c:pt idx="0">
                  <c:v>EITC</c:v>
                </c:pt>
                <c:pt idx="1">
                  <c:v>Other</c:v>
                </c:pt>
              </c:strCache>
            </c:strRef>
          </c:cat>
          <c:val>
            <c:numRef>
              <c:f>Sheet1!$B$2:$B$3</c:f>
              <c:numCache>
                <c:formatCode>General</c:formatCode>
                <c:ptCount val="2"/>
                <c:pt idx="0">
                  <c:v>24</c:v>
                </c:pt>
                <c:pt idx="1">
                  <c:v>9</c:v>
                </c:pt>
              </c:numCache>
            </c:numRef>
          </c:val>
          <c:extLst>
            <c:ext xmlns:c16="http://schemas.microsoft.com/office/drawing/2014/chart" uri="{C3380CC4-5D6E-409C-BE32-E72D297353CC}">
              <c16:uniqueId val="{00000004-4B7D-4FEE-B41C-056FF78D3335}"/>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50874482304998"/>
          <c:y val="3.8461655767031297E-2"/>
          <c:w val="0.388644039965302"/>
          <c:h val="0.84069914073726504"/>
        </c:manualLayout>
      </c:layout>
      <c:doughnutChart>
        <c:varyColors val="1"/>
        <c:ser>
          <c:idx val="0"/>
          <c:order val="0"/>
          <c:tx>
            <c:strRef>
              <c:f>Sheet1!$B$1</c:f>
              <c:strCache>
                <c:ptCount val="1"/>
                <c:pt idx="0">
                  <c:v>2016-2017</c:v>
                </c:pt>
              </c:strCache>
            </c:strRef>
          </c:tx>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025-488D-AEDD-D8C23A3467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025-488D-AEDD-D8C23A34670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045C-4CC8-BF28-BBE2FDA39D2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025-488D-AEDD-D8C23A34670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1-045C-4CC8-BF28-BBE2FDA39D2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025-488D-AEDD-D8C23A34670F}"/>
              </c:ext>
            </c:extLst>
          </c:dPt>
          <c:dLbls>
            <c:dLbl>
              <c:idx val="0"/>
              <c:tx>
                <c:rich>
                  <a:bodyPr/>
                  <a:lstStyle/>
                  <a:p>
                    <a:r>
                      <a:rPr lang="en-US" dirty="0"/>
                      <a:t>364</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025-488D-AEDD-D8C23A34670F}"/>
                </c:ext>
              </c:extLst>
            </c:dLbl>
            <c:dLbl>
              <c:idx val="1"/>
              <c:tx>
                <c:rich>
                  <a:bodyPr/>
                  <a:lstStyle/>
                  <a:p>
                    <a:r>
                      <a:rPr lang="en-US" dirty="0"/>
                      <a:t>847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025-488D-AEDD-D8C23A34670F}"/>
                </c:ext>
              </c:extLst>
            </c:dLbl>
            <c:dLbl>
              <c:idx val="2"/>
              <c:tx>
                <c:rich>
                  <a:bodyPr/>
                  <a:lstStyle/>
                  <a:p>
                    <a:r>
                      <a:rPr lang="en-US" dirty="0"/>
                      <a:t>797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45C-4CC8-BF28-BBE2FDA39D2A}"/>
                </c:ext>
              </c:extLst>
            </c:dLbl>
            <c:dLbl>
              <c:idx val="3"/>
              <c:tx>
                <c:rich>
                  <a:bodyPr/>
                  <a:lstStyle/>
                  <a:p>
                    <a:r>
                      <a:rPr lang="en-US"/>
                      <a:t>1138</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025-488D-AEDD-D8C23A34670F}"/>
                </c:ext>
              </c:extLst>
            </c:dLbl>
            <c:dLbl>
              <c:idx val="4"/>
              <c:tx>
                <c:rich>
                  <a:bodyPr/>
                  <a:lstStyle/>
                  <a:p>
                    <a:r>
                      <a:rPr lang="en-US" dirty="0"/>
                      <a:t>533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45C-4CC8-BF28-BBE2FDA39D2A}"/>
                </c:ext>
              </c:extLst>
            </c:dLbl>
            <c:dLbl>
              <c:idx val="5"/>
              <c:tx>
                <c:rich>
                  <a:bodyPr/>
                  <a:lstStyle/>
                  <a:p>
                    <a:r>
                      <a:rPr lang="en-US"/>
                      <a:t>75</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025-488D-AEDD-D8C23A34670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Healthcare</c:v>
                </c:pt>
                <c:pt idx="1">
                  <c:v>Basic Food</c:v>
                </c:pt>
                <c:pt idx="2">
                  <c:v>Utility Assistance</c:v>
                </c:pt>
                <c:pt idx="3">
                  <c:v>Financial Counseling &amp; Credit Pulls</c:v>
                </c:pt>
                <c:pt idx="4">
                  <c:v>ORCA Lift</c:v>
                </c:pt>
                <c:pt idx="5">
                  <c:v>Other</c:v>
                </c:pt>
              </c:strCache>
            </c:strRef>
          </c:cat>
          <c:val>
            <c:numRef>
              <c:f>Sheet1!$B$2:$B$7</c:f>
              <c:numCache>
                <c:formatCode>General</c:formatCode>
                <c:ptCount val="6"/>
                <c:pt idx="0">
                  <c:v>405</c:v>
                </c:pt>
                <c:pt idx="1">
                  <c:v>685</c:v>
                </c:pt>
                <c:pt idx="2">
                  <c:v>644</c:v>
                </c:pt>
                <c:pt idx="3">
                  <c:v>814</c:v>
                </c:pt>
                <c:pt idx="4">
                  <c:v>483</c:v>
                </c:pt>
                <c:pt idx="5">
                  <c:v>398</c:v>
                </c:pt>
              </c:numCache>
            </c:numRef>
          </c:val>
          <c:extLst>
            <c:ext xmlns:c16="http://schemas.microsoft.com/office/drawing/2014/chart" uri="{C3380CC4-5D6E-409C-BE32-E72D297353CC}">
              <c16:uniqueId val="{00000000-045C-4CC8-BF28-BBE2FDA39D2A}"/>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0.70861862185605995"/>
          <c:y val="3.8279128420188303E-2"/>
          <c:w val="0.26779099537775702"/>
          <c:h val="0.82429560984193095"/>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solidFill>
                  <a:schemeClr val="tx1"/>
                </a:solidFill>
              </a:rPr>
              <a:t>Volunteer</a:t>
            </a:r>
            <a:r>
              <a:rPr lang="en-US" sz="2000" b="1" baseline="0" dirty="0">
                <a:solidFill>
                  <a:schemeClr val="tx1"/>
                </a:solidFill>
              </a:rPr>
              <a:t> Languages Spoken</a:t>
            </a:r>
            <a:endParaRPr lang="en-US" sz="20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D02-4FC1-B5C2-82710BB4CA5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D02-4FC1-B5C2-82710BB4CA5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D02-4FC1-B5C2-82710BB4CA5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D02-4FC1-B5C2-82710BB4CA5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D02-4FC1-B5C2-82710BB4CA5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D02-4FC1-B5C2-82710BB4CA5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D02-4FC1-B5C2-82710BB4CA5A}"/>
              </c:ext>
            </c:extLst>
          </c:dPt>
          <c:dPt>
            <c:idx val="7"/>
            <c:bubble3D val="0"/>
            <c:spPr>
              <a:solidFill>
                <a:srgbClr val="FF0000"/>
              </a:solidFill>
              <a:ln w="19050">
                <a:solidFill>
                  <a:schemeClr val="lt1"/>
                </a:solidFill>
              </a:ln>
              <a:effectLst/>
            </c:spPr>
            <c:extLst>
              <c:ext xmlns:c16="http://schemas.microsoft.com/office/drawing/2014/chart" uri="{C3380CC4-5D6E-409C-BE32-E72D297353CC}">
                <c16:uniqueId val="{0000000F-BD02-4FC1-B5C2-82710BB4CA5A}"/>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BD02-4FC1-B5C2-82710BB4CA5A}"/>
              </c:ext>
            </c:extLst>
          </c:dPt>
          <c:dPt>
            <c:idx val="9"/>
            <c:bubble3D val="0"/>
            <c:spPr>
              <a:solidFill>
                <a:srgbClr val="7030A0"/>
              </a:solidFill>
              <a:ln w="19050">
                <a:solidFill>
                  <a:schemeClr val="lt1"/>
                </a:solidFill>
              </a:ln>
              <a:effectLst/>
            </c:spPr>
            <c:extLst>
              <c:ext xmlns:c16="http://schemas.microsoft.com/office/drawing/2014/chart" uri="{C3380CC4-5D6E-409C-BE32-E72D297353CC}">
                <c16:uniqueId val="{00000013-BD02-4FC1-B5C2-82710BB4CA5A}"/>
              </c:ext>
            </c:extLst>
          </c:dPt>
          <c:cat>
            <c:strRef>
              <c:f>Sheet1!$B$26:$B$35</c:f>
              <c:strCache>
                <c:ptCount val="10"/>
                <c:pt idx="0">
                  <c:v>Spanish</c:v>
                </c:pt>
                <c:pt idx="1">
                  <c:v>Mandarin</c:v>
                </c:pt>
                <c:pt idx="2">
                  <c:v>Cantonese</c:v>
                </c:pt>
                <c:pt idx="3">
                  <c:v>Arabic</c:v>
                </c:pt>
                <c:pt idx="4">
                  <c:v>Russian</c:v>
                </c:pt>
                <c:pt idx="5">
                  <c:v>Tagalog</c:v>
                </c:pt>
                <c:pt idx="6">
                  <c:v>Vietnamese</c:v>
                </c:pt>
                <c:pt idx="7">
                  <c:v>Hindi</c:v>
                </c:pt>
                <c:pt idx="8">
                  <c:v>Swahili</c:v>
                </c:pt>
                <c:pt idx="9">
                  <c:v>Other</c:v>
                </c:pt>
              </c:strCache>
            </c:strRef>
          </c:cat>
          <c:val>
            <c:numRef>
              <c:f>Sheet1!$C$26:$C$35</c:f>
              <c:numCache>
                <c:formatCode>0.00%</c:formatCode>
                <c:ptCount val="10"/>
                <c:pt idx="0">
                  <c:v>0.252</c:v>
                </c:pt>
                <c:pt idx="1">
                  <c:v>0.21299999999999999</c:v>
                </c:pt>
                <c:pt idx="2">
                  <c:v>0.14899999999999999</c:v>
                </c:pt>
                <c:pt idx="3">
                  <c:v>4.2999999999999997E-2</c:v>
                </c:pt>
                <c:pt idx="4">
                  <c:v>4.2999999999999997E-2</c:v>
                </c:pt>
                <c:pt idx="5">
                  <c:v>4.2999999999999997E-2</c:v>
                </c:pt>
                <c:pt idx="6">
                  <c:v>0.106</c:v>
                </c:pt>
                <c:pt idx="7">
                  <c:v>4.2999999999999997E-2</c:v>
                </c:pt>
                <c:pt idx="8">
                  <c:v>2.1000000000000001E-2</c:v>
                </c:pt>
                <c:pt idx="9">
                  <c:v>0.27700000000000002</c:v>
                </c:pt>
              </c:numCache>
            </c:numRef>
          </c:val>
          <c:extLst>
            <c:ext xmlns:c16="http://schemas.microsoft.com/office/drawing/2014/chart" uri="{C3380CC4-5D6E-409C-BE32-E72D297353CC}">
              <c16:uniqueId val="{00000014-BD02-4FC1-B5C2-82710BB4CA5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solidFill>
                  <a:schemeClr val="tx1"/>
                </a:solidFill>
              </a:rPr>
              <a:t>Site Locations</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Sheet1!$B$2:$B$5</c:f>
              <c:strCache>
                <c:ptCount val="4"/>
                <c:pt idx="0">
                  <c:v>North King County</c:v>
                </c:pt>
                <c:pt idx="1">
                  <c:v>Seattle</c:v>
                </c:pt>
                <c:pt idx="2">
                  <c:v>Eastside</c:v>
                </c:pt>
                <c:pt idx="3">
                  <c:v>South King County</c:v>
                </c:pt>
              </c:strCache>
            </c:strRef>
          </c:cat>
          <c:val>
            <c:numRef>
              <c:f>Sheet1!$C$2:$C$5</c:f>
              <c:numCache>
                <c:formatCode>0.00%</c:formatCode>
                <c:ptCount val="4"/>
                <c:pt idx="0">
                  <c:v>8.3299999999999999E-2</c:v>
                </c:pt>
                <c:pt idx="1">
                  <c:v>0.41670000000000001</c:v>
                </c:pt>
                <c:pt idx="2">
                  <c:v>0.125</c:v>
                </c:pt>
                <c:pt idx="3">
                  <c:v>0.375</c:v>
                </c:pt>
              </c:numCache>
            </c:numRef>
          </c:val>
          <c:extLst>
            <c:ext xmlns:c16="http://schemas.microsoft.com/office/drawing/2014/chart" uri="{C3380CC4-5D6E-409C-BE32-E72D297353CC}">
              <c16:uniqueId val="{00000000-888B-4F10-9030-2E24B12C0CD5}"/>
            </c:ext>
          </c:extLst>
        </c:ser>
        <c:dLbls>
          <c:dLblPos val="outEnd"/>
          <c:showLegendKey val="0"/>
          <c:showVal val="1"/>
          <c:showCatName val="0"/>
          <c:showSerName val="0"/>
          <c:showPercent val="0"/>
          <c:showBubbleSize val="0"/>
        </c:dLbls>
        <c:gapWidth val="100"/>
        <c:overlap val="-24"/>
        <c:axId val="2122006392"/>
        <c:axId val="2122034280"/>
      </c:barChart>
      <c:catAx>
        <c:axId val="212200639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2034280"/>
        <c:crosses val="autoZero"/>
        <c:auto val="1"/>
        <c:lblAlgn val="ctr"/>
        <c:lblOffset val="100"/>
        <c:noMultiLvlLbl val="0"/>
      </c:catAx>
      <c:valAx>
        <c:axId val="2122034280"/>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2006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7064676616915401E-2"/>
          <c:y val="0.170164473684211"/>
          <c:w val="0.885572139303483"/>
          <c:h val="0.73540535640281801"/>
        </c:manualLayout>
      </c:layout>
      <c:barChart>
        <c:barDir val="col"/>
        <c:grouping val="clustered"/>
        <c:varyColors val="0"/>
        <c:ser>
          <c:idx val="1"/>
          <c:order val="0"/>
          <c:tx>
            <c:strRef>
              <c:f>Sheet1!$B$1</c:f>
              <c:strCache>
                <c:ptCount val="1"/>
                <c:pt idx="0">
                  <c:v>Clients per Month</c:v>
                </c:pt>
              </c:strCache>
            </c:strRef>
          </c:tx>
          <c:spPr>
            <a:solidFill>
              <a:schemeClr val="accent2"/>
            </a:solidFill>
            <a:ln>
              <a:noFill/>
            </a:ln>
            <a:effectLst/>
          </c:spPr>
          <c:invertIfNegative val="0"/>
          <c:cat>
            <c:strRef>
              <c:f>Sheet1!$A$2:$A$5</c:f>
              <c:strCache>
                <c:ptCount val="4"/>
                <c:pt idx="0">
                  <c:v>January</c:v>
                </c:pt>
                <c:pt idx="1">
                  <c:v>February</c:v>
                </c:pt>
                <c:pt idx="2">
                  <c:v>March</c:v>
                </c:pt>
                <c:pt idx="3">
                  <c:v>April</c:v>
                </c:pt>
              </c:strCache>
            </c:strRef>
          </c:cat>
          <c:val>
            <c:numRef>
              <c:f>Sheet1!$B$2:$B$5</c:f>
              <c:numCache>
                <c:formatCode>General</c:formatCode>
                <c:ptCount val="4"/>
                <c:pt idx="0">
                  <c:v>2.4</c:v>
                </c:pt>
                <c:pt idx="1">
                  <c:v>4.4000000000000004</c:v>
                </c:pt>
                <c:pt idx="2">
                  <c:v>2.8</c:v>
                </c:pt>
                <c:pt idx="3">
                  <c:v>4</c:v>
                </c:pt>
              </c:numCache>
            </c:numRef>
          </c:val>
          <c:extLst>
            <c:ext xmlns:c16="http://schemas.microsoft.com/office/drawing/2014/chart" uri="{C3380CC4-5D6E-409C-BE32-E72D297353CC}">
              <c16:uniqueId val="{00000001-62BB-4D44-88FF-68807994EC58}"/>
            </c:ext>
          </c:extLst>
        </c:ser>
        <c:dLbls>
          <c:showLegendKey val="0"/>
          <c:showVal val="0"/>
          <c:showCatName val="0"/>
          <c:showSerName val="0"/>
          <c:showPercent val="0"/>
          <c:showBubbleSize val="0"/>
        </c:dLbls>
        <c:gapWidth val="219"/>
        <c:overlap val="-27"/>
        <c:axId val="2129931000"/>
        <c:axId val="2129934744"/>
      </c:barChart>
      <c:catAx>
        <c:axId val="2129931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9934744"/>
        <c:crosses val="autoZero"/>
        <c:auto val="1"/>
        <c:lblAlgn val="ctr"/>
        <c:lblOffset val="100"/>
        <c:noMultiLvlLbl val="0"/>
      </c:catAx>
      <c:valAx>
        <c:axId val="212993474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299310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18-11-30T13:03:02.823" idx="1">
    <p:pos x="10" y="10"/>
    <p:text>Update the new infographic!</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8-11-30T13:11:03.105" idx="4">
    <p:pos x="10" y="10"/>
    <p:text>Schedule get from Emily</p:text>
    <p:extLst>
      <p:ext uri="{C676402C-5697-4E1C-873F-D02D1690AC5C}">
        <p15:threadingInfo xmlns:p15="http://schemas.microsoft.com/office/powerpoint/2012/main" timeZoneBias="480"/>
      </p:ext>
    </p:extLst>
  </p:cm>
  <p:cm authorId="3" dt="2018-12-06T17:12:11.090" idx="2">
    <p:pos x="10" y="106"/>
    <p:text>This looks right according to Site Manager training slides</p:text>
    <p:extLst>
      <p:ext uri="{C676402C-5697-4E1C-873F-D02D1690AC5C}">
        <p15:threadingInfo xmlns:p15="http://schemas.microsoft.com/office/powerpoint/2012/main" timeZoneBias="480">
          <p15:parentCm authorId="2" idx="4"/>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18-11-30T13:14:30.308" idx="6">
    <p:pos x="10" y="10"/>
    <p:text>Build more out for in-scope and out-ofscope</p:text>
    <p:extLst>
      <p:ext uri="{C676402C-5697-4E1C-873F-D02D1690AC5C}">
        <p15:threadingInfo xmlns:p15="http://schemas.microsoft.com/office/powerpoint/2012/main" timeZoneBias="4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18-11-30T13:16:20.983" idx="8">
    <p:pos x="10" y="10"/>
    <p:text>Add tips slide</p:text>
    <p:extLst>
      <p:ext uri="{C676402C-5697-4E1C-873F-D02D1690AC5C}">
        <p15:threadingInfo xmlns:p15="http://schemas.microsoft.com/office/powerpoint/2012/main" timeZoneBias="48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18-11-30T13:16:20.983" idx="8">
    <p:pos x="10" y="10"/>
    <p:text>Add tips slide</p:text>
    <p:extLst>
      <p:ext uri="{C676402C-5697-4E1C-873F-D02D1690AC5C}">
        <p15:threadingInfo xmlns:p15="http://schemas.microsoft.com/office/powerpoint/2012/main" timeZoneBias="48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18-11-30T13:18:26.193" idx="10">
    <p:pos x="10" y="10"/>
    <p:text>Add more scenario here!!</p:text>
    <p:extLst>
      <p:ext uri="{C676402C-5697-4E1C-873F-D02D1690AC5C}">
        <p15:threadingInfo xmlns:p15="http://schemas.microsoft.com/office/powerpoint/2012/main" timeZoneBias="48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3" dt="2018-12-06T16:35:53.384" idx="1">
    <p:pos x="10" y="10"/>
    <p:text>Is this okay? I know it's not terribly engaging</p:text>
    <p:extLst>
      <p:ext uri="{C676402C-5697-4E1C-873F-D02D1690AC5C}">
        <p15:threadingInfo xmlns:p15="http://schemas.microsoft.com/office/powerpoint/2012/main" timeZoneBias="48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2" dt="2018-11-30T13:45:46.874" idx="14">
    <p:pos x="10" y="10"/>
    <p:text/>
    <p:extLst>
      <p:ext uri="{C676402C-5697-4E1C-873F-D02D1690AC5C}">
        <p15:threadingInfo xmlns:p15="http://schemas.microsoft.com/office/powerpoint/2012/main" timeZoneBias="4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3011699" cy="4621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endParaRPr lang="en-US"/>
          </a:p>
        </p:txBody>
      </p:sp>
      <p:sp>
        <p:nvSpPr>
          <p:cNvPr id="83971" name="Rectangle 3"/>
          <p:cNvSpPr>
            <a:spLocks noGrp="1" noChangeArrowheads="1"/>
          </p:cNvSpPr>
          <p:nvPr>
            <p:ph type="dt" sz="quarter" idx="1"/>
          </p:nvPr>
        </p:nvSpPr>
        <p:spPr bwMode="auto">
          <a:xfrm>
            <a:off x="3936768" y="0"/>
            <a:ext cx="3011699" cy="4621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endParaRPr lang="en-US"/>
          </a:p>
        </p:txBody>
      </p:sp>
      <p:sp>
        <p:nvSpPr>
          <p:cNvPr id="83972" name="Rectangle 4"/>
          <p:cNvSpPr>
            <a:spLocks noGrp="1" noChangeArrowheads="1"/>
          </p:cNvSpPr>
          <p:nvPr>
            <p:ph type="ftr" sz="quarter" idx="2"/>
          </p:nvPr>
        </p:nvSpPr>
        <p:spPr bwMode="auto">
          <a:xfrm>
            <a:off x="0" y="8772378"/>
            <a:ext cx="3011699" cy="4621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en-US"/>
          </a:p>
        </p:txBody>
      </p:sp>
      <p:sp>
        <p:nvSpPr>
          <p:cNvPr id="83973" name="Rectangle 5"/>
          <p:cNvSpPr>
            <a:spLocks noGrp="1" noChangeArrowheads="1"/>
          </p:cNvSpPr>
          <p:nvPr>
            <p:ph type="sldNum" sz="quarter" idx="3"/>
          </p:nvPr>
        </p:nvSpPr>
        <p:spPr bwMode="auto">
          <a:xfrm>
            <a:off x="3936768" y="8772378"/>
            <a:ext cx="3011699" cy="4621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6D47FBC6-EF71-4E53-8EF8-F593EE2E7C23}" type="slidenum">
              <a:rPr lang="en-US"/>
              <a:pPr/>
              <a:t>‹#›</a:t>
            </a:fld>
            <a:endParaRPr lang="en-US"/>
          </a:p>
        </p:txBody>
      </p:sp>
    </p:spTree>
    <p:extLst>
      <p:ext uri="{BB962C8B-B14F-4D97-AF65-F5344CB8AC3E}">
        <p14:creationId xmlns:p14="http://schemas.microsoft.com/office/powerpoint/2010/main" val="13456534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011699" cy="4621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446" tIns="46223" rIns="92446" bIns="46223" numCol="1" anchor="t" anchorCtr="0" compatLnSpc="1">
            <a:prstTxWarp prst="textNoShape">
              <a:avLst/>
            </a:prstTxWarp>
          </a:bodyPr>
          <a:lstStyle>
            <a:lvl1pPr defTabSz="923925">
              <a:defRPr sz="1200" b="0"/>
            </a:lvl1pPr>
          </a:lstStyle>
          <a:p>
            <a:endParaRPr lang="en-US"/>
          </a:p>
        </p:txBody>
      </p:sp>
      <p:sp>
        <p:nvSpPr>
          <p:cNvPr id="28675" name="Rectangle 3"/>
          <p:cNvSpPr>
            <a:spLocks noGrp="1" noChangeArrowheads="1"/>
          </p:cNvSpPr>
          <p:nvPr>
            <p:ph type="dt" idx="1"/>
          </p:nvPr>
        </p:nvSpPr>
        <p:spPr bwMode="auto">
          <a:xfrm>
            <a:off x="3936768" y="0"/>
            <a:ext cx="3011699" cy="4621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446" tIns="46223" rIns="92446" bIns="46223" numCol="1" anchor="t" anchorCtr="0" compatLnSpc="1">
            <a:prstTxWarp prst="textNoShape">
              <a:avLst/>
            </a:prstTxWarp>
          </a:bodyPr>
          <a:lstStyle>
            <a:lvl1pPr algn="r" defTabSz="923925">
              <a:defRPr sz="1200" b="0"/>
            </a:lvl1pPr>
          </a:lstStyle>
          <a:p>
            <a:endParaRPr lang="en-US"/>
          </a:p>
        </p:txBody>
      </p:sp>
      <p:sp>
        <p:nvSpPr>
          <p:cNvPr id="28676" name="Rectangle 4"/>
          <p:cNvSpPr>
            <a:spLocks noGrp="1" noRot="1" noChangeAspect="1" noChangeArrowheads="1" noTextEdit="1"/>
          </p:cNvSpPr>
          <p:nvPr>
            <p:ph type="sldImg" idx="2"/>
          </p:nvPr>
        </p:nvSpPr>
        <p:spPr bwMode="auto">
          <a:xfrm>
            <a:off x="1166813" y="692150"/>
            <a:ext cx="4619625" cy="3463925"/>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28677" name="Rectangle 5"/>
          <p:cNvSpPr>
            <a:spLocks noGrp="1" noChangeArrowheads="1"/>
          </p:cNvSpPr>
          <p:nvPr>
            <p:ph type="body" sz="quarter" idx="3"/>
          </p:nvPr>
        </p:nvSpPr>
        <p:spPr bwMode="auto">
          <a:xfrm>
            <a:off x="695008" y="4387767"/>
            <a:ext cx="5560060" cy="41559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446" tIns="46223" rIns="92446" bIns="4622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8" name="Rectangle 6"/>
          <p:cNvSpPr>
            <a:spLocks noGrp="1" noChangeArrowheads="1"/>
          </p:cNvSpPr>
          <p:nvPr>
            <p:ph type="ftr" sz="quarter" idx="4"/>
          </p:nvPr>
        </p:nvSpPr>
        <p:spPr bwMode="auto">
          <a:xfrm>
            <a:off x="0" y="8772378"/>
            <a:ext cx="3011699" cy="4621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446" tIns="46223" rIns="92446" bIns="46223" numCol="1" anchor="b" anchorCtr="0" compatLnSpc="1">
            <a:prstTxWarp prst="textNoShape">
              <a:avLst/>
            </a:prstTxWarp>
          </a:bodyPr>
          <a:lstStyle>
            <a:lvl1pPr defTabSz="923925">
              <a:defRPr sz="1200" b="0"/>
            </a:lvl1pPr>
          </a:lstStyle>
          <a:p>
            <a:endParaRPr lang="en-US"/>
          </a:p>
        </p:txBody>
      </p:sp>
      <p:sp>
        <p:nvSpPr>
          <p:cNvPr id="28679" name="Rectangle 7"/>
          <p:cNvSpPr>
            <a:spLocks noGrp="1" noChangeArrowheads="1"/>
          </p:cNvSpPr>
          <p:nvPr>
            <p:ph type="sldNum" sz="quarter" idx="5"/>
          </p:nvPr>
        </p:nvSpPr>
        <p:spPr bwMode="auto">
          <a:xfrm>
            <a:off x="3936768" y="8772378"/>
            <a:ext cx="3011699" cy="4621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446" tIns="46223" rIns="92446" bIns="46223" numCol="1" anchor="b" anchorCtr="0" compatLnSpc="1">
            <a:prstTxWarp prst="textNoShape">
              <a:avLst/>
            </a:prstTxWarp>
          </a:bodyPr>
          <a:lstStyle>
            <a:lvl1pPr algn="r" defTabSz="923925">
              <a:defRPr sz="1200" b="0"/>
            </a:lvl1pPr>
          </a:lstStyle>
          <a:p>
            <a:fld id="{9565B944-4E4B-4E66-989F-2A50AE099C80}" type="slidenum">
              <a:rPr lang="en-US"/>
              <a:pPr/>
              <a:t>‹#›</a:t>
            </a:fld>
            <a:endParaRPr lang="en-US"/>
          </a:p>
        </p:txBody>
      </p:sp>
    </p:spTree>
    <p:extLst>
      <p:ext uri="{BB962C8B-B14F-4D97-AF65-F5344CB8AC3E}">
        <p14:creationId xmlns:p14="http://schemas.microsoft.com/office/powerpoint/2010/main" val="395105762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48"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48"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48"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48"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4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www.thecalculator.org/" TargetMode="External"/><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s://fightpoverty.formstack.com/forms/untitled_form_28" TargetMode="External"/><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ＭＳ Ｐゴシック" pitchFamily="48" charset="-128"/>
                <a:cs typeface="+mn-cs"/>
              </a:rPr>
              <a:t>Section: </a:t>
            </a:r>
            <a:r>
              <a:rPr lang="en-US" sz="1200" kern="1200" dirty="0">
                <a:solidFill>
                  <a:schemeClr val="tx1"/>
                </a:solidFill>
                <a:effectLst/>
                <a:latin typeface="Arial" charset="0"/>
                <a:ea typeface="ＭＳ Ｐゴシック" pitchFamily="48" charset="-128"/>
                <a:cs typeface="+mn-cs"/>
              </a:rPr>
              <a:t>Introduction</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ＭＳ Ｐゴシック" pitchFamily="48" charset="-128"/>
                <a:cs typeface="+mn-cs"/>
              </a:rPr>
              <a:t>Content Description: </a:t>
            </a:r>
            <a:r>
              <a:rPr lang="en-US" sz="1200" kern="1200" dirty="0">
                <a:solidFill>
                  <a:schemeClr val="tx1"/>
                </a:solidFill>
                <a:effectLst/>
                <a:latin typeface="Arial" charset="0"/>
                <a:ea typeface="ＭＳ Ｐゴシック" pitchFamily="48" charset="-128"/>
                <a:cs typeface="+mn-cs"/>
              </a:rPr>
              <a:t>Set training expectations, rules, introductions</a:t>
            </a:r>
          </a:p>
          <a:p>
            <a:pPr rtl="0" fontAlgn="t"/>
            <a:r>
              <a:rPr lang="en-US" sz="1200" b="1" kern="1200" dirty="0">
                <a:solidFill>
                  <a:schemeClr val="tx1"/>
                </a:solidFill>
                <a:effectLst/>
                <a:latin typeface="Arial" charset="0"/>
                <a:ea typeface="ＭＳ Ｐゴシック" pitchFamily="48" charset="-128"/>
                <a:cs typeface="+mn-cs"/>
              </a:rPr>
              <a:t>Support Materials: </a:t>
            </a:r>
            <a:r>
              <a:rPr lang="en-US" sz="1200" kern="1200" dirty="0">
                <a:solidFill>
                  <a:schemeClr val="tx1"/>
                </a:solidFill>
                <a:effectLst/>
                <a:latin typeface="Arial" charset="0"/>
                <a:ea typeface="ＭＳ Ｐゴシック" pitchFamily="48" charset="-128"/>
                <a:cs typeface="+mn-cs"/>
              </a:rPr>
              <a:t>Snacks</a:t>
            </a:r>
            <a:endParaRPr lang="en-US" sz="1200" b="1" kern="1200" dirty="0">
              <a:solidFill>
                <a:schemeClr val="tx1"/>
              </a:solidFill>
              <a:effectLst/>
              <a:latin typeface="Arial" charset="0"/>
              <a:ea typeface="ＭＳ Ｐゴシック" pitchFamily="48" charset="-128"/>
              <a:cs typeface="+mn-cs"/>
            </a:endParaRPr>
          </a:p>
          <a:p>
            <a:pPr rtl="0" fontAlgn="t"/>
            <a:r>
              <a:rPr lang="en-US" sz="1200" b="1" kern="1200" dirty="0">
                <a:solidFill>
                  <a:schemeClr val="tx1"/>
                </a:solidFill>
                <a:effectLst/>
                <a:latin typeface="Arial" charset="0"/>
                <a:ea typeface="ＭＳ Ｐゴシック" pitchFamily="48" charset="-128"/>
                <a:cs typeface="+mn-cs"/>
              </a:rPr>
              <a:t>Est Time</a:t>
            </a:r>
          </a:p>
          <a:p>
            <a:pPr rtl="0" fontAlgn="t"/>
            <a:endParaRPr lang="en-US" sz="1200" b="0" kern="1200" dirty="0">
              <a:solidFill>
                <a:schemeClr val="tx1"/>
              </a:solidFill>
              <a:effectLst/>
              <a:latin typeface="Arial" charset="0"/>
              <a:ea typeface="ＭＳ Ｐゴシック" pitchFamily="48" charset="-128"/>
              <a:cs typeface="+mn-cs"/>
            </a:endParaRPr>
          </a:p>
          <a:p>
            <a:pPr rtl="0" fontAlgn="t"/>
            <a:r>
              <a:rPr lang="en-US" sz="1200" b="0" kern="1200" dirty="0">
                <a:solidFill>
                  <a:schemeClr val="tx1"/>
                </a:solidFill>
                <a:effectLst/>
                <a:latin typeface="Arial" charset="0"/>
                <a:ea typeface="ＭＳ Ｐゴシック" pitchFamily="48" charset="-128"/>
                <a:cs typeface="+mn-cs"/>
              </a:rPr>
              <a:t>Slides Edited: #3</a:t>
            </a:r>
            <a:r>
              <a:rPr lang="en-US" sz="1200" b="0" kern="1200" baseline="0" dirty="0">
                <a:solidFill>
                  <a:schemeClr val="tx1"/>
                </a:solidFill>
                <a:effectLst/>
                <a:latin typeface="Arial" charset="0"/>
                <a:ea typeface="ＭＳ Ｐゴシック" pitchFamily="48" charset="-128"/>
                <a:cs typeface="+mn-cs"/>
              </a:rPr>
              <a:t> (changed title from Benefits Hub to Intake &amp; Benefits Specialist)</a:t>
            </a:r>
            <a:endParaRPr lang="en-US" sz="1200" kern="1200" dirty="0">
              <a:solidFill>
                <a:schemeClr val="tx1"/>
              </a:solidFill>
              <a:effectLst/>
              <a:latin typeface="Arial" charset="0"/>
              <a:ea typeface="ＭＳ Ｐゴシック" pitchFamily="48" charset="-128"/>
              <a:cs typeface="+mn-cs"/>
            </a:endParaRPr>
          </a:p>
          <a:p>
            <a:pPr rtl="0" fontAlgn="t"/>
            <a:endParaRPr lang="en-US" sz="1200" kern="1200" dirty="0">
              <a:solidFill>
                <a:schemeClr val="tx1"/>
              </a:solidFill>
              <a:effectLst/>
              <a:latin typeface="Arial" charset="0"/>
              <a:ea typeface="ＭＳ Ｐゴシック" pitchFamily="48" charset="-128"/>
              <a:cs typeface="+mn-cs"/>
            </a:endParaRPr>
          </a:p>
          <a:p>
            <a:pPr rtl="0" fontAlgn="t"/>
            <a:r>
              <a:rPr lang="en-US" sz="1200" kern="1200" dirty="0">
                <a:solidFill>
                  <a:schemeClr val="tx1"/>
                </a:solidFill>
                <a:effectLst/>
                <a:latin typeface="Arial" charset="0"/>
                <a:ea typeface="ＭＳ Ｐゴシック" pitchFamily="48" charset="-128"/>
                <a:cs typeface="+mn-cs"/>
              </a:rPr>
              <a:t> </a:t>
            </a:r>
          </a:p>
        </p:txBody>
      </p:sp>
      <p:sp>
        <p:nvSpPr>
          <p:cNvPr id="4" name="Slide Number Placeholder 3"/>
          <p:cNvSpPr>
            <a:spLocks noGrp="1"/>
          </p:cNvSpPr>
          <p:nvPr>
            <p:ph type="sldNum" sz="quarter" idx="10"/>
          </p:nvPr>
        </p:nvSpPr>
        <p:spPr/>
        <p:txBody>
          <a:bodyPr/>
          <a:lstStyle/>
          <a:p>
            <a:fld id="{9565B944-4E4B-4E66-989F-2A50AE099C80}" type="slidenum">
              <a:rPr lang="en-US" smtClean="0"/>
              <a:pPr/>
              <a:t>1</a:t>
            </a:fld>
            <a:endParaRPr lang="en-US"/>
          </a:p>
        </p:txBody>
      </p:sp>
    </p:spTree>
    <p:extLst>
      <p:ext uri="{BB962C8B-B14F-4D97-AF65-F5344CB8AC3E}">
        <p14:creationId xmlns:p14="http://schemas.microsoft.com/office/powerpoint/2010/main" val="919144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Applies to all non-citizen students </a:t>
            </a:r>
          </a:p>
          <a:p>
            <a:endParaRPr lang="en-US" dirty="0"/>
          </a:p>
          <a:p>
            <a:r>
              <a:rPr lang="en-US" dirty="0"/>
              <a:t>If they work and get an ITIN, they</a:t>
            </a:r>
            <a:r>
              <a:rPr lang="en-US" baseline="0" dirty="0"/>
              <a:t> do have to file taxes. </a:t>
            </a:r>
          </a:p>
          <a:p>
            <a:r>
              <a:rPr lang="en-US" baseline="0" dirty="0"/>
              <a:t>If they worked but don’t have a SS# or I-10, they don’t have to file taxes, but they can—it’s good to.</a:t>
            </a:r>
          </a:p>
          <a:p>
            <a:endParaRPr lang="en-US" baseline="0" dirty="0"/>
          </a:p>
          <a:p>
            <a:r>
              <a:rPr lang="en-US" baseline="0" dirty="0"/>
              <a:t>We don’t do this kind of tax prep; go to this site in person. But drop-off is a pilot program this year; clients come in with all the paperwork; we scan and send it to UW; this is because we only have the UW-VITA site (pronounced “V-eye-ta”); </a:t>
            </a:r>
          </a:p>
          <a:p>
            <a:r>
              <a:rPr lang="en-US" baseline="0" dirty="0"/>
              <a:t>VIBS will have this site info in the binder and online; Green River College is in Auburn. These 3 colleges have a lot of international students.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If students show up at other sites, give them this info.</a:t>
            </a:r>
          </a:p>
        </p:txBody>
      </p:sp>
      <p:sp>
        <p:nvSpPr>
          <p:cNvPr id="4" name="Slide Number Placeholder 3"/>
          <p:cNvSpPr>
            <a:spLocks noGrp="1"/>
          </p:cNvSpPr>
          <p:nvPr>
            <p:ph type="sldNum" sz="quarter" idx="10"/>
          </p:nvPr>
        </p:nvSpPr>
        <p:spPr/>
        <p:txBody>
          <a:bodyPr/>
          <a:lstStyle/>
          <a:p>
            <a:fld id="{9565B944-4E4B-4E66-989F-2A50AE099C80}" type="slidenum">
              <a:rPr lang="en-US" smtClean="0"/>
              <a:pPr/>
              <a:t>12</a:t>
            </a:fld>
            <a:endParaRPr lang="en-US"/>
          </a:p>
        </p:txBody>
      </p:sp>
    </p:spTree>
    <p:extLst>
      <p:ext uri="{BB962C8B-B14F-4D97-AF65-F5344CB8AC3E}">
        <p14:creationId xmlns:p14="http://schemas.microsoft.com/office/powerpoint/2010/main" val="23047919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Make this as quick as possible</a:t>
            </a:r>
          </a:p>
          <a:p>
            <a:pPr marL="171450" indent="-171450">
              <a:buFontTx/>
              <a:buChar char="-"/>
            </a:pPr>
            <a:r>
              <a:rPr lang="en-US" baseline="0" dirty="0"/>
              <a:t>Go over introductions</a:t>
            </a:r>
          </a:p>
          <a:p>
            <a:pPr marL="171450" indent="-171450">
              <a:buFontTx/>
              <a:buChar char="-"/>
            </a:pPr>
            <a:r>
              <a:rPr lang="en-US" baseline="0" dirty="0"/>
              <a:t>Emphasize you're never alone</a:t>
            </a:r>
          </a:p>
          <a:p>
            <a:pPr marL="171450" indent="-171450">
              <a:buFontTx/>
              <a:buChar char="-"/>
            </a:pPr>
            <a:r>
              <a:rPr lang="en-US" baseline="0" dirty="0"/>
              <a:t>Emphasize we’re still recruiting! </a:t>
            </a:r>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47459F5D-3195-49EC-960A-4568A920479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
        <p:nvSpPr>
          <p:cNvPr id="5" name="Header Placeholder 4"/>
          <p:cNvSpPr>
            <a:spLocks noGrp="1"/>
          </p:cNvSpPr>
          <p:nvPr>
            <p:ph type="hdr" sz="quarter" idx="11"/>
          </p:nvPr>
        </p:nvSpPr>
        <p:spPr/>
        <p:txBody>
          <a:body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rPr>
              <a:t>Reconnecting Youth Task Force </a:t>
            </a:r>
          </a:p>
        </p:txBody>
      </p:sp>
    </p:spTree>
    <p:extLst>
      <p:ext uri="{BB962C8B-B14F-4D97-AF65-F5344CB8AC3E}">
        <p14:creationId xmlns:p14="http://schemas.microsoft.com/office/powerpoint/2010/main" val="167287699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Make this as quick as possible</a:t>
            </a:r>
          </a:p>
          <a:p>
            <a:pPr marL="171450" indent="-171450">
              <a:buFontTx/>
              <a:buChar char="-"/>
            </a:pPr>
            <a:r>
              <a:rPr lang="en-US" baseline="0" dirty="0"/>
              <a:t>Go over introductions</a:t>
            </a:r>
          </a:p>
          <a:p>
            <a:pPr marL="171450" indent="-171450">
              <a:buFontTx/>
              <a:buChar char="-"/>
            </a:pPr>
            <a:r>
              <a:rPr lang="en-US" baseline="0" dirty="0"/>
              <a:t>Emphasize you're never alone</a:t>
            </a:r>
          </a:p>
          <a:p>
            <a:pPr marL="171450" indent="-171450">
              <a:buFontTx/>
              <a:buChar char="-"/>
            </a:pPr>
            <a:r>
              <a:rPr lang="en-US" baseline="0" dirty="0"/>
              <a:t>Emphasize we’re still recruiting! </a:t>
            </a:r>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47459F5D-3195-49EC-960A-4568A920479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
        <p:nvSpPr>
          <p:cNvPr id="5" name="Header Placeholder 4"/>
          <p:cNvSpPr>
            <a:spLocks noGrp="1"/>
          </p:cNvSpPr>
          <p:nvPr>
            <p:ph type="hdr" sz="quarter" idx="11"/>
          </p:nvPr>
        </p:nvSpPr>
        <p:spPr/>
        <p:txBody>
          <a:body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rPr>
              <a:t>Reconnecting Youth Task Force </a:t>
            </a:r>
          </a:p>
        </p:txBody>
      </p:sp>
    </p:spTree>
    <p:extLst>
      <p:ext uri="{BB962C8B-B14F-4D97-AF65-F5344CB8AC3E}">
        <p14:creationId xmlns:p14="http://schemas.microsoft.com/office/powerpoint/2010/main" val="26059502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Make this as quick as possible</a:t>
            </a:r>
          </a:p>
          <a:p>
            <a:pPr marL="171450" indent="-171450">
              <a:buFontTx/>
              <a:buChar char="-"/>
            </a:pPr>
            <a:r>
              <a:rPr lang="en-US" baseline="0" dirty="0"/>
              <a:t>Go over introductions</a:t>
            </a:r>
          </a:p>
          <a:p>
            <a:pPr marL="171450" indent="-171450">
              <a:buFontTx/>
              <a:buChar char="-"/>
            </a:pPr>
            <a:r>
              <a:rPr lang="en-US" baseline="0" dirty="0"/>
              <a:t>Emphasize you're never alone</a:t>
            </a:r>
          </a:p>
          <a:p>
            <a:pPr marL="171450" indent="-171450">
              <a:buFontTx/>
              <a:buChar char="-"/>
            </a:pPr>
            <a:r>
              <a:rPr lang="en-US" baseline="0" dirty="0"/>
              <a:t>Emphasize we’re still recruiting! </a:t>
            </a:r>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47459F5D-3195-49EC-960A-4568A920479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
        <p:nvSpPr>
          <p:cNvPr id="5" name="Header Placeholder 4"/>
          <p:cNvSpPr>
            <a:spLocks noGrp="1"/>
          </p:cNvSpPr>
          <p:nvPr>
            <p:ph type="hdr" sz="quarter" idx="11"/>
          </p:nvPr>
        </p:nvSpPr>
        <p:spPr/>
        <p:txBody>
          <a:body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rPr>
              <a:t>Reconnecting Youth Task Force </a:t>
            </a:r>
          </a:p>
        </p:txBody>
      </p:sp>
    </p:spTree>
    <p:extLst>
      <p:ext uri="{BB962C8B-B14F-4D97-AF65-F5344CB8AC3E}">
        <p14:creationId xmlns:p14="http://schemas.microsoft.com/office/powerpoint/2010/main" val="418533807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Make this as quick as possible</a:t>
            </a:r>
          </a:p>
          <a:p>
            <a:pPr marL="171450" indent="-171450">
              <a:buFontTx/>
              <a:buChar char="-"/>
            </a:pPr>
            <a:r>
              <a:rPr lang="en-US" baseline="0" dirty="0"/>
              <a:t>Go over introductions</a:t>
            </a:r>
          </a:p>
          <a:p>
            <a:pPr marL="171450" indent="-171450">
              <a:buFontTx/>
              <a:buChar char="-"/>
            </a:pPr>
            <a:r>
              <a:rPr lang="en-US" baseline="0" dirty="0"/>
              <a:t>Emphasize you're never alone</a:t>
            </a:r>
          </a:p>
          <a:p>
            <a:pPr marL="171450" indent="-171450">
              <a:buFontTx/>
              <a:buChar char="-"/>
            </a:pPr>
            <a:r>
              <a:rPr lang="en-US" baseline="0" dirty="0"/>
              <a:t>Emphasize we’re still recruiting! </a:t>
            </a:r>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47459F5D-3195-49EC-960A-4568A920479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
        <p:nvSpPr>
          <p:cNvPr id="5" name="Header Placeholder 4"/>
          <p:cNvSpPr>
            <a:spLocks noGrp="1"/>
          </p:cNvSpPr>
          <p:nvPr>
            <p:ph type="hdr" sz="quarter" idx="11"/>
          </p:nvPr>
        </p:nvSpPr>
        <p:spPr/>
        <p:txBody>
          <a:body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rPr>
              <a:t>Reconnecting Youth Task Force </a:t>
            </a:r>
          </a:p>
        </p:txBody>
      </p:sp>
    </p:spTree>
    <p:extLst>
      <p:ext uri="{BB962C8B-B14F-4D97-AF65-F5344CB8AC3E}">
        <p14:creationId xmlns:p14="http://schemas.microsoft.com/office/powerpoint/2010/main" val="126145326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Make this as quick as possible</a:t>
            </a:r>
          </a:p>
          <a:p>
            <a:pPr marL="171450" indent="-171450">
              <a:buFontTx/>
              <a:buChar char="-"/>
            </a:pPr>
            <a:r>
              <a:rPr lang="en-US" baseline="0" dirty="0"/>
              <a:t>Go over introductions</a:t>
            </a:r>
          </a:p>
          <a:p>
            <a:pPr marL="171450" indent="-171450">
              <a:buFontTx/>
              <a:buChar char="-"/>
            </a:pPr>
            <a:r>
              <a:rPr lang="en-US" baseline="0" dirty="0"/>
              <a:t>Emphasize you're never alone</a:t>
            </a:r>
          </a:p>
          <a:p>
            <a:pPr marL="171450" indent="-171450">
              <a:buFontTx/>
              <a:buChar char="-"/>
            </a:pPr>
            <a:r>
              <a:rPr lang="en-US" baseline="0" dirty="0"/>
              <a:t>Emphasize we’re still recruiting! </a:t>
            </a:r>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47459F5D-3195-49EC-960A-4568A920479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
        <p:nvSpPr>
          <p:cNvPr id="5" name="Header Placeholder 4"/>
          <p:cNvSpPr>
            <a:spLocks noGrp="1"/>
          </p:cNvSpPr>
          <p:nvPr>
            <p:ph type="hdr" sz="quarter" idx="11"/>
          </p:nvPr>
        </p:nvSpPr>
        <p:spPr/>
        <p:txBody>
          <a:body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rPr>
              <a:t>Reconnecting Youth Task Force </a:t>
            </a:r>
          </a:p>
        </p:txBody>
      </p:sp>
    </p:spTree>
    <p:extLst>
      <p:ext uri="{BB962C8B-B14F-4D97-AF65-F5344CB8AC3E}">
        <p14:creationId xmlns:p14="http://schemas.microsoft.com/office/powerpoint/2010/main" val="426675029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Now we are going to talk about Data tracking, another essential piece of the benefits process. </a:t>
            </a:r>
          </a:p>
          <a:p>
            <a:endParaRPr lang="en-US" dirty="0"/>
          </a:p>
          <a:p>
            <a:r>
              <a:rPr lang="en-US" baseline="0" dirty="0"/>
              <a:t>Lunch is usually around 12 or 12:30. Start again in half an hour or forty-five minutes (1 or 1:15).</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203339494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65B944-4E4B-4E66-989F-2A50AE099C80}" type="slidenum">
              <a:rPr lang="en-US" smtClean="0"/>
              <a:pPr/>
              <a:t>118</a:t>
            </a:fld>
            <a:endParaRPr lang="en-US"/>
          </a:p>
        </p:txBody>
      </p:sp>
    </p:spTree>
    <p:extLst>
      <p:ext uri="{BB962C8B-B14F-4D97-AF65-F5344CB8AC3E}">
        <p14:creationId xmlns:p14="http://schemas.microsoft.com/office/powerpoint/2010/main" val="116756093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119</a:t>
            </a:fld>
            <a:endParaRPr lang="en-US"/>
          </a:p>
        </p:txBody>
      </p:sp>
    </p:spTree>
    <p:extLst>
      <p:ext uri="{BB962C8B-B14F-4D97-AF65-F5344CB8AC3E}">
        <p14:creationId xmlns:p14="http://schemas.microsoft.com/office/powerpoint/2010/main" val="337961610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E57F79-685A-4FAD-82B8-687F46C0EEB6}" type="slidenum">
              <a:rPr lang="en-US" smtClean="0">
                <a:latin typeface="Arial" charset="0"/>
                <a:ea typeface="ＭＳ Ｐゴシック" pitchFamily="34" charset="-128"/>
              </a:rPr>
              <a:pPr fontAlgn="base">
                <a:spcBef>
                  <a:spcPct val="0"/>
                </a:spcBef>
                <a:spcAft>
                  <a:spcPct val="0"/>
                </a:spcAft>
                <a:defRPr/>
              </a:pPr>
              <a:t>120</a:t>
            </a:fld>
            <a:endParaRPr lang="en-US">
              <a:latin typeface="Arial" charset="0"/>
              <a:ea typeface="ＭＳ Ｐゴシック" pitchFamily="34" charset="-128"/>
            </a:endParaRPr>
          </a:p>
        </p:txBody>
      </p:sp>
      <p:sp>
        <p:nvSpPr>
          <p:cNvPr id="18435" name="Rectangle 7"/>
          <p:cNvSpPr txBox="1">
            <a:spLocks noGrp="1" noChangeArrowheads="1"/>
          </p:cNvSpPr>
          <p:nvPr/>
        </p:nvSpPr>
        <p:spPr bwMode="auto">
          <a:xfrm>
            <a:off x="3936768" y="8772669"/>
            <a:ext cx="3011699" cy="461804"/>
          </a:xfrm>
          <a:prstGeom prst="rect">
            <a:avLst/>
          </a:prstGeom>
          <a:noFill/>
          <a:ln w="9525">
            <a:noFill/>
            <a:miter lim="800000"/>
            <a:headEnd/>
            <a:tailEnd/>
          </a:ln>
        </p:spPr>
        <p:txBody>
          <a:bodyPr lIns="92441" tIns="46221" rIns="92441" bIns="46221" anchor="b"/>
          <a:lstStyle/>
          <a:p>
            <a:pPr algn="r" defTabSz="923686"/>
            <a:fld id="{90555666-21FE-4F92-877B-F0A94F311AC8}" type="slidenum">
              <a:rPr lang="en-US" sz="1200">
                <a:latin typeface="Calibri" pitchFamily="34" charset="0"/>
              </a:rPr>
              <a:pPr algn="r" defTabSz="923686"/>
              <a:t>120</a:t>
            </a:fld>
            <a:endParaRPr lang="en-US" sz="1200" dirty="0">
              <a:latin typeface="Calibri" pitchFamily="34" charset="0"/>
            </a:endParaRPr>
          </a:p>
        </p:txBody>
      </p:sp>
      <p:sp>
        <p:nvSpPr>
          <p:cNvPr id="18436" name="Rectangle 2"/>
          <p:cNvSpPr>
            <a:spLocks noGrp="1" noRot="1" noChangeAspect="1" noChangeArrowheads="1" noTextEdit="1"/>
          </p:cNvSpPr>
          <p:nvPr>
            <p:ph type="sldImg"/>
          </p:nvPr>
        </p:nvSpPr>
        <p:spPr bwMode="auto">
          <a:xfrm>
            <a:off x="1166813" y="692150"/>
            <a:ext cx="4619625" cy="3463925"/>
          </a:xfrm>
          <a:noFill/>
          <a:ln>
            <a:solidFill>
              <a:srgbClr val="000000"/>
            </a:solidFill>
            <a:miter lim="800000"/>
            <a:headEnd/>
            <a:tailEnd/>
          </a:ln>
        </p:spPr>
      </p:sp>
      <p:sp>
        <p:nvSpPr>
          <p:cNvPr id="1843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latin typeface="Arial" charset="0"/>
                <a:ea typeface="ＭＳ Ｐゴシック" pitchFamily="34" charset="-128"/>
              </a:rPr>
              <a:t>Benefits cut the number of Americans living in poverty almost in half.</a:t>
            </a:r>
          </a:p>
          <a:p>
            <a:pPr eaLnBrk="1" hangingPunct="1">
              <a:spcBef>
                <a:spcPct val="0"/>
              </a:spcBef>
            </a:pPr>
            <a:endParaRPr lang="en-US" dirty="0">
              <a:latin typeface="Arial" charset="0"/>
              <a:ea typeface="ＭＳ Ｐゴシック" pitchFamily="34" charset="-128"/>
            </a:endParaRPr>
          </a:p>
          <a:p>
            <a:pPr eaLnBrk="1" hangingPunct="1">
              <a:spcBef>
                <a:spcPct val="0"/>
              </a:spcBef>
            </a:pPr>
            <a:r>
              <a:rPr lang="en-US" dirty="0">
                <a:latin typeface="Arial" charset="0"/>
                <a:ea typeface="ＭＳ Ｐゴシック" pitchFamily="34" charset="-128"/>
              </a:rPr>
              <a:t>We are trying to take out the biases of assistance. </a:t>
            </a:r>
          </a:p>
        </p:txBody>
      </p:sp>
    </p:spTree>
    <p:extLst>
      <p:ext uri="{BB962C8B-B14F-4D97-AF65-F5344CB8AC3E}">
        <p14:creationId xmlns:p14="http://schemas.microsoft.com/office/powerpoint/2010/main" val="21202005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marL="117475" marR="0" lvl="0" indent="-117475" algn="l" defTabSz="914400" rtl="0" eaLnBrk="1" fontAlgn="base" latinLnBrk="0" hangingPunct="1">
              <a:lnSpc>
                <a:spcPct val="120000"/>
              </a:lnSpc>
              <a:spcBef>
                <a:spcPct val="30000"/>
              </a:spcBef>
              <a:spcAft>
                <a:spcPct val="0"/>
              </a:spcAft>
              <a:buClrTx/>
              <a:buSzTx/>
              <a:buFont typeface="Arial" charset="0"/>
              <a:buNone/>
              <a:tabLst/>
              <a:defRPr/>
            </a:pPr>
            <a:r>
              <a:rPr lang="en-US" sz="1200" i="1" dirty="0">
                <a:solidFill>
                  <a:srgbClr val="1E59B8"/>
                </a:solidFill>
                <a:latin typeface="FuturT"/>
              </a:rPr>
              <a:t>Check out </a:t>
            </a:r>
            <a:r>
              <a:rPr lang="en-US" sz="1200" dirty="0">
                <a:latin typeface="FuturT"/>
                <a:hlinkClick r:id="rId3"/>
              </a:rPr>
              <a:t>thecalculator.org</a:t>
            </a:r>
            <a:r>
              <a:rPr lang="en-US" sz="1200" dirty="0">
                <a:latin typeface="FuturT"/>
              </a:rPr>
              <a:t> !</a:t>
            </a:r>
            <a:endParaRPr lang="en-US" sz="1200" i="1" dirty="0">
              <a:solidFill>
                <a:srgbClr val="1E59B8"/>
              </a:solidFill>
              <a:latin typeface="FuturT"/>
            </a:endParaRPr>
          </a:p>
          <a:p>
            <a:pPr marL="117475" indent="-117475">
              <a:lnSpc>
                <a:spcPct val="120000"/>
              </a:lnSpc>
              <a:buFont typeface="Arial" charset="0"/>
              <a:buNone/>
              <a:defRPr/>
            </a:pPr>
            <a:endParaRPr lang="en-US" sz="1200" dirty="0"/>
          </a:p>
          <a:p>
            <a:pPr marL="117475" indent="-117475">
              <a:lnSpc>
                <a:spcPct val="120000"/>
              </a:lnSpc>
              <a:buFont typeface="Arial" charset="0"/>
              <a:buNone/>
              <a:defRPr/>
            </a:pPr>
            <a:r>
              <a:rPr lang="en-US" sz="1200" dirty="0"/>
              <a:t>The column</a:t>
            </a:r>
            <a:r>
              <a:rPr lang="en-US" sz="1200" baseline="0" dirty="0"/>
              <a:t> on the right shows how public benefits can increase the income ability of qualifying individuals. </a:t>
            </a:r>
            <a:endParaRPr lang="en-US" sz="1200" dirty="0"/>
          </a:p>
          <a:p>
            <a:pPr marL="117475" indent="-117475">
              <a:lnSpc>
                <a:spcPct val="120000"/>
              </a:lnSpc>
              <a:buFont typeface="Arial" charset="0"/>
              <a:buNone/>
              <a:defRPr/>
            </a:pPr>
            <a:r>
              <a:rPr lang="en-US" sz="1200" dirty="0"/>
              <a:t>An adult earning $11 per hour ($1,833 per month) caring for her two children could </a:t>
            </a:r>
            <a:r>
              <a:rPr lang="en-US" sz="1200" b="1" dirty="0"/>
              <a:t>double</a:t>
            </a:r>
            <a:r>
              <a:rPr lang="en-US" sz="1200" dirty="0"/>
              <a:t> her monthly</a:t>
            </a:r>
            <a:r>
              <a:rPr lang="en-US" sz="1200" baseline="0" dirty="0"/>
              <a:t> income.</a:t>
            </a:r>
            <a:endParaRPr lang="en-US" dirty="0">
              <a:latin typeface="Arial" charset="0"/>
              <a:ea typeface="ＭＳ Ｐゴシック" pitchFamily="34" charset="-128"/>
            </a:endParaRPr>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60775D4-551D-47A9-815F-2AB08924DD62}" type="slidenum">
              <a:rPr lang="en-US" smtClean="0">
                <a:latin typeface="Arial" charset="0"/>
                <a:ea typeface="ＭＳ Ｐゴシック" pitchFamily="34" charset="-128"/>
              </a:rPr>
              <a:pPr fontAlgn="base">
                <a:spcBef>
                  <a:spcPct val="0"/>
                </a:spcBef>
                <a:spcAft>
                  <a:spcPct val="0"/>
                </a:spcAft>
                <a:defRPr/>
              </a:pPr>
              <a:t>121</a:t>
            </a:fld>
            <a:endParaRPr lang="en-US">
              <a:latin typeface="Arial" charset="0"/>
              <a:ea typeface="ＭＳ Ｐゴシック" pitchFamily="34" charset="-128"/>
            </a:endParaRPr>
          </a:p>
        </p:txBody>
      </p:sp>
    </p:spTree>
    <p:extLst>
      <p:ext uri="{BB962C8B-B14F-4D97-AF65-F5344CB8AC3E}">
        <p14:creationId xmlns:p14="http://schemas.microsoft.com/office/powerpoint/2010/main" val="2667358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ITIN = Individual</a:t>
            </a:r>
            <a:r>
              <a:rPr lang="en-US" baseline="0" dirty="0"/>
              <a:t> Taxpayer Identification Number</a:t>
            </a:r>
            <a:endParaRPr lang="en-US" dirty="0"/>
          </a:p>
          <a:p>
            <a:endParaRPr lang="en-US" dirty="0"/>
          </a:p>
          <a:p>
            <a:r>
              <a:rPr lang="en-US" dirty="0"/>
              <a:t>If</a:t>
            </a:r>
            <a:r>
              <a:rPr lang="en-US" baseline="0" dirty="0"/>
              <a:t> people go to these two locations, we have certified agents so they won’t have to send their original documents; we will have certified agents. </a:t>
            </a:r>
          </a:p>
          <a:p>
            <a:r>
              <a:rPr lang="en-US" baseline="0" dirty="0"/>
              <a:t>You can’t file taxes if you’re an immigrant unless you have an ITIN.</a:t>
            </a:r>
          </a:p>
          <a:p>
            <a:r>
              <a:rPr lang="en-US" baseline="0" dirty="0"/>
              <a:t>United Way and the certified agents can help people.</a:t>
            </a:r>
          </a:p>
          <a:p>
            <a:r>
              <a:rPr lang="en-US" baseline="0" dirty="0"/>
              <a:t>An immigrant gets an ITIN by filing taxes. An ITIN does not make a person a citizen, but filing taxes, etc., can show the intent to make contributions to the United States. </a:t>
            </a:r>
          </a:p>
          <a:p>
            <a:r>
              <a:rPr lang="en-US" baseline="0" dirty="0"/>
              <a:t>Sometimes immigrants won’t actually qualify for benefits; basic food requires citizenship status. Healthcare it depends; everyone can apply and then pay healthcare. They may qualify for utility help.</a:t>
            </a:r>
          </a:p>
          <a:p>
            <a:r>
              <a:rPr lang="en-US" baseline="0" dirty="0"/>
              <a:t>Credit pull: you are required to have a SS#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Arial" charset="0"/>
                <a:ea typeface="ＭＳ Ｐゴシック" pitchFamily="48" charset="-128"/>
                <a:cs typeface="+mn-cs"/>
              </a:rPr>
              <a:t>The IRS issues ITINs for federal tax purposes, and ITINs should be used for tax reporting only. ITINs do not authorize a person to work in the U.S. or provide eligibility for Social Security </a:t>
            </a:r>
            <a:endParaRPr lang="en-US" baseline="0" dirty="0"/>
          </a:p>
          <a:p>
            <a:r>
              <a:rPr lang="en-US" sz="1200" b="0" i="0" u="none" strike="noStrike" kern="1200" dirty="0">
                <a:solidFill>
                  <a:schemeClr val="tx1"/>
                </a:solidFill>
                <a:effectLst/>
                <a:latin typeface="Arial" charset="0"/>
                <a:ea typeface="ＭＳ Ｐゴシック" pitchFamily="48" charset="-128"/>
                <a:cs typeface="+mn-cs"/>
              </a:rPr>
              <a:t>Form 1042, Annual Withholding Tax Return for U.S. Source Income of Foreign Persons;</a:t>
            </a:r>
          </a:p>
          <a:p>
            <a:r>
              <a:rPr lang="en-US" sz="1200" b="0" i="0" u="none" strike="noStrike" kern="1200" dirty="0">
                <a:solidFill>
                  <a:schemeClr val="tx1"/>
                </a:solidFill>
                <a:effectLst/>
                <a:latin typeface="Arial" charset="0"/>
                <a:ea typeface="ＭＳ Ｐゴシック" pitchFamily="48" charset="-128"/>
                <a:cs typeface="+mn-cs"/>
              </a:rPr>
              <a:t>Form 1042-S, Foreign Person's U.S. Source Income Subject to Withholding; </a:t>
            </a:r>
          </a:p>
          <a:p>
            <a:r>
              <a:rPr lang="en-US" sz="1200" b="0" i="0" u="none" strike="noStrike" kern="1200" dirty="0">
                <a:solidFill>
                  <a:schemeClr val="tx1"/>
                </a:solidFill>
                <a:effectLst/>
                <a:latin typeface="Arial" charset="0"/>
                <a:ea typeface="ＭＳ Ｐゴシック" pitchFamily="48" charset="-128"/>
                <a:cs typeface="+mn-cs"/>
              </a:rPr>
              <a:t>And Form 1042-T, Annual Summary and Transmittal of Forms 1042-S.</a:t>
            </a:r>
          </a:p>
          <a:p>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13</a:t>
            </a:fld>
            <a:endParaRPr lang="en-US"/>
          </a:p>
        </p:txBody>
      </p:sp>
    </p:spTree>
    <p:extLst>
      <p:ext uri="{BB962C8B-B14F-4D97-AF65-F5344CB8AC3E}">
        <p14:creationId xmlns:p14="http://schemas.microsoft.com/office/powerpoint/2010/main" val="182097993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The</a:t>
            </a:r>
            <a:r>
              <a:rPr lang="en-US" baseline="0" dirty="0"/>
              <a:t> Taxpayer Intake form will help you determine what benefits clients might be interested in. Although it is still a good idea to talk to clients about how these services can be useful even if they don’t indicate interest. </a:t>
            </a:r>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122</a:t>
            </a:fld>
            <a:endParaRPr lang="en-US"/>
          </a:p>
        </p:txBody>
      </p:sp>
    </p:spTree>
    <p:extLst>
      <p:ext uri="{BB962C8B-B14F-4D97-AF65-F5344CB8AC3E}">
        <p14:creationId xmlns:p14="http://schemas.microsoft.com/office/powerpoint/2010/main" val="152512533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The benefits</a:t>
            </a:r>
            <a:r>
              <a:rPr lang="en-US" baseline="0" dirty="0"/>
              <a:t> calculator will help you determine what benefits clients are eligible for. In the past we have used paper screeners, and we have those available as back up, but this will streamline the process. </a:t>
            </a:r>
            <a:r>
              <a:rPr lang="en-US" dirty="0"/>
              <a:t>When you link from freetaxkingcounty.com</a:t>
            </a:r>
            <a:r>
              <a:rPr lang="en-US" baseline="0" dirty="0"/>
              <a:t> to the intake and benefits tab, the calculator will be the first thing that appears. It will also be on the page if you enter freetaxkingcounty.com/intake. </a:t>
            </a:r>
          </a:p>
          <a:p>
            <a:endParaRPr lang="en-US" baseline="0" dirty="0"/>
          </a:p>
          <a:p>
            <a:r>
              <a:rPr lang="en-US" baseline="0" dirty="0"/>
              <a:t>To determine benefits, y</a:t>
            </a:r>
            <a:r>
              <a:rPr lang="en-US" dirty="0"/>
              <a:t>ou will enter the clients income, household</a:t>
            </a:r>
            <a:r>
              <a:rPr lang="en-US" baseline="0" dirty="0"/>
              <a:t> size and answer the prompted questions. If anyone in the house is a non-US citizen or non-legal resident, more questions will appear. If the client receives a Seattle City Light bill, another question will appear. The answers to these questions will change the benefits clients may be eligible for. </a:t>
            </a:r>
          </a:p>
          <a:p>
            <a:endParaRPr lang="en-US" baseline="0" dirty="0"/>
          </a:p>
          <a:p>
            <a:r>
              <a:rPr lang="en-US" baseline="0" dirty="0"/>
              <a:t>If for some reason the online calculator is not working, you can screen clients for eligibility for individual benefits in the Intake and Benefits Specialist Manual. These screeners will be under the corresponding tabs. For example, the healthcare eligibility screener will be under the healthcare tab. We will take about these more in the sections discussing these individual benefits. </a:t>
            </a:r>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123</a:t>
            </a:fld>
            <a:endParaRPr lang="en-US"/>
          </a:p>
        </p:txBody>
      </p:sp>
    </p:spTree>
    <p:extLst>
      <p:ext uri="{BB962C8B-B14F-4D97-AF65-F5344CB8AC3E}">
        <p14:creationId xmlns:p14="http://schemas.microsoft.com/office/powerpoint/2010/main" val="307291871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Once all the questions</a:t>
            </a:r>
            <a:r>
              <a:rPr lang="en-US" baseline="0" dirty="0"/>
              <a:t> are answered, t</a:t>
            </a:r>
            <a:r>
              <a:rPr lang="en-US" dirty="0"/>
              <a:t>he benefits</a:t>
            </a:r>
            <a:r>
              <a:rPr lang="en-US" baseline="0" dirty="0"/>
              <a:t> clients may be eligible for will appear under the public benefits label. Clients will always be eligible for financial counseling and a free credit report pull. If they are eligible for Utility Assistance it may appear under a different name depending on how “Do you receive a Seattle City Light Bill?” is answered. </a:t>
            </a:r>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124</a:t>
            </a:fld>
            <a:endParaRPr lang="en-US"/>
          </a:p>
        </p:txBody>
      </p:sp>
    </p:spTree>
    <p:extLst>
      <p:ext uri="{BB962C8B-B14F-4D97-AF65-F5344CB8AC3E}">
        <p14:creationId xmlns:p14="http://schemas.microsoft.com/office/powerpoint/2010/main" val="227590625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baseline="0" dirty="0"/>
              <a:t>Next you will choose your tax site. This will then give you a list of the referral sources. </a:t>
            </a:r>
          </a:p>
          <a:p>
            <a:r>
              <a:rPr lang="en-US" baseline="0" dirty="0"/>
              <a:t>You  can discuss with the client whether they want to do a hard referral or a soft referral. This will depend on the resource and how much time the client is willing to spend. Soft referrals can be given by selecting the “Don’t have time…” link, which will prompt the clients email and benefits interests. You can also give the clients soft referral papers if they don’t want an email or don’t have an email. More information about the different kinds of referral will be given in the next section. </a:t>
            </a:r>
          </a:p>
          <a:p>
            <a:endParaRPr lang="en-US" dirty="0"/>
          </a:p>
          <a:p>
            <a:r>
              <a:rPr lang="en-US" baseline="0" dirty="0"/>
              <a:t>It should be noted that the referral links are general. All of the links will appear once a tax site is chosen, and are not dependent on how the previous questions were answered. The public benefits section will let you know what clients may be eligible for, while the referral links just give you the links to all the benefits. You will have to choose the links that match the clients eligibility. </a:t>
            </a:r>
          </a:p>
          <a:p>
            <a:endParaRPr lang="en-US" baseline="0" dirty="0"/>
          </a:p>
          <a:p>
            <a:r>
              <a:rPr lang="en-US" dirty="0"/>
              <a:t>More information about the specific benefits and using</a:t>
            </a:r>
            <a:r>
              <a:rPr lang="en-US" baseline="0" dirty="0"/>
              <a:t> these links to </a:t>
            </a:r>
            <a:r>
              <a:rPr lang="en-US" dirty="0"/>
              <a:t>help clients get them will be given later on. </a:t>
            </a:r>
          </a:p>
          <a:p>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125</a:t>
            </a:fld>
            <a:endParaRPr lang="en-US"/>
          </a:p>
        </p:txBody>
      </p:sp>
    </p:spTree>
    <p:extLst>
      <p:ext uri="{BB962C8B-B14F-4D97-AF65-F5344CB8AC3E}">
        <p14:creationId xmlns:p14="http://schemas.microsoft.com/office/powerpoint/2010/main" val="115428793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You</a:t>
            </a:r>
            <a:r>
              <a:rPr lang="en-US" baseline="0" dirty="0"/>
              <a:t> should be able to reach all the referral information through the Benefits Calculator, but this offers another way to get to these resources. </a:t>
            </a:r>
          </a:p>
          <a:p>
            <a:endParaRPr lang="en-US" baseline="0" dirty="0"/>
          </a:p>
          <a:p>
            <a:r>
              <a:rPr lang="en-US" baseline="0" dirty="0"/>
              <a:t>The dropdown menu will contain all printable files, both paper soft referrals and forms to give clients after you help them with a referral. These are called what to expect sheets and are tailored to the each benefit. </a:t>
            </a:r>
          </a:p>
          <a:p>
            <a:endParaRPr lang="en-US" baseline="0" dirty="0"/>
          </a:p>
          <a:p>
            <a:r>
              <a:rPr lang="en-US" baseline="0" dirty="0"/>
              <a:t>Everything will be on the website!</a:t>
            </a:r>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126</a:t>
            </a:fld>
            <a:endParaRPr lang="en-US"/>
          </a:p>
        </p:txBody>
      </p:sp>
    </p:spTree>
    <p:extLst>
      <p:ext uri="{BB962C8B-B14F-4D97-AF65-F5344CB8AC3E}">
        <p14:creationId xmlns:p14="http://schemas.microsoft.com/office/powerpoint/2010/main" val="98907250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You</a:t>
            </a:r>
            <a:r>
              <a:rPr lang="en-US" baseline="0" dirty="0"/>
              <a:t> should be able to reach all the referral information through the Benefits Calculator, but this offers another way to get to these resources. </a:t>
            </a:r>
          </a:p>
          <a:p>
            <a:endParaRPr lang="en-US" baseline="0" dirty="0"/>
          </a:p>
          <a:p>
            <a:r>
              <a:rPr lang="en-US" baseline="0" dirty="0"/>
              <a:t>The dropdown menu will contain all printable files, both paper soft referrals and forms to give clients after you help them with a referral. These are called what to expect sheets and are tailored to the each benefit. </a:t>
            </a:r>
          </a:p>
          <a:p>
            <a:endParaRPr lang="en-US" baseline="0" dirty="0"/>
          </a:p>
          <a:p>
            <a:r>
              <a:rPr lang="en-US" dirty="0"/>
              <a:t>http://www.freetaxkingcounty.com/intake/</a:t>
            </a:r>
          </a:p>
        </p:txBody>
      </p:sp>
      <p:sp>
        <p:nvSpPr>
          <p:cNvPr id="4" name="Slide Number Placeholder 3"/>
          <p:cNvSpPr>
            <a:spLocks noGrp="1"/>
          </p:cNvSpPr>
          <p:nvPr>
            <p:ph type="sldNum" sz="quarter" idx="10"/>
          </p:nvPr>
        </p:nvSpPr>
        <p:spPr/>
        <p:txBody>
          <a:bodyPr/>
          <a:lstStyle/>
          <a:p>
            <a:fld id="{9565B944-4E4B-4E66-989F-2A50AE099C80}" type="slidenum">
              <a:rPr lang="en-US" smtClean="0"/>
              <a:pPr/>
              <a:t>127</a:t>
            </a:fld>
            <a:endParaRPr lang="en-US"/>
          </a:p>
        </p:txBody>
      </p:sp>
    </p:spTree>
    <p:extLst>
      <p:ext uri="{BB962C8B-B14F-4D97-AF65-F5344CB8AC3E}">
        <p14:creationId xmlns:p14="http://schemas.microsoft.com/office/powerpoint/2010/main" val="265079763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Now we are going to talk about Data tracking, another essential piece of the benefits process. </a:t>
            </a:r>
          </a:p>
        </p:txBody>
      </p:sp>
      <p:sp>
        <p:nvSpPr>
          <p:cNvPr id="4" name="Slide Number Placeholder 3"/>
          <p:cNvSpPr>
            <a:spLocks noGrp="1"/>
          </p:cNvSpPr>
          <p:nvPr>
            <p:ph type="sldNum" sz="quarter" idx="10"/>
          </p:nvPr>
        </p:nvSpPr>
        <p:spPr/>
        <p:txBody>
          <a:bodyPr/>
          <a:lstStyle/>
          <a:p>
            <a:fld id="{9565B944-4E4B-4E66-989F-2A50AE099C80}" type="slidenum">
              <a:rPr lang="en-US" smtClean="0"/>
              <a:pPr/>
              <a:t>129</a:t>
            </a:fld>
            <a:endParaRPr lang="en-US"/>
          </a:p>
        </p:txBody>
      </p:sp>
    </p:spTree>
    <p:extLst>
      <p:ext uri="{BB962C8B-B14F-4D97-AF65-F5344CB8AC3E}">
        <p14:creationId xmlns:p14="http://schemas.microsoft.com/office/powerpoint/2010/main" val="364317867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64F51-7BEB-49C7-93A2-D8811BF42DA2}" type="slidenum">
              <a:rPr lang="en-US"/>
              <a:pPr/>
              <a:t>130</a:t>
            </a:fld>
            <a:endParaRPr lang="en-US"/>
          </a:p>
        </p:txBody>
      </p:sp>
      <p:sp>
        <p:nvSpPr>
          <p:cNvPr id="1035266" name="Rectangle 2"/>
          <p:cNvSpPr>
            <a:spLocks noGrp="1" noRot="1" noChangeAspect="1" noChangeArrowheads="1" noTextEdit="1"/>
          </p:cNvSpPr>
          <p:nvPr>
            <p:ph type="sldImg"/>
          </p:nvPr>
        </p:nvSpPr>
        <p:spPr>
          <a:xfrm>
            <a:off x="1166813" y="692150"/>
            <a:ext cx="4619625" cy="3463925"/>
          </a:xfrm>
          <a:ln/>
        </p:spPr>
      </p:sp>
      <p:sp>
        <p:nvSpPr>
          <p:cNvPr id="1035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6530503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For</a:t>
            </a:r>
            <a:r>
              <a:rPr lang="en-US" baseline="0" dirty="0"/>
              <a:t> data tracking purposes it is important to know the difference between hard a soft referrals. The benefits calculator provides t</a:t>
            </a:r>
            <a:r>
              <a:rPr lang="en-US" dirty="0"/>
              <a:t>he link to the soft referral email,</a:t>
            </a:r>
            <a:r>
              <a:rPr lang="en-US" baseline="0" dirty="0"/>
              <a:t> although it is also a tab on the website.  The calculator link is called </a:t>
            </a:r>
            <a:r>
              <a:rPr lang="en-US" baseline="0" dirty="0">
                <a:hlinkClick r:id="rId3"/>
              </a:rPr>
              <a:t>“</a:t>
            </a:r>
            <a:r>
              <a:rPr lang="en-US" sz="1200" b="0" i="0" u="none" kern="1200" dirty="0">
                <a:solidFill>
                  <a:schemeClr val="tx1"/>
                </a:solidFill>
                <a:effectLst/>
                <a:latin typeface="Arial" charset="0"/>
                <a:ea typeface="ＭＳ Ｐゴシック" pitchFamily="48" charset="-128"/>
                <a:cs typeface="+mn-cs"/>
                <a:hlinkClick r:id="rId3"/>
              </a:rPr>
              <a:t>Don't have time to sign up now? Get and email with the information on how to sign up for benefits</a:t>
            </a:r>
            <a:r>
              <a:rPr lang="en-US" sz="1200" b="0" i="0" u="none" kern="1200" dirty="0">
                <a:solidFill>
                  <a:schemeClr val="tx1"/>
                </a:solidFill>
                <a:effectLst/>
                <a:latin typeface="Arial" charset="0"/>
                <a:ea typeface="ＭＳ Ｐゴシック" pitchFamily="48" charset="-128"/>
                <a:cs typeface="+mn-cs"/>
              </a:rPr>
              <a:t>.”</a:t>
            </a:r>
            <a:r>
              <a:rPr lang="en-US" sz="1200" b="0" i="0" u="none" kern="1200" baseline="0" dirty="0">
                <a:solidFill>
                  <a:schemeClr val="tx1"/>
                </a:solidFill>
                <a:effectLst/>
                <a:latin typeface="Arial" charset="0"/>
                <a:ea typeface="ＭＳ Ｐゴシック" pitchFamily="48" charset="-128"/>
                <a:cs typeface="+mn-cs"/>
              </a:rPr>
              <a:t> Other soft referral include paper soft referrals, which we have for each individual benefit and are available under printable files on the website. Some of the benefits can only be given as a soft referral, such as LIHEAP. </a:t>
            </a:r>
          </a:p>
          <a:p>
            <a:endParaRPr lang="en-US" sz="1200" b="0" i="0" u="none" kern="1200" baseline="0" dirty="0">
              <a:solidFill>
                <a:schemeClr val="tx1"/>
              </a:solidFill>
              <a:effectLst/>
              <a:latin typeface="Arial" charset="0"/>
              <a:ea typeface="ＭＳ Ｐゴシック" pitchFamily="48" charset="-128"/>
              <a:cs typeface="+mn-cs"/>
            </a:endParaRPr>
          </a:p>
          <a:p>
            <a:r>
              <a:rPr lang="en-US" sz="1200" b="0" i="0" u="none" kern="1200" baseline="0" dirty="0">
                <a:solidFill>
                  <a:schemeClr val="tx1"/>
                </a:solidFill>
                <a:effectLst/>
                <a:latin typeface="Arial" charset="0"/>
                <a:ea typeface="ＭＳ Ｐゴシック" pitchFamily="48" charset="-128"/>
                <a:cs typeface="+mn-cs"/>
              </a:rPr>
              <a:t>The hard referral links are all the other links on the benefits calculator. We like to give hard referrals if at all possible because it as more likely that the client will actually be connected to benefits if given a hard referral, and the usefulness of these referrals is easier to track. For the hard referrals, you will have to help clients fill out the online forms, schedule appointments, and pull information, like their credit report. </a:t>
            </a:r>
            <a:endParaRPr lang="en-US" u="none"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131</a:t>
            </a:fld>
            <a:endParaRPr lang="en-US"/>
          </a:p>
        </p:txBody>
      </p:sp>
    </p:spTree>
    <p:extLst>
      <p:ext uri="{BB962C8B-B14F-4D97-AF65-F5344CB8AC3E}">
        <p14:creationId xmlns:p14="http://schemas.microsoft.com/office/powerpoint/2010/main" val="349627087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64F51-7BEB-49C7-93A2-D8811BF42DA2}" type="slidenum">
              <a:rPr lang="en-US"/>
              <a:pPr/>
              <a:t>132</a:t>
            </a:fld>
            <a:endParaRPr lang="en-US"/>
          </a:p>
        </p:txBody>
      </p:sp>
      <p:sp>
        <p:nvSpPr>
          <p:cNvPr id="1035266" name="Rectangle 2"/>
          <p:cNvSpPr>
            <a:spLocks noGrp="1" noRot="1" noChangeAspect="1" noChangeArrowheads="1" noTextEdit="1"/>
          </p:cNvSpPr>
          <p:nvPr>
            <p:ph type="sldImg"/>
          </p:nvPr>
        </p:nvSpPr>
        <p:spPr>
          <a:xfrm>
            <a:off x="1166813" y="692150"/>
            <a:ext cx="4619625" cy="3463925"/>
          </a:xfrm>
          <a:ln/>
        </p:spPr>
      </p:sp>
      <p:sp>
        <p:nvSpPr>
          <p:cNvPr id="1035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953247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31.6 million dollars?</a:t>
            </a:r>
          </a:p>
          <a:p>
            <a:r>
              <a:rPr lang="en-US" dirty="0"/>
              <a:t>Earned income credit?</a:t>
            </a:r>
          </a:p>
          <a:p>
            <a:endParaRPr lang="en-US" dirty="0"/>
          </a:p>
          <a:p>
            <a:r>
              <a:rPr lang="en-US" dirty="0"/>
              <a:t>We often have late volunteers</a:t>
            </a:r>
            <a:r>
              <a:rPr lang="en-US" baseline="0" dirty="0"/>
              <a:t> (</a:t>
            </a:r>
            <a:r>
              <a:rPr lang="en-US" baseline="0" dirty="0" err="1"/>
              <a:t>lackers</a:t>
            </a:r>
            <a:r>
              <a:rPr lang="en-US" baseline="0" dirty="0"/>
              <a:t>), so we talk about this other stuff up front. We’ll talk about the specifics of what VIBS do later. </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86BAC648-D304-F54C-9C8C-8D80783F655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96822550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pPr marL="0" marR="0" algn="l">
              <a:lnSpc>
                <a:spcPct val="115000"/>
              </a:lnSpc>
              <a:spcBef>
                <a:spcPts val="0"/>
              </a:spcBef>
              <a:spcAft>
                <a:spcPts val="0"/>
              </a:spcAft>
            </a:pPr>
            <a:r>
              <a:rPr lang="en-US" sz="1200" dirty="0">
                <a:effectLst/>
                <a:latin typeface="Calibri"/>
                <a:ea typeface="Calibri"/>
                <a:cs typeface="Times New Roman"/>
              </a:rPr>
              <a:t>As Intake and Benefits volunteers, keeping accurate records of our work through benefits referrals is essential. Her</a:t>
            </a:r>
            <a:r>
              <a:rPr lang="en-US" sz="1200" baseline="0" dirty="0">
                <a:effectLst/>
                <a:latin typeface="Calibri"/>
                <a:ea typeface="Calibri"/>
                <a:cs typeface="Times New Roman"/>
              </a:rPr>
              <a:t>e are some of the reasons data tracking is really important.  It helps United Way:</a:t>
            </a:r>
            <a:endParaRPr lang="en-US" sz="1200" dirty="0">
              <a:effectLst/>
              <a:latin typeface="Calibri"/>
              <a:ea typeface="Calibri"/>
              <a:cs typeface="Times New Roman"/>
            </a:endParaRPr>
          </a:p>
          <a:p>
            <a:pPr marL="342900" marR="0" lvl="0" indent="-342900" algn="l">
              <a:lnSpc>
                <a:spcPct val="115000"/>
              </a:lnSpc>
              <a:spcBef>
                <a:spcPts val="0"/>
              </a:spcBef>
              <a:spcAft>
                <a:spcPts val="0"/>
              </a:spcAft>
              <a:buFont typeface="Symbol"/>
              <a:buChar char=""/>
            </a:pPr>
            <a:r>
              <a:rPr lang="en-US" sz="1200" dirty="0">
                <a:effectLst/>
                <a:latin typeface="Calibri"/>
                <a:ea typeface="Calibri"/>
                <a:cs typeface="Times New Roman"/>
              </a:rPr>
              <a:t>Receive continued grant funding</a:t>
            </a:r>
          </a:p>
          <a:p>
            <a:pPr marL="342900" marR="0" lvl="0" indent="-342900" algn="l">
              <a:lnSpc>
                <a:spcPct val="115000"/>
              </a:lnSpc>
              <a:spcBef>
                <a:spcPts val="0"/>
              </a:spcBef>
              <a:spcAft>
                <a:spcPts val="0"/>
              </a:spcAft>
              <a:buFont typeface="Symbol"/>
              <a:buChar char=""/>
            </a:pPr>
            <a:r>
              <a:rPr lang="en-US" sz="1200" dirty="0">
                <a:effectLst/>
                <a:latin typeface="Calibri"/>
                <a:ea typeface="Calibri"/>
                <a:cs typeface="Times New Roman"/>
              </a:rPr>
              <a:t>Partner with agencies who support asset building outreach</a:t>
            </a:r>
          </a:p>
          <a:p>
            <a:pPr marL="342900" marR="0" lvl="0" indent="-342900" algn="l">
              <a:lnSpc>
                <a:spcPct val="115000"/>
              </a:lnSpc>
              <a:spcBef>
                <a:spcPts val="0"/>
              </a:spcBef>
              <a:spcAft>
                <a:spcPts val="0"/>
              </a:spcAft>
              <a:buFont typeface="Symbol"/>
              <a:buChar char=""/>
            </a:pPr>
            <a:r>
              <a:rPr lang="en-US" sz="1200" dirty="0">
                <a:effectLst/>
                <a:latin typeface="Calibri"/>
                <a:ea typeface="Calibri"/>
                <a:cs typeface="Times New Roman"/>
              </a:rPr>
              <a:t>Use this data to measure the impacts of our work in the community</a:t>
            </a:r>
          </a:p>
          <a:p>
            <a:pPr marL="342900" marR="0" lvl="0" indent="-342900" algn="l">
              <a:lnSpc>
                <a:spcPct val="115000"/>
              </a:lnSpc>
              <a:spcBef>
                <a:spcPts val="0"/>
              </a:spcBef>
              <a:spcAft>
                <a:spcPts val="0"/>
              </a:spcAft>
              <a:buFont typeface="Symbol"/>
              <a:buChar char=""/>
            </a:pPr>
            <a:r>
              <a:rPr lang="en-US" sz="1200" dirty="0">
                <a:effectLst/>
                <a:latin typeface="Calibri"/>
                <a:ea typeface="Calibri"/>
                <a:cs typeface="Times New Roman"/>
              </a:rPr>
              <a:t>Identify needed resources</a:t>
            </a:r>
          </a:p>
          <a:p>
            <a:pPr marL="342900" marR="0" lvl="0" indent="-342900" algn="l">
              <a:lnSpc>
                <a:spcPct val="115000"/>
              </a:lnSpc>
              <a:spcBef>
                <a:spcPts val="0"/>
              </a:spcBef>
              <a:spcAft>
                <a:spcPts val="0"/>
              </a:spcAft>
              <a:buFont typeface="Symbol"/>
              <a:buChar char=""/>
            </a:pPr>
            <a:r>
              <a:rPr lang="en-US" sz="1200" dirty="0">
                <a:effectLst/>
                <a:latin typeface="Calibri"/>
                <a:ea typeface="Calibri"/>
                <a:cs typeface="Times New Roman"/>
              </a:rPr>
              <a:t>Improve the program for next year</a:t>
            </a:r>
          </a:p>
          <a:p>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133</a:t>
            </a:fld>
            <a:endParaRPr lang="en-US"/>
          </a:p>
        </p:txBody>
      </p:sp>
    </p:spTree>
    <p:extLst>
      <p:ext uri="{BB962C8B-B14F-4D97-AF65-F5344CB8AC3E}">
        <p14:creationId xmlns:p14="http://schemas.microsoft.com/office/powerpoint/2010/main" val="248374492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The two steps are filling out a paper tracking</a:t>
            </a:r>
            <a:r>
              <a:rPr lang="en-US" baseline="0" dirty="0"/>
              <a:t> form and then submitting all that information on the online tracking form which is also on the freetaxkingcounty.com/intake website. </a:t>
            </a:r>
          </a:p>
          <a:p>
            <a:pPr marL="457200" indent="-457200">
              <a:buFont typeface="+mj-lt"/>
              <a:buAutoNum type="arabicPeriod"/>
            </a:pPr>
            <a:r>
              <a:rPr lang="en-US" sz="1200" b="0" kern="1200" dirty="0">
                <a:solidFill>
                  <a:schemeClr val="tx1"/>
                </a:solidFill>
                <a:latin typeface="Arial" charset="0"/>
                <a:ea typeface="ＭＳ Ｐゴシック" pitchFamily="48" charset="-128"/>
                <a:cs typeface="+mn-cs"/>
              </a:rPr>
              <a:t>Fill out your </a:t>
            </a:r>
            <a:r>
              <a:rPr lang="en-US" sz="1200" kern="1200" dirty="0">
                <a:solidFill>
                  <a:srgbClr val="1E59B8"/>
                </a:solidFill>
                <a:latin typeface="Arial" charset="0"/>
                <a:ea typeface="ＭＳ Ｐゴシック" pitchFamily="48" charset="-128"/>
                <a:cs typeface="+mn-cs"/>
              </a:rPr>
              <a:t>Printed Benefits Data Tracking Form </a:t>
            </a:r>
            <a:r>
              <a:rPr lang="en-US" sz="1200" b="0" kern="1200" dirty="0">
                <a:solidFill>
                  <a:schemeClr val="tx1"/>
                </a:solidFill>
                <a:latin typeface="Arial" charset="0"/>
                <a:ea typeface="ＭＳ Ｐゴシック" pitchFamily="48" charset="-128"/>
                <a:cs typeface="+mn-cs"/>
              </a:rPr>
              <a:t>before your shift, so you can tally the number of referrals you make.</a:t>
            </a:r>
            <a:endParaRPr lang="en-US" sz="800" b="0" kern="1200" dirty="0">
              <a:solidFill>
                <a:schemeClr val="tx1"/>
              </a:solidFill>
              <a:latin typeface="Arial" charset="0"/>
              <a:ea typeface="ＭＳ Ｐゴシック" pitchFamily="48" charset="-128"/>
              <a:cs typeface="+mn-cs"/>
            </a:endParaRPr>
          </a:p>
          <a:p>
            <a:pPr marL="457200" indent="-457200">
              <a:buFont typeface="+mj-lt"/>
              <a:buAutoNum type="arabicPeriod"/>
            </a:pPr>
            <a:r>
              <a:rPr lang="en-US" sz="1200" b="0" kern="1200" dirty="0">
                <a:solidFill>
                  <a:schemeClr val="tx1"/>
                </a:solidFill>
                <a:latin typeface="Arial" charset="0"/>
                <a:ea typeface="ＭＳ Ｐゴシック" pitchFamily="48" charset="-128"/>
                <a:cs typeface="+mn-cs"/>
              </a:rPr>
              <a:t>Submit the totals from the paper form onto the </a:t>
            </a:r>
            <a:r>
              <a:rPr lang="en-US" sz="1200" kern="1200" dirty="0">
                <a:solidFill>
                  <a:srgbClr val="1E59B8"/>
                </a:solidFill>
                <a:latin typeface="Arial" charset="0"/>
                <a:ea typeface="ＭＳ Ｐゴシック" pitchFamily="48" charset="-128"/>
                <a:cs typeface="+mn-cs"/>
              </a:rPr>
              <a:t>Online Benefits Data Tracking Form</a:t>
            </a:r>
            <a:r>
              <a:rPr lang="en-US" sz="1200" b="0" kern="1200" dirty="0">
                <a:solidFill>
                  <a:schemeClr val="tx1"/>
                </a:solidFill>
                <a:latin typeface="Arial" charset="0"/>
                <a:ea typeface="ＭＳ Ｐゴシック" pitchFamily="48" charset="-128"/>
                <a:cs typeface="+mn-cs"/>
              </a:rPr>
              <a:t> at the end or your shift.</a:t>
            </a:r>
          </a:p>
          <a:p>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134</a:t>
            </a:fld>
            <a:endParaRPr lang="en-US"/>
          </a:p>
        </p:txBody>
      </p:sp>
    </p:spTree>
    <p:extLst>
      <p:ext uri="{BB962C8B-B14F-4D97-AF65-F5344CB8AC3E}">
        <p14:creationId xmlns:p14="http://schemas.microsoft.com/office/powerpoint/2010/main" val="361636399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64F51-7BEB-49C7-93A2-D8811BF42DA2}" type="slidenum">
              <a:rPr lang="en-US"/>
              <a:pPr/>
              <a:t>135</a:t>
            </a:fld>
            <a:endParaRPr lang="en-US"/>
          </a:p>
        </p:txBody>
      </p:sp>
      <p:sp>
        <p:nvSpPr>
          <p:cNvPr id="1035266" name="Rectangle 2"/>
          <p:cNvSpPr>
            <a:spLocks noGrp="1" noRot="1" noChangeAspect="1" noChangeArrowheads="1" noTextEdit="1"/>
          </p:cNvSpPr>
          <p:nvPr>
            <p:ph type="sldImg"/>
          </p:nvPr>
        </p:nvSpPr>
        <p:spPr>
          <a:xfrm>
            <a:off x="1166813" y="692150"/>
            <a:ext cx="4619625" cy="3463925"/>
          </a:xfrm>
          <a:ln/>
        </p:spPr>
      </p:sp>
      <p:sp>
        <p:nvSpPr>
          <p:cNvPr id="1035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36197744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This is what the</a:t>
            </a:r>
            <a:r>
              <a:rPr lang="en-US" baseline="0" dirty="0"/>
              <a:t> tracking form might look like when it is filled out. </a:t>
            </a:r>
            <a:r>
              <a:rPr lang="en-US" dirty="0"/>
              <a:t>Use tallies to</a:t>
            </a:r>
            <a:r>
              <a:rPr lang="en-US" baseline="0" dirty="0"/>
              <a:t> keep track of which referrals are given, and the total number of clients served. These may be different if a client is given more than one referral, so make sure you keep track of both. </a:t>
            </a:r>
          </a:p>
        </p:txBody>
      </p:sp>
      <p:sp>
        <p:nvSpPr>
          <p:cNvPr id="4" name="Slide Number Placeholder 3"/>
          <p:cNvSpPr>
            <a:spLocks noGrp="1"/>
          </p:cNvSpPr>
          <p:nvPr>
            <p:ph type="sldNum" sz="quarter" idx="10"/>
          </p:nvPr>
        </p:nvSpPr>
        <p:spPr/>
        <p:txBody>
          <a:bodyPr/>
          <a:lstStyle/>
          <a:p>
            <a:fld id="{9565B944-4E4B-4E66-989F-2A50AE099C80}" type="slidenum">
              <a:rPr lang="en-US" smtClean="0"/>
              <a:pPr/>
              <a:t>136</a:t>
            </a:fld>
            <a:endParaRPr lang="en-US"/>
          </a:p>
        </p:txBody>
      </p:sp>
    </p:spTree>
    <p:extLst>
      <p:ext uri="{BB962C8B-B14F-4D97-AF65-F5344CB8AC3E}">
        <p14:creationId xmlns:p14="http://schemas.microsoft.com/office/powerpoint/2010/main" val="66935016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Tracking</a:t>
            </a:r>
            <a:r>
              <a:rPr lang="en-US" baseline="0" dirty="0"/>
              <a:t> the data is very important in determining how we can best serve our clients. We want to know what they find useful. The online data tracking form is what we use to keep track of all this data. It is essential that you transfer the information from your paper data tracking form to the online form at the end of each shift. </a:t>
            </a:r>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137</a:t>
            </a:fld>
            <a:endParaRPr lang="en-US"/>
          </a:p>
        </p:txBody>
      </p:sp>
    </p:spTree>
    <p:extLst>
      <p:ext uri="{BB962C8B-B14F-4D97-AF65-F5344CB8AC3E}">
        <p14:creationId xmlns:p14="http://schemas.microsoft.com/office/powerpoint/2010/main" val="291289292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This is the second part of the online</a:t>
            </a:r>
            <a:r>
              <a:rPr lang="en-US" baseline="0" dirty="0"/>
              <a:t> data tracking form. On the website the form will all appear on one page. Remember to fill out the total clients served box. </a:t>
            </a:r>
            <a:r>
              <a:rPr lang="en-US" dirty="0"/>
              <a:t>Put</a:t>
            </a:r>
            <a:r>
              <a:rPr lang="en-US" baseline="0" dirty="0"/>
              <a:t> any questions or comments you have in the additional notes box. This can be about what you are doing or how you are feeling as a volunteer, or this can be about how you think we can better serve clients with these resources. </a:t>
            </a:r>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138</a:t>
            </a:fld>
            <a:endParaRPr lang="en-US"/>
          </a:p>
        </p:txBody>
      </p:sp>
    </p:spTree>
    <p:extLst>
      <p:ext uri="{BB962C8B-B14F-4D97-AF65-F5344CB8AC3E}">
        <p14:creationId xmlns:p14="http://schemas.microsoft.com/office/powerpoint/2010/main" val="150148570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Just a reminder that both the paper data</a:t>
            </a:r>
            <a:r>
              <a:rPr lang="en-US" baseline="0" dirty="0"/>
              <a:t> tracking and online data tracking should be done during your shift. After that is complete you can return your manual to the site manager. </a:t>
            </a:r>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139</a:t>
            </a:fld>
            <a:endParaRPr lang="en-US"/>
          </a:p>
        </p:txBody>
      </p:sp>
    </p:spTree>
    <p:extLst>
      <p:ext uri="{BB962C8B-B14F-4D97-AF65-F5344CB8AC3E}">
        <p14:creationId xmlns:p14="http://schemas.microsoft.com/office/powerpoint/2010/main" val="66573005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Answer:</a:t>
            </a:r>
            <a:r>
              <a:rPr lang="en-US" baseline="0" dirty="0"/>
              <a:t> B=&gt;A=&gt;C</a:t>
            </a:r>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140</a:t>
            </a:fld>
            <a:endParaRPr lang="en-US"/>
          </a:p>
        </p:txBody>
      </p:sp>
    </p:spTree>
    <p:extLst>
      <p:ext uri="{BB962C8B-B14F-4D97-AF65-F5344CB8AC3E}">
        <p14:creationId xmlns:p14="http://schemas.microsoft.com/office/powerpoint/2010/main" val="70891588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Just a reminder that both the paper data</a:t>
            </a:r>
            <a:r>
              <a:rPr lang="en-US" baseline="0" dirty="0"/>
              <a:t> tracking and online data tracking should be done during your shift. After that is complete you can return your manual to the site manager. </a:t>
            </a:r>
          </a:p>
          <a:p>
            <a:endParaRPr lang="en-US" baseline="0" dirty="0"/>
          </a:p>
          <a:p>
            <a:r>
              <a:rPr lang="en-US" baseline="0" dirty="0"/>
              <a:t>Designated online submitting person- easiest if same person every shift, but could alternate if deemed desirable. </a:t>
            </a:r>
          </a:p>
          <a:p>
            <a:endParaRPr lang="en-US" baseline="0"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141</a:t>
            </a:fld>
            <a:endParaRPr lang="en-US"/>
          </a:p>
        </p:txBody>
      </p:sp>
    </p:spTree>
    <p:extLst>
      <p:ext uri="{BB962C8B-B14F-4D97-AF65-F5344CB8AC3E}">
        <p14:creationId xmlns:p14="http://schemas.microsoft.com/office/powerpoint/2010/main" val="412093035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Food Assistance Soft</a:t>
            </a:r>
            <a:r>
              <a:rPr lang="en-US" baseline="0" dirty="0"/>
              <a:t> Referral sheet or have the client put down their email address for a digital soft referral</a:t>
            </a:r>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142</a:t>
            </a:fld>
            <a:endParaRPr lang="en-US"/>
          </a:p>
        </p:txBody>
      </p:sp>
    </p:spTree>
    <p:extLst>
      <p:ext uri="{BB962C8B-B14F-4D97-AF65-F5344CB8AC3E}">
        <p14:creationId xmlns:p14="http://schemas.microsoft.com/office/powerpoint/2010/main" val="3715605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sz="1100" dirty="0"/>
              <a:t>Overwhelmingly</a:t>
            </a:r>
            <a:r>
              <a:rPr lang="en-US" sz="1100" baseline="0" dirty="0"/>
              <a:t> comes from financial counseling and credit pulls</a:t>
            </a:r>
          </a:p>
          <a:p>
            <a:endParaRPr lang="en-US" sz="1100" baseline="0" dirty="0"/>
          </a:p>
          <a:p>
            <a:r>
              <a:rPr lang="en-US" sz="1100" baseline="0" dirty="0"/>
              <a:t>“Other” means care for women and children or public health (like directing someone to a clinic)</a:t>
            </a:r>
          </a:p>
          <a:p>
            <a:r>
              <a:rPr lang="en-US" sz="1100" baseline="0" dirty="0"/>
              <a:t>Intake and benefits specialist: we are tracking these numbers</a:t>
            </a:r>
          </a:p>
          <a:p>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47459F5D-3195-49EC-960A-4568A920479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
        <p:nvSpPr>
          <p:cNvPr id="5" name="Header Placeholder 4"/>
          <p:cNvSpPr>
            <a:spLocks noGrp="1"/>
          </p:cNvSpPr>
          <p:nvPr>
            <p:ph type="hdr" sz="quarter" idx="11"/>
          </p:nvPr>
        </p:nvSpPr>
        <p:spPr/>
        <p:txBody>
          <a:body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rPr>
              <a:t>Reconnecting Youth Task Force </a:t>
            </a:r>
          </a:p>
        </p:txBody>
      </p:sp>
    </p:spTree>
    <p:extLst>
      <p:ext uri="{BB962C8B-B14F-4D97-AF65-F5344CB8AC3E}">
        <p14:creationId xmlns:p14="http://schemas.microsoft.com/office/powerpoint/2010/main" val="208314077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143</a:t>
            </a:fld>
            <a:endParaRPr lang="en-US"/>
          </a:p>
        </p:txBody>
      </p:sp>
    </p:spTree>
    <p:extLst>
      <p:ext uri="{BB962C8B-B14F-4D97-AF65-F5344CB8AC3E}">
        <p14:creationId xmlns:p14="http://schemas.microsoft.com/office/powerpoint/2010/main" val="128780812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144</a:t>
            </a:fld>
            <a:endParaRPr lang="en-US"/>
          </a:p>
        </p:txBody>
      </p:sp>
    </p:spTree>
    <p:extLst>
      <p:ext uri="{BB962C8B-B14F-4D97-AF65-F5344CB8AC3E}">
        <p14:creationId xmlns:p14="http://schemas.microsoft.com/office/powerpoint/2010/main" val="419722149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64F51-7BEB-49C7-93A2-D8811BF42DA2}" type="slidenum">
              <a:rPr lang="en-US"/>
              <a:pPr/>
              <a:t>145</a:t>
            </a:fld>
            <a:endParaRPr lang="en-US"/>
          </a:p>
        </p:txBody>
      </p:sp>
      <p:sp>
        <p:nvSpPr>
          <p:cNvPr id="1035266" name="Rectangle 2"/>
          <p:cNvSpPr>
            <a:spLocks noGrp="1" noRot="1" noChangeAspect="1" noChangeArrowheads="1" noTextEdit="1"/>
          </p:cNvSpPr>
          <p:nvPr>
            <p:ph type="sldImg"/>
          </p:nvPr>
        </p:nvSpPr>
        <p:spPr>
          <a:xfrm>
            <a:off x="1166813" y="692150"/>
            <a:ext cx="4619625" cy="3463925"/>
          </a:xfrm>
          <a:ln/>
        </p:spPr>
      </p:sp>
      <p:sp>
        <p:nvSpPr>
          <p:cNvPr id="1035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2267511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These are your main resources. The binder</a:t>
            </a:r>
            <a:r>
              <a:rPr lang="en-US" baseline="0" dirty="0"/>
              <a:t> should give you all the information about benefits and will be a resource if the calculator is not working. But for the most part you can be navigating from freetaxkingcounty.com/intake. Remember you can get therefrom freetaxkingcounty.com under the intake and benefits tab. </a:t>
            </a:r>
            <a:endParaRPr lang="en-US" dirty="0"/>
          </a:p>
        </p:txBody>
      </p:sp>
      <p:sp>
        <p:nvSpPr>
          <p:cNvPr id="4" name="Slide Number Placeholder 3"/>
          <p:cNvSpPr>
            <a:spLocks noGrp="1"/>
          </p:cNvSpPr>
          <p:nvPr>
            <p:ph type="sldNum" sz="quarter" idx="10"/>
          </p:nvPr>
        </p:nvSpPr>
        <p:spPr/>
        <p:txBody>
          <a:bodyPr/>
          <a:lstStyle/>
          <a:p>
            <a:fld id="{AECA1E4D-F3A7-4C05-9762-8AB196D00C3E}" type="slidenum">
              <a:rPr lang="en-US" smtClean="0"/>
              <a:t>146</a:t>
            </a:fld>
            <a:endParaRPr lang="en-US"/>
          </a:p>
        </p:txBody>
      </p:sp>
    </p:spTree>
    <p:extLst>
      <p:ext uri="{BB962C8B-B14F-4D97-AF65-F5344CB8AC3E}">
        <p14:creationId xmlns:p14="http://schemas.microsoft.com/office/powerpoint/2010/main" val="377629404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3C86FB6-2E3D-49DF-9259-FA93256318AB}" type="slidenum">
              <a:rPr lang="en-US" smtClean="0">
                <a:solidFill>
                  <a:prstClr val="black"/>
                </a:solidFill>
              </a:rPr>
              <a:pPr/>
              <a:t>147</a:t>
            </a:fld>
            <a:endParaRPr lang="en-US">
              <a:solidFill>
                <a:prstClr val="black"/>
              </a:solidFill>
            </a:endParaRPr>
          </a:p>
        </p:txBody>
      </p:sp>
    </p:spTree>
    <p:extLst>
      <p:ext uri="{BB962C8B-B14F-4D97-AF65-F5344CB8AC3E}">
        <p14:creationId xmlns:p14="http://schemas.microsoft.com/office/powerpoint/2010/main" val="318201973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3C86FB6-2E3D-49DF-9259-FA93256318AB}" type="slidenum">
              <a:rPr lang="en-US" smtClean="0">
                <a:solidFill>
                  <a:prstClr val="black"/>
                </a:solidFill>
              </a:rPr>
              <a:pPr/>
              <a:t>148</a:t>
            </a:fld>
            <a:endParaRPr lang="en-US">
              <a:solidFill>
                <a:prstClr val="black"/>
              </a:solidFill>
            </a:endParaRPr>
          </a:p>
        </p:txBody>
      </p:sp>
    </p:spTree>
    <p:extLst>
      <p:ext uri="{BB962C8B-B14F-4D97-AF65-F5344CB8AC3E}">
        <p14:creationId xmlns:p14="http://schemas.microsoft.com/office/powerpoint/2010/main" val="179608747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3C86FB6-2E3D-49DF-9259-FA93256318AB}" type="slidenum">
              <a:rPr lang="en-US" smtClean="0">
                <a:solidFill>
                  <a:prstClr val="black"/>
                </a:solidFill>
              </a:rPr>
              <a:pPr/>
              <a:t>149</a:t>
            </a:fld>
            <a:endParaRPr lang="en-US">
              <a:solidFill>
                <a:prstClr val="black"/>
              </a:solidFill>
            </a:endParaRPr>
          </a:p>
        </p:txBody>
      </p:sp>
    </p:spTree>
    <p:extLst>
      <p:ext uri="{BB962C8B-B14F-4D97-AF65-F5344CB8AC3E}">
        <p14:creationId xmlns:p14="http://schemas.microsoft.com/office/powerpoint/2010/main" val="71163288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3C86FB6-2E3D-49DF-9259-FA93256318AB}" type="slidenum">
              <a:rPr lang="en-US" smtClean="0">
                <a:solidFill>
                  <a:prstClr val="black"/>
                </a:solidFill>
              </a:rPr>
              <a:pPr/>
              <a:t>150</a:t>
            </a:fld>
            <a:endParaRPr lang="en-US">
              <a:solidFill>
                <a:prstClr val="black"/>
              </a:solidFill>
            </a:endParaRPr>
          </a:p>
        </p:txBody>
      </p:sp>
    </p:spTree>
    <p:extLst>
      <p:ext uri="{BB962C8B-B14F-4D97-AF65-F5344CB8AC3E}">
        <p14:creationId xmlns:p14="http://schemas.microsoft.com/office/powerpoint/2010/main" val="241461600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Lee: We make referrals in </a:t>
            </a:r>
            <a:r>
              <a:rPr lang="en-US" dirty="0" err="1"/>
              <a:t>Withreach</a:t>
            </a:r>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153</a:t>
            </a:fld>
            <a:endParaRPr lang="en-US"/>
          </a:p>
        </p:txBody>
      </p:sp>
    </p:spTree>
    <p:extLst>
      <p:ext uri="{BB962C8B-B14F-4D97-AF65-F5344CB8AC3E}">
        <p14:creationId xmlns:p14="http://schemas.microsoft.com/office/powerpoint/2010/main" val="291621796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64F51-7BEB-49C7-93A2-D8811BF42DA2}" type="slidenum">
              <a:rPr lang="en-US"/>
              <a:pPr/>
              <a:t>154</a:t>
            </a:fld>
            <a:endParaRPr lang="en-US"/>
          </a:p>
        </p:txBody>
      </p:sp>
      <p:sp>
        <p:nvSpPr>
          <p:cNvPr id="1035266" name="Rectangle 2"/>
          <p:cNvSpPr>
            <a:spLocks noGrp="1" noRot="1" noChangeAspect="1" noChangeArrowheads="1" noTextEdit="1"/>
          </p:cNvSpPr>
          <p:nvPr>
            <p:ph type="sldImg"/>
          </p:nvPr>
        </p:nvSpPr>
        <p:spPr>
          <a:xfrm>
            <a:off x="1166813" y="692150"/>
            <a:ext cx="4619625" cy="3463925"/>
          </a:xfrm>
          <a:ln/>
        </p:spPr>
      </p:sp>
      <p:sp>
        <p:nvSpPr>
          <p:cNvPr id="1035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75396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17</a:t>
            </a:fld>
            <a:endParaRPr lang="en-US"/>
          </a:p>
        </p:txBody>
      </p:sp>
    </p:spTree>
    <p:extLst>
      <p:ext uri="{BB962C8B-B14F-4D97-AF65-F5344CB8AC3E}">
        <p14:creationId xmlns:p14="http://schemas.microsoft.com/office/powerpoint/2010/main" val="289945684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This information will be useful if a client is interested in pulling</a:t>
            </a:r>
            <a:r>
              <a:rPr lang="en-US" baseline="0" dirty="0"/>
              <a:t> their credit report. </a:t>
            </a:r>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155</a:t>
            </a:fld>
            <a:endParaRPr lang="en-US"/>
          </a:p>
        </p:txBody>
      </p:sp>
    </p:spTree>
    <p:extLst>
      <p:ext uri="{BB962C8B-B14F-4D97-AF65-F5344CB8AC3E}">
        <p14:creationId xmlns:p14="http://schemas.microsoft.com/office/powerpoint/2010/main" val="322302253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79CFCB7C-1D42-4BAE-AB05-350C21B9E8DE}" type="slidenum">
              <a:rPr lang="en-US" smtClean="0"/>
              <a:pPr>
                <a:defRPr/>
              </a:pPr>
              <a:t>156</a:t>
            </a:fld>
            <a:endParaRPr lang="en-US" dirty="0"/>
          </a:p>
        </p:txBody>
      </p:sp>
    </p:spTree>
    <p:extLst>
      <p:ext uri="{BB962C8B-B14F-4D97-AF65-F5344CB8AC3E}">
        <p14:creationId xmlns:p14="http://schemas.microsoft.com/office/powerpoint/2010/main" val="78479212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79CFCB7C-1D42-4BAE-AB05-350C21B9E8DE}" type="slidenum">
              <a:rPr lang="en-US" smtClean="0"/>
              <a:pPr>
                <a:defRPr/>
              </a:pPr>
              <a:t>157</a:t>
            </a:fld>
            <a:endParaRPr lang="en-US" dirty="0"/>
          </a:p>
        </p:txBody>
      </p:sp>
    </p:spTree>
    <p:extLst>
      <p:ext uri="{BB962C8B-B14F-4D97-AF65-F5344CB8AC3E}">
        <p14:creationId xmlns:p14="http://schemas.microsoft.com/office/powerpoint/2010/main" val="76897064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79CFCB7C-1D42-4BAE-AB05-350C21B9E8DE}" type="slidenum">
              <a:rPr lang="en-US" smtClean="0"/>
              <a:pPr>
                <a:defRPr/>
              </a:pPr>
              <a:t>158</a:t>
            </a:fld>
            <a:endParaRPr lang="en-US" dirty="0"/>
          </a:p>
        </p:txBody>
      </p:sp>
    </p:spTree>
    <p:extLst>
      <p:ext uri="{BB962C8B-B14F-4D97-AF65-F5344CB8AC3E}">
        <p14:creationId xmlns:p14="http://schemas.microsoft.com/office/powerpoint/2010/main" val="33335199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79CFCB7C-1D42-4BAE-AB05-350C21B9E8DE}" type="slidenum">
              <a:rPr lang="en-US" smtClean="0"/>
              <a:pPr>
                <a:defRPr/>
              </a:pPr>
              <a:t>159</a:t>
            </a:fld>
            <a:endParaRPr lang="en-US" dirty="0"/>
          </a:p>
        </p:txBody>
      </p:sp>
    </p:spTree>
    <p:extLst>
      <p:ext uri="{BB962C8B-B14F-4D97-AF65-F5344CB8AC3E}">
        <p14:creationId xmlns:p14="http://schemas.microsoft.com/office/powerpoint/2010/main" val="357036274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79CFCB7C-1D42-4BAE-AB05-350C21B9E8DE}" type="slidenum">
              <a:rPr lang="en-US" smtClean="0"/>
              <a:pPr>
                <a:defRPr/>
              </a:pPr>
              <a:t>160</a:t>
            </a:fld>
            <a:endParaRPr lang="en-US" dirty="0"/>
          </a:p>
        </p:txBody>
      </p:sp>
    </p:spTree>
    <p:extLst>
      <p:ext uri="{BB962C8B-B14F-4D97-AF65-F5344CB8AC3E}">
        <p14:creationId xmlns:p14="http://schemas.microsoft.com/office/powerpoint/2010/main" val="344682460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79CFCB7C-1D42-4BAE-AB05-350C21B9E8DE}" type="slidenum">
              <a:rPr lang="en-US" smtClean="0"/>
              <a:pPr>
                <a:defRPr/>
              </a:pPr>
              <a:t>161</a:t>
            </a:fld>
            <a:endParaRPr lang="en-US" dirty="0"/>
          </a:p>
        </p:txBody>
      </p:sp>
    </p:spTree>
    <p:extLst>
      <p:ext uri="{BB962C8B-B14F-4D97-AF65-F5344CB8AC3E}">
        <p14:creationId xmlns:p14="http://schemas.microsoft.com/office/powerpoint/2010/main" val="45041222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79CFCB7C-1D42-4BAE-AB05-350C21B9E8DE}" type="slidenum">
              <a:rPr lang="en-US" smtClean="0"/>
              <a:pPr>
                <a:defRPr/>
              </a:pPr>
              <a:t>162</a:t>
            </a:fld>
            <a:endParaRPr lang="en-US" dirty="0"/>
          </a:p>
        </p:txBody>
      </p:sp>
    </p:spTree>
    <p:extLst>
      <p:ext uri="{BB962C8B-B14F-4D97-AF65-F5344CB8AC3E}">
        <p14:creationId xmlns:p14="http://schemas.microsoft.com/office/powerpoint/2010/main" val="384271700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79CFCB7C-1D42-4BAE-AB05-350C21B9E8DE}" type="slidenum">
              <a:rPr lang="en-US" smtClean="0"/>
              <a:pPr>
                <a:defRPr/>
              </a:pPr>
              <a:t>163</a:t>
            </a:fld>
            <a:endParaRPr lang="en-US" dirty="0"/>
          </a:p>
        </p:txBody>
      </p:sp>
    </p:spTree>
    <p:extLst>
      <p:ext uri="{BB962C8B-B14F-4D97-AF65-F5344CB8AC3E}">
        <p14:creationId xmlns:p14="http://schemas.microsoft.com/office/powerpoint/2010/main" val="115802877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79CFCB7C-1D42-4BAE-AB05-350C21B9E8DE}" type="slidenum">
              <a:rPr lang="en-US" smtClean="0"/>
              <a:pPr>
                <a:defRPr/>
              </a:pPr>
              <a:t>164</a:t>
            </a:fld>
            <a:endParaRPr lang="en-US" dirty="0"/>
          </a:p>
        </p:txBody>
      </p:sp>
    </p:spTree>
    <p:extLst>
      <p:ext uri="{BB962C8B-B14F-4D97-AF65-F5344CB8AC3E}">
        <p14:creationId xmlns:p14="http://schemas.microsoft.com/office/powerpoint/2010/main" val="3932993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Tax Day this year is April 15, 2019, which is a Monday. So, our sites in the weekend before this will be very busy. </a:t>
            </a:r>
          </a:p>
          <a:p>
            <a:endParaRPr lang="en-US" dirty="0"/>
          </a:p>
          <a:p>
            <a:r>
              <a:rPr lang="en-US" dirty="0"/>
              <a:t>Suggested wording</a:t>
            </a:r>
            <a:r>
              <a:rPr lang="en-US" baseline="0" dirty="0"/>
              <a:t> to introduce: </a:t>
            </a:r>
            <a:r>
              <a:rPr lang="en-US" sz="1200" kern="1200" dirty="0">
                <a:solidFill>
                  <a:schemeClr val="tx1"/>
                </a:solidFill>
                <a:effectLst/>
                <a:latin typeface="Arial" charset="0"/>
                <a:ea typeface="ＭＳ Ｐゴシック" pitchFamily="48" charset="-128"/>
                <a:cs typeface="+mn-cs"/>
              </a:rPr>
              <a:t>OBJECTIVE FOR ALL: As an intake and benefit specialist you help maintain the site flow and create a positive experience for tax payers and your fellow volunteer teams. As an intake specialist you help speed up the tax preparation process so when the tax payer gets to the tax preparer the information will already be checked and organized. Additionally you help determine if tax is in our scope helping tax </a:t>
            </a:r>
            <a:r>
              <a:rPr lang="en-US" sz="1200" kern="1200" dirty="0" err="1">
                <a:solidFill>
                  <a:schemeClr val="tx1"/>
                </a:solidFill>
                <a:effectLst/>
                <a:latin typeface="Arial" charset="0"/>
                <a:ea typeface="ＭＳ Ｐゴシック" pitchFamily="48" charset="-128"/>
                <a:cs typeface="+mn-cs"/>
              </a:rPr>
              <a:t>payors</a:t>
            </a:r>
            <a:r>
              <a:rPr lang="en-US" sz="1200" kern="1200" dirty="0">
                <a:solidFill>
                  <a:schemeClr val="tx1"/>
                </a:solidFill>
                <a:effectLst/>
                <a:latin typeface="Arial" charset="0"/>
                <a:ea typeface="ＭＳ Ｐゴシック" pitchFamily="48" charset="-128"/>
                <a:cs typeface="+mn-cs"/>
              </a:rPr>
              <a:t> know right away if it is a tax prep we can do instead of doing the whole process to be sent out the door. Additionally we help screen and offer people to resources and benefits to help them gain financial stability and education. </a:t>
            </a:r>
          </a:p>
          <a:p>
            <a:r>
              <a:rPr lang="en-US" sz="1200" kern="1200" dirty="0">
                <a:solidFill>
                  <a:schemeClr val="tx1"/>
                </a:solidFill>
                <a:effectLst/>
                <a:latin typeface="Arial" charset="0"/>
                <a:ea typeface="ＭＳ Ｐゴシック" pitchFamily="48" charset="-128"/>
                <a:cs typeface="+mn-cs"/>
              </a:rPr>
              <a:t>You are the face of the tax campaign, and directly contribute to the site flow. Many people aren't aware of the benefits they qualify for, and with the use of a benefit calculator you can easily narrow down what benefits a person or family qualifies for. And lastly, you help keep track of the amount of referrals and we can look back at the end of the tax season and see the amount of people that were connected to services. You're being flooded with a lot of charts, and pictures, and numbers today. But pause. And remember these numbers </a:t>
            </a:r>
            <a:r>
              <a:rPr lang="en-US" sz="1200" kern="1200" dirty="0" err="1">
                <a:solidFill>
                  <a:schemeClr val="tx1"/>
                </a:solidFill>
                <a:effectLst/>
                <a:latin typeface="Arial" charset="0"/>
                <a:ea typeface="ＭＳ Ｐゴシック" pitchFamily="48" charset="-128"/>
                <a:cs typeface="+mn-cs"/>
              </a:rPr>
              <a:t>reperesent</a:t>
            </a:r>
            <a:r>
              <a:rPr lang="en-US" sz="1200" kern="1200" dirty="0">
                <a:solidFill>
                  <a:schemeClr val="tx1"/>
                </a:solidFill>
                <a:effectLst/>
                <a:latin typeface="Arial" charset="0"/>
                <a:ea typeface="ＭＳ Ｐゴシック" pitchFamily="48" charset="-128"/>
                <a:cs typeface="+mn-cs"/>
              </a:rPr>
              <a:t> actual people</a:t>
            </a:r>
          </a:p>
          <a:p>
            <a:r>
              <a:rPr lang="en-US" sz="1200" kern="1200" dirty="0">
                <a:solidFill>
                  <a:schemeClr val="tx1"/>
                </a:solidFill>
                <a:effectLst/>
                <a:latin typeface="Arial" charset="0"/>
                <a:ea typeface="ＭＳ Ｐゴシック" pitchFamily="48" charset="-128"/>
                <a:cs typeface="+mn-cs"/>
              </a:rPr>
              <a:t> </a:t>
            </a:r>
          </a:p>
          <a:p>
            <a:r>
              <a:rPr lang="en-US" sz="1200" kern="1200" dirty="0">
                <a:solidFill>
                  <a:schemeClr val="tx1"/>
                </a:solidFill>
                <a:effectLst/>
                <a:latin typeface="Arial" charset="0"/>
                <a:ea typeface="ＭＳ Ｐゴシック" pitchFamily="48" charset="-128"/>
                <a:cs typeface="+mn-cs"/>
              </a:rPr>
              <a:t>Potential # (last years)</a:t>
            </a:r>
          </a:p>
          <a:p>
            <a:r>
              <a:rPr lang="en-US" sz="1200" kern="1200" dirty="0">
                <a:solidFill>
                  <a:schemeClr val="tx1"/>
                </a:solidFill>
                <a:effectLst/>
                <a:latin typeface="Arial" charset="0"/>
                <a:ea typeface="ＭＳ Ｐゴシック" pitchFamily="48" charset="-128"/>
                <a:cs typeface="+mn-cs"/>
              </a:rPr>
              <a:t>405 people were referred to get health insurance coverage</a:t>
            </a:r>
          </a:p>
          <a:p>
            <a:r>
              <a:rPr lang="en-US" sz="1200" kern="1200" dirty="0">
                <a:solidFill>
                  <a:schemeClr val="tx1"/>
                </a:solidFill>
                <a:effectLst/>
                <a:latin typeface="Arial" charset="0"/>
                <a:ea typeface="ＭＳ Ｐゴシック" pitchFamily="48" charset="-128"/>
                <a:cs typeface="+mn-cs"/>
              </a:rPr>
              <a:t>685 families food!</a:t>
            </a:r>
          </a:p>
          <a:p>
            <a:r>
              <a:rPr lang="en-US" sz="1200" kern="1200" dirty="0">
                <a:solidFill>
                  <a:schemeClr val="tx1"/>
                </a:solidFill>
                <a:effectLst/>
                <a:latin typeface="Arial" charset="0"/>
                <a:ea typeface="ＭＳ Ｐゴシック" pitchFamily="48" charset="-128"/>
                <a:cs typeface="+mn-cs"/>
              </a:rPr>
              <a:t>644 </a:t>
            </a:r>
            <a:r>
              <a:rPr lang="en-US" sz="1200" kern="1200" dirty="0" err="1">
                <a:solidFill>
                  <a:schemeClr val="tx1"/>
                </a:solidFill>
                <a:effectLst/>
                <a:latin typeface="Arial" charset="0"/>
                <a:ea typeface="ＭＳ Ｐゴシック" pitchFamily="48" charset="-128"/>
                <a:cs typeface="+mn-cs"/>
              </a:rPr>
              <a:t>ultility</a:t>
            </a:r>
            <a:r>
              <a:rPr lang="en-US" sz="1200" kern="1200" dirty="0">
                <a:solidFill>
                  <a:schemeClr val="tx1"/>
                </a:solidFill>
                <a:effectLst/>
                <a:latin typeface="Arial" charset="0"/>
                <a:ea typeface="ＭＳ Ｐゴシック" pitchFamily="48" charset="-128"/>
                <a:cs typeface="+mn-cs"/>
              </a:rPr>
              <a:t> assistance</a:t>
            </a:r>
          </a:p>
          <a:p>
            <a:r>
              <a:rPr lang="en-US" sz="1200" kern="1200" dirty="0">
                <a:solidFill>
                  <a:schemeClr val="tx1"/>
                </a:solidFill>
                <a:effectLst/>
                <a:latin typeface="Arial" charset="0"/>
                <a:ea typeface="ＭＳ Ｐゴシック" pitchFamily="48" charset="-128"/>
                <a:cs typeface="+mn-cs"/>
              </a:rPr>
              <a:t>814 financial counseling and credit pulls (</a:t>
            </a:r>
          </a:p>
          <a:p>
            <a:endParaRPr lang="en-US" sz="1200" kern="1200" dirty="0">
              <a:solidFill>
                <a:schemeClr val="tx1"/>
              </a:solidFill>
              <a:effectLst/>
              <a:latin typeface="Arial" charset="0"/>
              <a:ea typeface="ＭＳ Ｐゴシック" pitchFamily="48" charset="-128"/>
              <a:cs typeface="+mn-cs"/>
            </a:endParaRPr>
          </a:p>
          <a:p>
            <a:r>
              <a:rPr lang="en-US" sz="1200" kern="1200" dirty="0">
                <a:solidFill>
                  <a:schemeClr val="tx1"/>
                </a:solidFill>
                <a:effectLst/>
                <a:latin typeface="Arial" charset="0"/>
                <a:ea typeface="ＭＳ Ｐゴシック" pitchFamily="48" charset="-128"/>
                <a:cs typeface="+mn-cs"/>
              </a:rPr>
              <a:t>LIVE DEMO:</a:t>
            </a:r>
          </a:p>
          <a:p>
            <a:endParaRPr lang="en-US" sz="1200" kern="1200" dirty="0">
              <a:solidFill>
                <a:schemeClr val="tx1"/>
              </a:solidFill>
              <a:effectLst/>
              <a:latin typeface="Arial" charset="0"/>
              <a:ea typeface="ＭＳ Ｐゴシック" pitchFamily="48" charset="-128"/>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AECA1E4D-F3A7-4C05-9762-8AB196D00C3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180806801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79CFCB7C-1D42-4BAE-AB05-350C21B9E8DE}" type="slidenum">
              <a:rPr lang="en-US" smtClean="0"/>
              <a:pPr>
                <a:defRPr/>
              </a:pPr>
              <a:t>165</a:t>
            </a:fld>
            <a:endParaRPr lang="en-US" dirty="0"/>
          </a:p>
        </p:txBody>
      </p:sp>
    </p:spTree>
    <p:extLst>
      <p:ext uri="{BB962C8B-B14F-4D97-AF65-F5344CB8AC3E}">
        <p14:creationId xmlns:p14="http://schemas.microsoft.com/office/powerpoint/2010/main" val="167285737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79CFCB7C-1D42-4BAE-AB05-350C21B9E8DE}" type="slidenum">
              <a:rPr lang="en-US" smtClean="0"/>
              <a:pPr>
                <a:defRPr/>
              </a:pPr>
              <a:t>166</a:t>
            </a:fld>
            <a:endParaRPr lang="en-US" dirty="0"/>
          </a:p>
        </p:txBody>
      </p:sp>
    </p:spTree>
    <p:extLst>
      <p:ext uri="{BB962C8B-B14F-4D97-AF65-F5344CB8AC3E}">
        <p14:creationId xmlns:p14="http://schemas.microsoft.com/office/powerpoint/2010/main" val="112240578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64F51-7BEB-49C7-93A2-D8811BF42DA2}" type="slidenum">
              <a:rPr lang="en-US"/>
              <a:pPr/>
              <a:t>167</a:t>
            </a:fld>
            <a:endParaRPr lang="en-US"/>
          </a:p>
        </p:txBody>
      </p:sp>
      <p:sp>
        <p:nvSpPr>
          <p:cNvPr id="1035266" name="Rectangle 2"/>
          <p:cNvSpPr>
            <a:spLocks noGrp="1" noRot="1" noChangeAspect="1" noChangeArrowheads="1" noTextEdit="1"/>
          </p:cNvSpPr>
          <p:nvPr>
            <p:ph type="sldImg"/>
          </p:nvPr>
        </p:nvSpPr>
        <p:spPr>
          <a:xfrm>
            <a:off x="1166813" y="692150"/>
            <a:ext cx="4619625" cy="3463925"/>
          </a:xfrm>
          <a:ln/>
        </p:spPr>
      </p:sp>
      <p:sp>
        <p:nvSpPr>
          <p:cNvPr id="1035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03502051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Again, this information will be useful if a client is interested in pulling</a:t>
            </a:r>
            <a:r>
              <a:rPr lang="en-US" baseline="0" dirty="0"/>
              <a:t> their credit report. </a:t>
            </a:r>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168</a:t>
            </a:fld>
            <a:endParaRPr lang="en-US"/>
          </a:p>
        </p:txBody>
      </p:sp>
    </p:spTree>
    <p:extLst>
      <p:ext uri="{BB962C8B-B14F-4D97-AF65-F5344CB8AC3E}">
        <p14:creationId xmlns:p14="http://schemas.microsoft.com/office/powerpoint/2010/main" val="258845928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8CD3BD8A-F011-43F0-9060-47288E42CC93}" type="slidenum">
              <a:rPr lang="en-US" smtClean="0"/>
              <a:pPr>
                <a:defRPr/>
              </a:pPr>
              <a:t>169</a:t>
            </a:fld>
            <a:endParaRPr lang="en-US" dirty="0"/>
          </a:p>
        </p:txBody>
      </p:sp>
    </p:spTree>
    <p:extLst>
      <p:ext uri="{BB962C8B-B14F-4D97-AF65-F5344CB8AC3E}">
        <p14:creationId xmlns:p14="http://schemas.microsoft.com/office/powerpoint/2010/main" val="371830362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8CD3BD8A-F011-43F0-9060-47288E42CC93}" type="slidenum">
              <a:rPr lang="en-US" smtClean="0"/>
              <a:pPr>
                <a:defRPr/>
              </a:pPr>
              <a:t>170</a:t>
            </a:fld>
            <a:endParaRPr lang="en-US" dirty="0"/>
          </a:p>
        </p:txBody>
      </p:sp>
    </p:spTree>
    <p:extLst>
      <p:ext uri="{BB962C8B-B14F-4D97-AF65-F5344CB8AC3E}">
        <p14:creationId xmlns:p14="http://schemas.microsoft.com/office/powerpoint/2010/main" val="401432214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8CD3BD8A-F011-43F0-9060-47288E42CC93}" type="slidenum">
              <a:rPr lang="en-US" smtClean="0"/>
              <a:pPr>
                <a:defRPr/>
              </a:pPr>
              <a:t>171</a:t>
            </a:fld>
            <a:endParaRPr lang="en-US" dirty="0"/>
          </a:p>
        </p:txBody>
      </p:sp>
    </p:spTree>
    <p:extLst>
      <p:ext uri="{BB962C8B-B14F-4D97-AF65-F5344CB8AC3E}">
        <p14:creationId xmlns:p14="http://schemas.microsoft.com/office/powerpoint/2010/main" val="348999357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79CFCB7C-1D42-4BAE-AB05-350C21B9E8DE}" type="slidenum">
              <a:rPr lang="en-US" smtClean="0"/>
              <a:pPr>
                <a:defRPr/>
              </a:pPr>
              <a:t>172</a:t>
            </a:fld>
            <a:endParaRPr lang="en-US" dirty="0"/>
          </a:p>
        </p:txBody>
      </p:sp>
    </p:spTree>
    <p:extLst>
      <p:ext uri="{BB962C8B-B14F-4D97-AF65-F5344CB8AC3E}">
        <p14:creationId xmlns:p14="http://schemas.microsoft.com/office/powerpoint/2010/main" val="87751899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8CD3BD8A-F011-43F0-9060-47288E42CC93}" type="slidenum">
              <a:rPr lang="en-US" smtClean="0"/>
              <a:pPr>
                <a:defRPr/>
              </a:pPr>
              <a:t>173</a:t>
            </a:fld>
            <a:endParaRPr lang="en-US" dirty="0"/>
          </a:p>
        </p:txBody>
      </p:sp>
    </p:spTree>
    <p:extLst>
      <p:ext uri="{BB962C8B-B14F-4D97-AF65-F5344CB8AC3E}">
        <p14:creationId xmlns:p14="http://schemas.microsoft.com/office/powerpoint/2010/main" val="142530650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79CFCB7C-1D42-4BAE-AB05-350C21B9E8DE}" type="slidenum">
              <a:rPr lang="en-US" smtClean="0"/>
              <a:pPr>
                <a:defRPr/>
              </a:pPr>
              <a:t>174</a:t>
            </a:fld>
            <a:endParaRPr lang="en-US" dirty="0"/>
          </a:p>
        </p:txBody>
      </p:sp>
    </p:spTree>
    <p:extLst>
      <p:ext uri="{BB962C8B-B14F-4D97-AF65-F5344CB8AC3E}">
        <p14:creationId xmlns:p14="http://schemas.microsoft.com/office/powerpoint/2010/main" val="2276259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As</a:t>
            </a:r>
            <a:r>
              <a:rPr lang="en-US" baseline="0" dirty="0"/>
              <a:t> an Intake &amp; Benefit Specialist, y</a:t>
            </a:r>
            <a:r>
              <a:rPr lang="en-US" dirty="0"/>
              <a:t>ou are not required to know everything, only what referral you can make. </a:t>
            </a:r>
          </a:p>
          <a:p>
            <a:r>
              <a:rPr lang="en-US" dirty="0"/>
              <a:t>Your</a:t>
            </a:r>
            <a:r>
              <a:rPr lang="en-US" baseline="0" dirty="0"/>
              <a:t> job is also just to oversee &amp; keep the waiting area calm. </a:t>
            </a:r>
          </a:p>
          <a:p>
            <a:r>
              <a:rPr lang="en-US" baseline="0" dirty="0"/>
              <a:t>Soft referral has the highest referral. It’s up to the client. </a:t>
            </a:r>
          </a:p>
          <a:p>
            <a:r>
              <a:rPr lang="en-US" baseline="0" dirty="0"/>
              <a:t>You are encouraged to follow-up—go through the hard-referral process. So, help people follow through. </a:t>
            </a:r>
          </a:p>
          <a:p>
            <a:r>
              <a:rPr lang="en-US" baseline="0" dirty="0"/>
              <a:t>It’s not our job to say whether they qualify; just make the connection. </a:t>
            </a:r>
          </a:p>
          <a:p>
            <a:r>
              <a:rPr lang="en-US" baseline="0" dirty="0"/>
              <a:t>We are conscious about ICE and the immigration laws. </a:t>
            </a:r>
          </a:p>
          <a:p>
            <a:r>
              <a:rPr lang="en-US" baseline="0" dirty="0"/>
              <a:t>Our sites are welcoming spaces for everyone. </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47459F5D-3195-49EC-960A-4568A920479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
        <p:nvSpPr>
          <p:cNvPr id="5" name="Header Placeholder 4"/>
          <p:cNvSpPr>
            <a:spLocks noGrp="1"/>
          </p:cNvSpPr>
          <p:nvPr>
            <p:ph type="hdr" sz="quarter" idx="11"/>
          </p:nvPr>
        </p:nvSpPr>
        <p:spPr/>
        <p:txBody>
          <a:body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rPr>
              <a:t>Reconnecting Youth Task Force </a:t>
            </a:r>
          </a:p>
        </p:txBody>
      </p:sp>
    </p:spTree>
    <p:extLst>
      <p:ext uri="{BB962C8B-B14F-4D97-AF65-F5344CB8AC3E}">
        <p14:creationId xmlns:p14="http://schemas.microsoft.com/office/powerpoint/2010/main" val="175719818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64F51-7BEB-49C7-93A2-D8811BF42DA2}" type="slidenum">
              <a:rPr lang="en-US"/>
              <a:pPr/>
              <a:t>175</a:t>
            </a:fld>
            <a:endParaRPr lang="en-US"/>
          </a:p>
        </p:txBody>
      </p:sp>
      <p:sp>
        <p:nvSpPr>
          <p:cNvPr id="1035266" name="Rectangle 2"/>
          <p:cNvSpPr>
            <a:spLocks noGrp="1" noRot="1" noChangeAspect="1" noChangeArrowheads="1" noTextEdit="1"/>
          </p:cNvSpPr>
          <p:nvPr>
            <p:ph type="sldImg"/>
          </p:nvPr>
        </p:nvSpPr>
        <p:spPr>
          <a:xfrm>
            <a:off x="1166813" y="692150"/>
            <a:ext cx="4619625" cy="3463925"/>
          </a:xfrm>
          <a:ln/>
        </p:spPr>
      </p:sp>
      <p:sp>
        <p:nvSpPr>
          <p:cNvPr id="1035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19932759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This information will be useful if a client is interested in pulling</a:t>
            </a:r>
            <a:r>
              <a:rPr lang="en-US" baseline="0" dirty="0"/>
              <a:t> their credit report. </a:t>
            </a:r>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176</a:t>
            </a:fld>
            <a:endParaRPr lang="en-US"/>
          </a:p>
        </p:txBody>
      </p:sp>
    </p:spTree>
    <p:extLst>
      <p:ext uri="{BB962C8B-B14F-4D97-AF65-F5344CB8AC3E}">
        <p14:creationId xmlns:p14="http://schemas.microsoft.com/office/powerpoint/2010/main" val="375243020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79CFCB7C-1D42-4BAE-AB05-350C21B9E8DE}" type="slidenum">
              <a:rPr lang="en-US" smtClean="0"/>
              <a:pPr>
                <a:defRPr/>
              </a:pPr>
              <a:t>177</a:t>
            </a:fld>
            <a:endParaRPr lang="en-US" dirty="0"/>
          </a:p>
        </p:txBody>
      </p:sp>
    </p:spTree>
    <p:extLst>
      <p:ext uri="{BB962C8B-B14F-4D97-AF65-F5344CB8AC3E}">
        <p14:creationId xmlns:p14="http://schemas.microsoft.com/office/powerpoint/2010/main" val="394081639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64F51-7BEB-49C7-93A2-D8811BF42DA2}" type="slidenum">
              <a:rPr lang="en-US"/>
              <a:pPr/>
              <a:t>178</a:t>
            </a:fld>
            <a:endParaRPr lang="en-US"/>
          </a:p>
        </p:txBody>
      </p:sp>
      <p:sp>
        <p:nvSpPr>
          <p:cNvPr id="1035266" name="Rectangle 2"/>
          <p:cNvSpPr>
            <a:spLocks noGrp="1" noRot="1" noChangeAspect="1" noChangeArrowheads="1" noTextEdit="1"/>
          </p:cNvSpPr>
          <p:nvPr>
            <p:ph type="sldImg"/>
          </p:nvPr>
        </p:nvSpPr>
        <p:spPr>
          <a:xfrm>
            <a:off x="1166813" y="692150"/>
            <a:ext cx="4619625" cy="3463925"/>
          </a:xfrm>
          <a:ln/>
        </p:spPr>
      </p:sp>
      <p:sp>
        <p:nvSpPr>
          <p:cNvPr id="1035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31495763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8CD3BD8A-F011-43F0-9060-47288E42CC93}" type="slidenum">
              <a:rPr lang="en-US" smtClean="0"/>
              <a:pPr>
                <a:defRPr/>
              </a:pPr>
              <a:t>179</a:t>
            </a:fld>
            <a:endParaRPr lang="en-US" dirty="0"/>
          </a:p>
        </p:txBody>
      </p:sp>
    </p:spTree>
    <p:extLst>
      <p:ext uri="{BB962C8B-B14F-4D97-AF65-F5344CB8AC3E}">
        <p14:creationId xmlns:p14="http://schemas.microsoft.com/office/powerpoint/2010/main" val="394419122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8CD3BD8A-F011-43F0-9060-47288E42CC93}" type="slidenum">
              <a:rPr lang="en-US" smtClean="0"/>
              <a:pPr>
                <a:defRPr/>
              </a:pPr>
              <a:t>180</a:t>
            </a:fld>
            <a:endParaRPr lang="en-US" dirty="0"/>
          </a:p>
        </p:txBody>
      </p:sp>
    </p:spTree>
    <p:extLst>
      <p:ext uri="{BB962C8B-B14F-4D97-AF65-F5344CB8AC3E}">
        <p14:creationId xmlns:p14="http://schemas.microsoft.com/office/powerpoint/2010/main" val="354135817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79CFCB7C-1D42-4BAE-AB05-350C21B9E8DE}" type="slidenum">
              <a:rPr lang="en-US" smtClean="0"/>
              <a:pPr>
                <a:defRPr/>
              </a:pPr>
              <a:t>181</a:t>
            </a:fld>
            <a:endParaRPr lang="en-US" dirty="0"/>
          </a:p>
        </p:txBody>
      </p:sp>
    </p:spTree>
    <p:extLst>
      <p:ext uri="{BB962C8B-B14F-4D97-AF65-F5344CB8AC3E}">
        <p14:creationId xmlns:p14="http://schemas.microsoft.com/office/powerpoint/2010/main" val="236608271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8CD3BD8A-F011-43F0-9060-47288E42CC93}" type="slidenum">
              <a:rPr lang="en-US" smtClean="0"/>
              <a:pPr>
                <a:defRPr/>
              </a:pPr>
              <a:t>182</a:t>
            </a:fld>
            <a:endParaRPr lang="en-US" dirty="0"/>
          </a:p>
        </p:txBody>
      </p:sp>
    </p:spTree>
    <p:extLst>
      <p:ext uri="{BB962C8B-B14F-4D97-AF65-F5344CB8AC3E}">
        <p14:creationId xmlns:p14="http://schemas.microsoft.com/office/powerpoint/2010/main" val="349149484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64F51-7BEB-49C7-93A2-D8811BF42DA2}" type="slidenum">
              <a:rPr lang="en-US"/>
              <a:pPr/>
              <a:t>183</a:t>
            </a:fld>
            <a:endParaRPr lang="en-US"/>
          </a:p>
        </p:txBody>
      </p:sp>
      <p:sp>
        <p:nvSpPr>
          <p:cNvPr id="1035266" name="Rectangle 2"/>
          <p:cNvSpPr>
            <a:spLocks noGrp="1" noRot="1" noChangeAspect="1" noChangeArrowheads="1" noTextEdit="1"/>
          </p:cNvSpPr>
          <p:nvPr>
            <p:ph type="sldImg"/>
          </p:nvPr>
        </p:nvSpPr>
        <p:spPr>
          <a:xfrm>
            <a:off x="1166813" y="692150"/>
            <a:ext cx="4619625" cy="3463925"/>
          </a:xfrm>
          <a:ln/>
        </p:spPr>
      </p:sp>
      <p:sp>
        <p:nvSpPr>
          <p:cNvPr id="1035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9993252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64F51-7BEB-49C7-93A2-D8811BF42DA2}" type="slidenum">
              <a:rPr lang="en-US"/>
              <a:pPr/>
              <a:t>184</a:t>
            </a:fld>
            <a:endParaRPr lang="en-US"/>
          </a:p>
        </p:txBody>
      </p:sp>
      <p:sp>
        <p:nvSpPr>
          <p:cNvPr id="1035266" name="Rectangle 2"/>
          <p:cNvSpPr>
            <a:spLocks noGrp="1" noRot="1" noChangeAspect="1" noChangeArrowheads="1" noTextEdit="1"/>
          </p:cNvSpPr>
          <p:nvPr>
            <p:ph type="sldImg"/>
          </p:nvPr>
        </p:nvSpPr>
        <p:spPr>
          <a:xfrm>
            <a:off x="1166813" y="692150"/>
            <a:ext cx="4619625" cy="3463925"/>
          </a:xfrm>
          <a:ln/>
        </p:spPr>
      </p:sp>
      <p:sp>
        <p:nvSpPr>
          <p:cNvPr id="1035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85982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Your</a:t>
            </a:r>
            <a:r>
              <a:rPr lang="en-US" baseline="0" dirty="0"/>
              <a:t> site manager may be there half an hour to an hour early. But if no one else is there, don’t worry—your site is happening that day! Your site manager or someone would have contacted you if it’s cancelled. The site manager will most likely be there. </a:t>
            </a:r>
          </a:p>
          <a:p>
            <a:endParaRPr lang="en-US" baseline="0" dirty="0"/>
          </a:p>
          <a:p>
            <a:r>
              <a:rPr lang="en-US" baseline="0" dirty="0"/>
              <a:t>Get familiar with your site manager so you can be in touch. </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AECA1E4D-F3A7-4C05-9762-8AB196D00C3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45406016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64F51-7BEB-49C7-93A2-D8811BF42DA2}" type="slidenum">
              <a:rPr lang="en-US"/>
              <a:pPr/>
              <a:t>185</a:t>
            </a:fld>
            <a:endParaRPr lang="en-US"/>
          </a:p>
        </p:txBody>
      </p:sp>
      <p:sp>
        <p:nvSpPr>
          <p:cNvPr id="1035266" name="Rectangle 2"/>
          <p:cNvSpPr>
            <a:spLocks noGrp="1" noRot="1" noChangeAspect="1" noChangeArrowheads="1" noTextEdit="1"/>
          </p:cNvSpPr>
          <p:nvPr>
            <p:ph type="sldImg"/>
          </p:nvPr>
        </p:nvSpPr>
        <p:spPr>
          <a:xfrm>
            <a:off x="1166813" y="692150"/>
            <a:ext cx="4619625" cy="3463925"/>
          </a:xfrm>
          <a:ln/>
        </p:spPr>
      </p:sp>
      <p:sp>
        <p:nvSpPr>
          <p:cNvPr id="1035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31421383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It is potentially confusing that if you email a resource client it is still a soft referral. But remember it is only a hard referral if you check one of the services on the intake website after using the benefit calculator. </a:t>
            </a:r>
          </a:p>
          <a:p>
            <a:endParaRPr lang="en-US" dirty="0"/>
          </a:p>
          <a:p>
            <a:r>
              <a:rPr lang="en-US" dirty="0"/>
              <a:t>You can delete this slide.</a:t>
            </a:r>
          </a:p>
        </p:txBody>
      </p:sp>
      <p:sp>
        <p:nvSpPr>
          <p:cNvPr id="4" name="Slide Number Placeholder 3"/>
          <p:cNvSpPr>
            <a:spLocks noGrp="1"/>
          </p:cNvSpPr>
          <p:nvPr>
            <p:ph type="sldNum" sz="quarter" idx="10"/>
          </p:nvPr>
        </p:nvSpPr>
        <p:spPr/>
        <p:txBody>
          <a:bodyPr/>
          <a:lstStyle/>
          <a:p>
            <a:fld id="{47459F5D-3195-49EC-960A-4568A920479E}" type="slidenum">
              <a:rPr lang="en-US" smtClean="0">
                <a:solidFill>
                  <a:prstClr val="black"/>
                </a:solidFill>
              </a:rPr>
              <a:pPr/>
              <a:t>186</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Reconnecting Youth Task Force </a:t>
            </a:r>
          </a:p>
        </p:txBody>
      </p:sp>
    </p:spTree>
    <p:extLst>
      <p:ext uri="{BB962C8B-B14F-4D97-AF65-F5344CB8AC3E}">
        <p14:creationId xmlns:p14="http://schemas.microsoft.com/office/powerpoint/2010/main" val="356294430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187</a:t>
            </a:fld>
            <a:endParaRPr lang="en-US"/>
          </a:p>
        </p:txBody>
      </p:sp>
    </p:spTree>
    <p:extLst>
      <p:ext uri="{BB962C8B-B14F-4D97-AF65-F5344CB8AC3E}">
        <p14:creationId xmlns:p14="http://schemas.microsoft.com/office/powerpoint/2010/main" val="421437686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If</a:t>
            </a:r>
            <a:r>
              <a:rPr lang="en-US" baseline="0" dirty="0"/>
              <a:t> a client says they are interested in help paying their utility bills, these utility assistance resources will be important. </a:t>
            </a:r>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190</a:t>
            </a:fld>
            <a:endParaRPr lang="en-US"/>
          </a:p>
        </p:txBody>
      </p:sp>
    </p:spTree>
    <p:extLst>
      <p:ext uri="{BB962C8B-B14F-4D97-AF65-F5344CB8AC3E}">
        <p14:creationId xmlns:p14="http://schemas.microsoft.com/office/powerpoint/2010/main" val="165988163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64F51-7BEB-49C7-93A2-D8811BF42DA2}" type="slidenum">
              <a:rPr lang="en-US"/>
              <a:pPr/>
              <a:t>191</a:t>
            </a:fld>
            <a:endParaRPr lang="en-US"/>
          </a:p>
        </p:txBody>
      </p:sp>
      <p:sp>
        <p:nvSpPr>
          <p:cNvPr id="1035266" name="Rectangle 2"/>
          <p:cNvSpPr>
            <a:spLocks noGrp="1" noRot="1" noChangeAspect="1" noChangeArrowheads="1" noTextEdit="1"/>
          </p:cNvSpPr>
          <p:nvPr>
            <p:ph type="sldImg"/>
          </p:nvPr>
        </p:nvSpPr>
        <p:spPr>
          <a:xfrm>
            <a:off x="1166813" y="692150"/>
            <a:ext cx="4619625" cy="3463925"/>
          </a:xfrm>
          <a:ln/>
        </p:spPr>
      </p:sp>
      <p:sp>
        <p:nvSpPr>
          <p:cNvPr id="1035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29206449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The program we refer clients to will</a:t>
            </a:r>
            <a:r>
              <a:rPr lang="en-US" baseline="0" dirty="0"/>
              <a:t> depend on who their utility provider is. If clients pay utilities to Seattle City light, then we will refer them to the Utility Discount Program. This is a hard referral.  It should be noted that not all Seattle City Light customers are residents in the City itself. The customer base extends beyond the city limits.</a:t>
            </a:r>
          </a:p>
          <a:p>
            <a:r>
              <a:rPr lang="en-US" baseline="0" dirty="0"/>
              <a:t> </a:t>
            </a:r>
          </a:p>
          <a:p>
            <a:r>
              <a:rPr lang="en-US" baseline="0" dirty="0"/>
              <a:t>If clients are not Seattle City Light customers, we will refer them to LIHEAP which stands for Low Income Home Energy Assistance Program. Unfortunately this can only be given as a soft referral. </a:t>
            </a:r>
          </a:p>
          <a:p>
            <a:endParaRPr lang="en-US" baseline="0" dirty="0"/>
          </a:p>
          <a:p>
            <a:r>
              <a:rPr lang="en-US" baseline="0" dirty="0"/>
              <a:t>A clients program eligibility will be determined by how the Seattle City light bill question is answered on the benefits calculator. If the are eligible for UDP this will appear as Seattle Utilities under Public Benefits on the Calculator. Otherwise eligibility will appear as LIHEAP.</a:t>
            </a:r>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192</a:t>
            </a:fld>
            <a:endParaRPr lang="en-US"/>
          </a:p>
        </p:txBody>
      </p:sp>
    </p:spTree>
    <p:extLst>
      <p:ext uri="{BB962C8B-B14F-4D97-AF65-F5344CB8AC3E}">
        <p14:creationId xmlns:p14="http://schemas.microsoft.com/office/powerpoint/2010/main" val="275915637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The program we refer clients to will</a:t>
            </a:r>
            <a:r>
              <a:rPr lang="en-US" baseline="0" dirty="0"/>
              <a:t> depend on who their utility provider is. If clients pay utilities to Seattle City light, then we will refer them to the Utility Discount Program. This is a hard referral.  It should be noted that not all Seattle City Light customers are residents in the City itself. The customer base extends beyond the city limits.</a:t>
            </a:r>
          </a:p>
          <a:p>
            <a:r>
              <a:rPr lang="en-US" baseline="0" dirty="0"/>
              <a:t> </a:t>
            </a:r>
          </a:p>
          <a:p>
            <a:r>
              <a:rPr lang="en-US" baseline="0" dirty="0"/>
              <a:t>If clients are not Seattle City Light customers, we will refer them to LIHEAP which stands for Low Income Home Energy Assistance Program. Unfortunately this can only be given as a soft referral. </a:t>
            </a:r>
          </a:p>
          <a:p>
            <a:endParaRPr lang="en-US" baseline="0" dirty="0"/>
          </a:p>
          <a:p>
            <a:r>
              <a:rPr lang="en-US" baseline="0" dirty="0"/>
              <a:t>A clients program eligibility will be determined by how the Seattle City light bill question is answered on the benefits calculator. If the are eligible for UDP this will appear as Seattle Utilities under Public Benefits on the Calculator. Otherwise eligibility will appear as LIHEAP.</a:t>
            </a:r>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193</a:t>
            </a:fld>
            <a:endParaRPr lang="en-US"/>
          </a:p>
        </p:txBody>
      </p:sp>
    </p:spTree>
    <p:extLst>
      <p:ext uri="{BB962C8B-B14F-4D97-AF65-F5344CB8AC3E}">
        <p14:creationId xmlns:p14="http://schemas.microsoft.com/office/powerpoint/2010/main" val="171889960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64F51-7BEB-49C7-93A2-D8811BF42DA2}" type="slidenum">
              <a:rPr lang="en-US"/>
              <a:pPr/>
              <a:t>194</a:t>
            </a:fld>
            <a:endParaRPr lang="en-US"/>
          </a:p>
        </p:txBody>
      </p:sp>
      <p:sp>
        <p:nvSpPr>
          <p:cNvPr id="1035266" name="Rectangle 2"/>
          <p:cNvSpPr>
            <a:spLocks noGrp="1" noRot="1" noChangeAspect="1" noChangeArrowheads="1" noTextEdit="1"/>
          </p:cNvSpPr>
          <p:nvPr>
            <p:ph type="sldImg"/>
          </p:nvPr>
        </p:nvSpPr>
        <p:spPr>
          <a:xfrm>
            <a:off x="1166813" y="692150"/>
            <a:ext cx="4619625" cy="3463925"/>
          </a:xfrm>
          <a:ln/>
        </p:spPr>
      </p:sp>
      <p:sp>
        <p:nvSpPr>
          <p:cNvPr id="1035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3036211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The Utility Discount</a:t>
            </a:r>
            <a:r>
              <a:rPr lang="en-US" baseline="0" dirty="0"/>
              <a:t> Program extends beyond just the City limits. These are all the areas in which individuals can qualify.  </a:t>
            </a:r>
            <a:r>
              <a:rPr lang="en-US" dirty="0"/>
              <a:t>The red outline shows</a:t>
            </a:r>
            <a:r>
              <a:rPr lang="en-US" baseline="0" dirty="0"/>
              <a:t> how far SCL reaches. You should discuss carefully with clients about whether or no they may qualify. UDP is more extensive than programs such as LIHEAP so it will be important to know if clients can take part. </a:t>
            </a:r>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195</a:t>
            </a:fld>
            <a:endParaRPr lang="en-US"/>
          </a:p>
        </p:txBody>
      </p:sp>
    </p:spTree>
    <p:extLst>
      <p:ext uri="{BB962C8B-B14F-4D97-AF65-F5344CB8AC3E}">
        <p14:creationId xmlns:p14="http://schemas.microsoft.com/office/powerpoint/2010/main" val="175491324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If you click</a:t>
            </a:r>
            <a:r>
              <a:rPr lang="en-US" baseline="0" dirty="0"/>
              <a:t> on the link to the Seattle Utility Assistance Referral from the benefits calculator, this page will open. It is considered a hard referral. Under the name section, make sure to enter the name of the Seattle City Light account. </a:t>
            </a:r>
          </a:p>
          <a:p>
            <a:endParaRPr lang="en-US" baseline="0" dirty="0"/>
          </a:p>
          <a:p>
            <a:r>
              <a:rPr lang="en-US" baseline="0" dirty="0"/>
              <a:t>You can also link to this page from the freetaxkingcounty.com/intake website under the referral sources tab. </a:t>
            </a:r>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196</a:t>
            </a:fld>
            <a:endParaRPr lang="en-US"/>
          </a:p>
        </p:txBody>
      </p:sp>
    </p:spTree>
    <p:extLst>
      <p:ext uri="{BB962C8B-B14F-4D97-AF65-F5344CB8AC3E}">
        <p14:creationId xmlns:p14="http://schemas.microsoft.com/office/powerpoint/2010/main" val="136959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sz="1100" dirty="0"/>
              <a:t> Giving the viewer some variety in side banner slides and bottom banner slides is nice.</a:t>
            </a:r>
          </a:p>
          <a:p>
            <a:endParaRPr lang="en-US" sz="1100" dirty="0"/>
          </a:p>
          <a:p>
            <a:r>
              <a:rPr lang="en-US" sz="1100" dirty="0"/>
              <a:t>This</a:t>
            </a:r>
            <a:r>
              <a:rPr lang="en-US" sz="1100" baseline="0" dirty="0"/>
              <a:t> bottom banner slide is good if your bullet points lean more toward the 7-word limit per bullet!</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47459F5D-3195-49EC-960A-4568A920479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
        <p:nvSpPr>
          <p:cNvPr id="5" name="Header Placeholder 4"/>
          <p:cNvSpPr>
            <a:spLocks noGrp="1"/>
          </p:cNvSpPr>
          <p:nvPr>
            <p:ph type="hdr" sz="quarter" idx="11"/>
          </p:nvPr>
        </p:nvSpPr>
        <p:spPr/>
        <p:txBody>
          <a:body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rPr>
              <a:t>Reconnecting Youth Task Force </a:t>
            </a:r>
          </a:p>
        </p:txBody>
      </p:sp>
    </p:spTree>
    <p:extLst>
      <p:ext uri="{BB962C8B-B14F-4D97-AF65-F5344CB8AC3E}">
        <p14:creationId xmlns:p14="http://schemas.microsoft.com/office/powerpoint/2010/main" val="378528354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If you click</a:t>
            </a:r>
            <a:r>
              <a:rPr lang="en-US" baseline="0" dirty="0"/>
              <a:t> on the link to the Seattle Utility Assistance Referral from the benefits calculator, this page will open. It is considered a hard referral. Under the name section, make sure to enter the name of the Seattle City Light account. You can also link to this page from the freetaxkingcounty.com/intake website under the referral sources tab.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0" kern="1200" dirty="0">
                <a:solidFill>
                  <a:schemeClr val="tx1"/>
                </a:solidFill>
                <a:latin typeface="Arial" charset="0"/>
                <a:ea typeface="ＭＳ Ｐゴシック" pitchFamily="48" charset="-128"/>
                <a:cs typeface="+mn-cs"/>
              </a:rPr>
              <a:t>Link to the UDP hard referral form is from in the </a:t>
            </a:r>
            <a:r>
              <a:rPr lang="en-US" sz="800" kern="1200" dirty="0">
                <a:solidFill>
                  <a:srgbClr val="1E59B8"/>
                </a:solidFill>
                <a:latin typeface="Arial" charset="0"/>
                <a:ea typeface="ＭＳ Ｐゴシック" pitchFamily="48" charset="-128"/>
                <a:cs typeface="+mn-cs"/>
              </a:rPr>
              <a:t>Benefits Calculator</a:t>
            </a:r>
            <a:r>
              <a:rPr lang="en-US" sz="800" b="0" kern="1200" dirty="0">
                <a:solidFill>
                  <a:schemeClr val="tx1"/>
                </a:solidFill>
                <a:latin typeface="Arial" charset="0"/>
                <a:ea typeface="ＭＳ Ｐゴシック" pitchFamily="48" charset="-128"/>
                <a:cs typeface="+mn-cs"/>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0" kern="1200" dirty="0">
                <a:solidFill>
                  <a:schemeClr val="tx1"/>
                </a:solidFill>
                <a:latin typeface="Arial" charset="0"/>
                <a:ea typeface="ＭＳ Ｐゴシック" pitchFamily="48" charset="-128"/>
                <a:cs typeface="+mn-cs"/>
              </a:rPr>
              <a:t>Clients can fill out the form to have a UDP employee follow up in 3-5 weeks.</a:t>
            </a:r>
          </a:p>
          <a:p>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197</a:t>
            </a:fld>
            <a:endParaRPr lang="en-US"/>
          </a:p>
        </p:txBody>
      </p:sp>
    </p:spTree>
    <p:extLst>
      <p:ext uri="{BB962C8B-B14F-4D97-AF65-F5344CB8AC3E}">
        <p14:creationId xmlns:p14="http://schemas.microsoft.com/office/powerpoint/2010/main" val="161223035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Once</a:t>
            </a:r>
            <a:r>
              <a:rPr lang="en-US" baseline="0" dirty="0"/>
              <a:t> you and the client fill out the referral information, you can give them a What to Expect sheet, which will tell them about what they should expect in terms of follow up, and what they need to have ready to get access to the benefits. The UDP has a What to Expect sheet and a FAQ sheet. Again this available on the freetaxkingcounty.com/intake website under the printable files tab. </a:t>
            </a:r>
          </a:p>
          <a:p>
            <a:endParaRPr lang="en-US" baseline="0" dirty="0"/>
          </a:p>
          <a:p>
            <a:pPr marL="285750" indent="-285750">
              <a:buFont typeface="Arial" charset="0"/>
              <a:buChar char="•"/>
            </a:pPr>
            <a:r>
              <a:rPr lang="en-US" sz="1600" i="1" kern="1200" dirty="0">
                <a:solidFill>
                  <a:srgbClr val="1E59B8"/>
                </a:solidFill>
                <a:latin typeface="Arial" charset="0"/>
                <a:ea typeface="ＭＳ Ｐゴシック" pitchFamily="48" charset="-128"/>
                <a:cs typeface="+mn-cs"/>
              </a:rPr>
              <a:t>UDP Next Steps Sheet</a:t>
            </a:r>
          </a:p>
          <a:p>
            <a:r>
              <a:rPr lang="en-US" sz="1400" b="0" kern="1200" dirty="0">
                <a:solidFill>
                  <a:schemeClr val="tx1"/>
                </a:solidFill>
                <a:latin typeface="Arial" charset="0"/>
                <a:ea typeface="ＭＳ Ｐゴシック" pitchFamily="48" charset="-128"/>
                <a:cs typeface="+mn-cs"/>
              </a:rPr>
              <a:t>Give to clients after submitting the online UDP hard referral.</a:t>
            </a:r>
            <a:endParaRPr lang="en-US" sz="1400" i="1" kern="1200" dirty="0">
              <a:solidFill>
                <a:srgbClr val="1E59B8"/>
              </a:solidFill>
              <a:latin typeface="Arial" charset="0"/>
              <a:ea typeface="ＭＳ Ｐゴシック" pitchFamily="48" charset="-128"/>
              <a:cs typeface="+mn-cs"/>
            </a:endParaRPr>
          </a:p>
          <a:p>
            <a:pPr marL="285750" indent="-285750">
              <a:buFont typeface="Arial" charset="0"/>
              <a:buChar char="•"/>
            </a:pPr>
            <a:r>
              <a:rPr lang="en-US" sz="1400" i="1" kern="1200" dirty="0">
                <a:solidFill>
                  <a:srgbClr val="1E59B8"/>
                </a:solidFill>
                <a:latin typeface="Arial" charset="0"/>
                <a:ea typeface="ＭＳ Ｐゴシック" pitchFamily="48" charset="-128"/>
                <a:cs typeface="+mn-cs"/>
              </a:rPr>
              <a:t>Help Paying Utility Bills Sheet</a:t>
            </a:r>
          </a:p>
          <a:p>
            <a:r>
              <a:rPr lang="en-US" sz="1200" b="0" kern="1200" dirty="0">
                <a:solidFill>
                  <a:schemeClr val="tx1"/>
                </a:solidFill>
                <a:latin typeface="Arial" charset="0"/>
                <a:ea typeface="ＭＳ Ｐゴシック" pitchFamily="48" charset="-128"/>
                <a:cs typeface="+mn-cs"/>
              </a:rPr>
              <a:t>UDP, LIHEAP, and 2-1-1 are all listed. Mark which benefit the client might be eligible to receive.</a:t>
            </a:r>
          </a:p>
          <a:p>
            <a:endParaRPr lang="en-US" sz="1200" b="0" kern="1200" dirty="0">
              <a:solidFill>
                <a:schemeClr val="tx1"/>
              </a:solidFill>
              <a:latin typeface="Arial" charset="0"/>
              <a:ea typeface="ＭＳ Ｐゴシック" pitchFamily="48" charset="-128"/>
              <a:cs typeface="+mn-cs"/>
            </a:endParaRPr>
          </a:p>
          <a:p>
            <a:r>
              <a:rPr lang="en-US" sz="1200" b="0" kern="1200" dirty="0">
                <a:solidFill>
                  <a:schemeClr val="tx1"/>
                </a:solidFill>
                <a:latin typeface="Arial" charset="0"/>
                <a:ea typeface="ＭＳ Ｐゴシック" pitchFamily="48" charset="-128"/>
                <a:cs typeface="+mn-cs"/>
              </a:rPr>
              <a:t>Again, you may be emailing the soft referral sheet, but that is still considered a soft referral.</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198</a:t>
            </a:fld>
            <a:endParaRPr lang="en-US"/>
          </a:p>
        </p:txBody>
      </p:sp>
    </p:spTree>
    <p:extLst>
      <p:ext uri="{BB962C8B-B14F-4D97-AF65-F5344CB8AC3E}">
        <p14:creationId xmlns:p14="http://schemas.microsoft.com/office/powerpoint/2010/main" val="82734693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64F51-7BEB-49C7-93A2-D8811BF42DA2}" type="slidenum">
              <a:rPr lang="en-US"/>
              <a:pPr/>
              <a:t>199</a:t>
            </a:fld>
            <a:endParaRPr lang="en-US"/>
          </a:p>
        </p:txBody>
      </p:sp>
      <p:sp>
        <p:nvSpPr>
          <p:cNvPr id="1035266" name="Rectangle 2"/>
          <p:cNvSpPr>
            <a:spLocks noGrp="1" noRot="1" noChangeAspect="1" noChangeArrowheads="1" noTextEdit="1"/>
          </p:cNvSpPr>
          <p:nvPr>
            <p:ph type="sldImg"/>
          </p:nvPr>
        </p:nvSpPr>
        <p:spPr>
          <a:xfrm>
            <a:off x="1166813" y="692150"/>
            <a:ext cx="4619625" cy="3463925"/>
          </a:xfrm>
          <a:ln/>
        </p:spPr>
      </p:sp>
      <p:sp>
        <p:nvSpPr>
          <p:cNvPr id="1035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124528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If clients are not Seattle City Light customers, we will refer them to LIHEAP which stands for Low Income Home Energy Assistance Program. Unfortunately this can only be given as a soft referral. </a:t>
            </a:r>
            <a:endParaRPr lang="en-US" dirty="0"/>
          </a:p>
          <a:p>
            <a:endParaRPr lang="en-US" baseline="0" dirty="0"/>
          </a:p>
          <a:p>
            <a:r>
              <a:rPr lang="en-US" baseline="0" dirty="0"/>
              <a:t>You can also link to this page from the freetaxkingcounty.com/intake website under the referral sources tab. </a:t>
            </a:r>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solidFill>
                  <a:prstClr val="black"/>
                </a:solidFill>
              </a:rPr>
              <a:pPr/>
              <a:t>200</a:t>
            </a:fld>
            <a:endParaRPr lang="en-US">
              <a:solidFill>
                <a:prstClr val="black"/>
              </a:solidFill>
            </a:endParaRPr>
          </a:p>
        </p:txBody>
      </p:sp>
    </p:spTree>
    <p:extLst>
      <p:ext uri="{BB962C8B-B14F-4D97-AF65-F5344CB8AC3E}">
        <p14:creationId xmlns:p14="http://schemas.microsoft.com/office/powerpoint/2010/main" val="81283222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If clients are not Seattle City Light customers, we will refer them to LIHEAP which stands for Low Income Home Energy Assistance Program. Unfortunately this can only be given as a soft referral. </a:t>
            </a:r>
            <a:endParaRPr lang="en-US" dirty="0"/>
          </a:p>
          <a:p>
            <a:endParaRPr lang="en-US" baseline="0" dirty="0"/>
          </a:p>
          <a:p>
            <a:r>
              <a:rPr lang="en-US" baseline="0" dirty="0"/>
              <a:t>You can also link to this page from the freetaxkingcounty.com/intake website under the referral sources tab. </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04512872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sz="800" b="0" kern="1200" dirty="0">
                <a:solidFill>
                  <a:schemeClr val="tx1"/>
                </a:solidFill>
                <a:latin typeface="Arial" charset="0"/>
                <a:ea typeface="ＭＳ Ｐゴシック" pitchFamily="48" charset="-128"/>
                <a:cs typeface="+mn-cs"/>
              </a:rPr>
              <a:t>LIHEAP does not provide an option for hard referrals. </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122829739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sz="800" b="0" kern="1200" dirty="0">
                <a:solidFill>
                  <a:schemeClr val="tx1"/>
                </a:solidFill>
                <a:latin typeface="Arial" charset="0"/>
                <a:ea typeface="ＭＳ Ｐゴシック" pitchFamily="48" charset="-128"/>
                <a:cs typeface="+mn-cs"/>
              </a:rPr>
              <a:t>LIHEAP does not provide an option for hard referrals. </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203</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09111902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64F51-7BEB-49C7-93A2-D8811BF42DA2}" type="slidenum">
              <a:rPr lang="en-US"/>
              <a:pPr/>
              <a:t>204</a:t>
            </a:fld>
            <a:endParaRPr lang="en-US"/>
          </a:p>
        </p:txBody>
      </p:sp>
      <p:sp>
        <p:nvSpPr>
          <p:cNvPr id="1035266" name="Rectangle 2"/>
          <p:cNvSpPr>
            <a:spLocks noGrp="1" noRot="1" noChangeAspect="1" noChangeArrowheads="1" noTextEdit="1"/>
          </p:cNvSpPr>
          <p:nvPr>
            <p:ph type="sldImg"/>
          </p:nvPr>
        </p:nvSpPr>
        <p:spPr>
          <a:xfrm>
            <a:off x="1166813" y="692150"/>
            <a:ext cx="4619625" cy="3463925"/>
          </a:xfrm>
          <a:ln/>
        </p:spPr>
      </p:sp>
      <p:sp>
        <p:nvSpPr>
          <p:cNvPr id="1035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1939937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459F5D-3195-49EC-960A-4568A920479E}" type="slidenum">
              <a:rPr lang="en-US" smtClean="0">
                <a:solidFill>
                  <a:prstClr val="black"/>
                </a:solidFill>
              </a:rPr>
              <a:pPr/>
              <a:t>205</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Reconnecting Youth Task Force </a:t>
            </a:r>
          </a:p>
        </p:txBody>
      </p:sp>
    </p:spTree>
    <p:extLst>
      <p:ext uri="{BB962C8B-B14F-4D97-AF65-F5344CB8AC3E}">
        <p14:creationId xmlns:p14="http://schemas.microsoft.com/office/powerpoint/2010/main" val="204332369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We are going to try a scenario to</a:t>
            </a:r>
            <a:r>
              <a:rPr lang="en-US" baseline="0" dirty="0"/>
              <a:t> see if we can determine what utility benefits this client may qualify for. </a:t>
            </a:r>
            <a:r>
              <a:rPr lang="en-US" dirty="0"/>
              <a:t> </a:t>
            </a:r>
          </a:p>
          <a:p>
            <a:r>
              <a:rPr lang="en-US" dirty="0"/>
              <a:t>Lee: You will refer them to Bellevue </a:t>
            </a:r>
            <a:r>
              <a:rPr lang="en-US" dirty="0" err="1"/>
              <a:t>Hopelink</a:t>
            </a:r>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206</a:t>
            </a:fld>
            <a:endParaRPr lang="en-US"/>
          </a:p>
        </p:txBody>
      </p:sp>
    </p:spTree>
    <p:extLst>
      <p:ext uri="{BB962C8B-B14F-4D97-AF65-F5344CB8AC3E}">
        <p14:creationId xmlns:p14="http://schemas.microsoft.com/office/powerpoint/2010/main" val="2327578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AECA1E4D-F3A7-4C05-9762-8AB196D00C3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60774255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We are going to try a scenario to</a:t>
            </a:r>
            <a:r>
              <a:rPr lang="en-US" baseline="0" dirty="0"/>
              <a:t> see if we can determine what utility benefits this client may qualify for. </a:t>
            </a:r>
            <a:r>
              <a:rPr lang="en-US" dirty="0"/>
              <a:t> </a:t>
            </a:r>
          </a:p>
        </p:txBody>
      </p:sp>
      <p:sp>
        <p:nvSpPr>
          <p:cNvPr id="4" name="Slide Number Placeholder 3"/>
          <p:cNvSpPr>
            <a:spLocks noGrp="1"/>
          </p:cNvSpPr>
          <p:nvPr>
            <p:ph type="sldNum" sz="quarter" idx="10"/>
          </p:nvPr>
        </p:nvSpPr>
        <p:spPr/>
        <p:txBody>
          <a:bodyPr/>
          <a:lstStyle/>
          <a:p>
            <a:fld id="{9565B944-4E4B-4E66-989F-2A50AE099C80}" type="slidenum">
              <a:rPr lang="en-US" smtClean="0"/>
              <a:pPr/>
              <a:t>207</a:t>
            </a:fld>
            <a:endParaRPr lang="en-US"/>
          </a:p>
        </p:txBody>
      </p:sp>
    </p:spTree>
    <p:extLst>
      <p:ext uri="{BB962C8B-B14F-4D97-AF65-F5344CB8AC3E}">
        <p14:creationId xmlns:p14="http://schemas.microsoft.com/office/powerpoint/2010/main" val="40303743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208</a:t>
            </a:fld>
            <a:endParaRPr lang="en-US"/>
          </a:p>
        </p:txBody>
      </p:sp>
    </p:spTree>
    <p:extLst>
      <p:ext uri="{BB962C8B-B14F-4D97-AF65-F5344CB8AC3E}">
        <p14:creationId xmlns:p14="http://schemas.microsoft.com/office/powerpoint/2010/main" val="3020365836"/>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Using the map</a:t>
            </a:r>
            <a:r>
              <a:rPr lang="en-US" baseline="0" dirty="0"/>
              <a:t> </a:t>
            </a:r>
            <a:r>
              <a:rPr lang="en-US" sz="1200" b="0" dirty="0"/>
              <a:t>clients can find the Benefits Hub location nearest to them. </a:t>
            </a:r>
          </a:p>
          <a:p>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213</a:t>
            </a:fld>
            <a:endParaRPr lang="en-US"/>
          </a:p>
        </p:txBody>
      </p:sp>
    </p:spTree>
    <p:extLst>
      <p:ext uri="{BB962C8B-B14F-4D97-AF65-F5344CB8AC3E}">
        <p14:creationId xmlns:p14="http://schemas.microsoft.com/office/powerpoint/2010/main" val="240277626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Using the map</a:t>
            </a:r>
            <a:r>
              <a:rPr lang="en-US" baseline="0" dirty="0"/>
              <a:t> </a:t>
            </a:r>
            <a:r>
              <a:rPr lang="en-US" sz="1200" b="0" dirty="0"/>
              <a:t>clients can find the Benefits Hub location nearest to them. </a:t>
            </a:r>
          </a:p>
          <a:p>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214</a:t>
            </a:fld>
            <a:endParaRPr lang="en-US"/>
          </a:p>
        </p:txBody>
      </p:sp>
    </p:spTree>
    <p:extLst>
      <p:ext uri="{BB962C8B-B14F-4D97-AF65-F5344CB8AC3E}">
        <p14:creationId xmlns:p14="http://schemas.microsoft.com/office/powerpoint/2010/main" val="368256800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Using the map</a:t>
            </a:r>
            <a:r>
              <a:rPr lang="en-US" baseline="0" dirty="0"/>
              <a:t> </a:t>
            </a:r>
            <a:r>
              <a:rPr lang="en-US" sz="1200" b="0" dirty="0"/>
              <a:t>clients can find the Benefits Hub location nearest to them. </a:t>
            </a:r>
          </a:p>
          <a:p>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218</a:t>
            </a:fld>
            <a:endParaRPr lang="en-US"/>
          </a:p>
        </p:txBody>
      </p:sp>
    </p:spTree>
    <p:extLst>
      <p:ext uri="{BB962C8B-B14F-4D97-AF65-F5344CB8AC3E}">
        <p14:creationId xmlns:p14="http://schemas.microsoft.com/office/powerpoint/2010/main" val="188197326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Using the map</a:t>
            </a:r>
            <a:r>
              <a:rPr lang="en-US" baseline="0" dirty="0"/>
              <a:t> </a:t>
            </a:r>
            <a:r>
              <a:rPr lang="en-US" sz="1200" b="0" dirty="0"/>
              <a:t>clients can find the Benefits Hub location nearest to them. </a:t>
            </a:r>
          </a:p>
          <a:p>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220</a:t>
            </a:fld>
            <a:endParaRPr lang="en-US"/>
          </a:p>
        </p:txBody>
      </p:sp>
    </p:spTree>
    <p:extLst>
      <p:ext uri="{BB962C8B-B14F-4D97-AF65-F5344CB8AC3E}">
        <p14:creationId xmlns:p14="http://schemas.microsoft.com/office/powerpoint/2010/main" val="59413859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nSpc>
                <a:spcPct val="170000"/>
              </a:lnSpc>
            </a:pPr>
            <a:r>
              <a:rPr lang="en-US" altLang="en-US" dirty="0"/>
              <a:t>American Financial Solutions has a mission of empowering people to improve the quality of their lives through financial education and credit counseling.  Their focus is on asset building through structured debt reduction, budgeting and goal setting.</a:t>
            </a:r>
          </a:p>
          <a:p>
            <a:pPr>
              <a:lnSpc>
                <a:spcPct val="170000"/>
              </a:lnSpc>
            </a:pPr>
            <a:endParaRPr lang="en-US" altLang="en-US" dirty="0"/>
          </a:p>
          <a:p>
            <a:pPr>
              <a:lnSpc>
                <a:spcPct val="170000"/>
              </a:lnSpc>
            </a:pPr>
            <a:r>
              <a:rPr lang="en-US" altLang="en-US" dirty="0"/>
              <a:t>We</a:t>
            </a:r>
            <a:r>
              <a:rPr lang="en-US" altLang="en-US" baseline="0" dirty="0"/>
              <a:t> can refer clients to them if they want to work with someone to understand what their credit report means, or they want to learn how to better manage their finances to improve their credit report. </a:t>
            </a:r>
            <a:endParaRPr lang="en-US" altLang="en-US" dirty="0"/>
          </a:p>
          <a:p>
            <a:pPr>
              <a:lnSpc>
                <a:spcPct val="170000"/>
              </a:lnSpc>
            </a:pPr>
            <a:endParaRPr lang="en-US" altLang="en-US" dirty="0"/>
          </a:p>
          <a:p>
            <a:endParaRPr lang="en-US" altLang="en-US" dirty="0"/>
          </a:p>
        </p:txBody>
      </p:sp>
      <p:sp>
        <p:nvSpPr>
          <p:cNvPr id="4" name="Slide Number Placeholder 3"/>
          <p:cNvSpPr>
            <a:spLocks noGrp="1"/>
          </p:cNvSpPr>
          <p:nvPr>
            <p:ph type="sldNum" sz="quarter" idx="5"/>
          </p:nvPr>
        </p:nvSpPr>
        <p:spPr/>
        <p:txBody>
          <a:bodyPr/>
          <a:lstStyle/>
          <a:p>
            <a:pPr>
              <a:defRPr/>
            </a:pPr>
            <a:fld id="{11EF86C5-790A-44BB-AE14-00D011AAF205}" type="slidenum">
              <a:rPr lang="en-US" smtClean="0"/>
              <a:pPr>
                <a:defRPr/>
              </a:pPr>
              <a:t>221</a:t>
            </a:fld>
            <a:endParaRPr lang="en-US" dirty="0"/>
          </a:p>
        </p:txBody>
      </p:sp>
    </p:spTree>
    <p:extLst>
      <p:ext uri="{BB962C8B-B14F-4D97-AF65-F5344CB8AC3E}">
        <p14:creationId xmlns:p14="http://schemas.microsoft.com/office/powerpoint/2010/main" val="2176197667"/>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nSpc>
                <a:spcPct val="170000"/>
              </a:lnSpc>
            </a:pPr>
            <a:r>
              <a:rPr lang="en-US" altLang="en-US" dirty="0"/>
              <a:t>American Financial Solutions has a mission of empowering people to improve the quality of their lives through financial education and credit counseling.  Their focus is on asset building through structured debt reduction, budgeting and goal setting.</a:t>
            </a:r>
          </a:p>
          <a:p>
            <a:pPr>
              <a:lnSpc>
                <a:spcPct val="170000"/>
              </a:lnSpc>
            </a:pPr>
            <a:endParaRPr lang="en-US" altLang="en-US" dirty="0"/>
          </a:p>
          <a:p>
            <a:pPr>
              <a:lnSpc>
                <a:spcPct val="170000"/>
              </a:lnSpc>
            </a:pPr>
            <a:r>
              <a:rPr lang="en-US" altLang="en-US" dirty="0"/>
              <a:t>We</a:t>
            </a:r>
            <a:r>
              <a:rPr lang="en-US" altLang="en-US" baseline="0" dirty="0"/>
              <a:t> can refer clients to them if they want to work with someone to understand what their credit report means, or they want to learn how to better manage their finances to improve their credit report. </a:t>
            </a:r>
            <a:endParaRPr lang="en-US" altLang="en-US" dirty="0"/>
          </a:p>
          <a:p>
            <a:pPr>
              <a:lnSpc>
                <a:spcPct val="170000"/>
              </a:lnSpc>
            </a:pPr>
            <a:endParaRPr lang="en-US" altLang="en-US" dirty="0"/>
          </a:p>
          <a:p>
            <a:endParaRPr lang="en-US" altLang="en-US" dirty="0"/>
          </a:p>
        </p:txBody>
      </p:sp>
      <p:sp>
        <p:nvSpPr>
          <p:cNvPr id="4" name="Slide Number Placeholder 3"/>
          <p:cNvSpPr>
            <a:spLocks noGrp="1"/>
          </p:cNvSpPr>
          <p:nvPr>
            <p:ph type="sldNum" sz="quarter" idx="5"/>
          </p:nvPr>
        </p:nvSpPr>
        <p:spPr/>
        <p:txBody>
          <a:bodyPr/>
          <a:lstStyle/>
          <a:p>
            <a:pPr>
              <a:defRPr/>
            </a:pPr>
            <a:fld id="{11EF86C5-790A-44BB-AE14-00D011AAF205}" type="slidenum">
              <a:rPr lang="en-US" smtClean="0"/>
              <a:pPr>
                <a:defRPr/>
              </a:pPr>
              <a:t>222</a:t>
            </a:fld>
            <a:endParaRPr lang="en-US" dirty="0"/>
          </a:p>
        </p:txBody>
      </p:sp>
    </p:spTree>
    <p:extLst>
      <p:ext uri="{BB962C8B-B14F-4D97-AF65-F5344CB8AC3E}">
        <p14:creationId xmlns:p14="http://schemas.microsoft.com/office/powerpoint/2010/main" val="583630393"/>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459F5D-3195-49EC-960A-4568A920479E}" type="slidenum">
              <a:rPr lang="en-US" smtClean="0">
                <a:solidFill>
                  <a:prstClr val="black"/>
                </a:solidFill>
              </a:rPr>
              <a:pPr/>
              <a:t>224</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Reconnecting Youth Task Force </a:t>
            </a:r>
          </a:p>
        </p:txBody>
      </p:sp>
    </p:spTree>
    <p:extLst>
      <p:ext uri="{BB962C8B-B14F-4D97-AF65-F5344CB8AC3E}">
        <p14:creationId xmlns:p14="http://schemas.microsoft.com/office/powerpoint/2010/main" val="80786504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64F51-7BEB-49C7-93A2-D8811BF42DA2}" type="slidenum">
              <a:rPr lang="en-US"/>
              <a:pPr/>
              <a:t>227</a:t>
            </a:fld>
            <a:endParaRPr lang="en-US"/>
          </a:p>
        </p:txBody>
      </p:sp>
      <p:sp>
        <p:nvSpPr>
          <p:cNvPr id="1035266" name="Rectangle 2"/>
          <p:cNvSpPr>
            <a:spLocks noGrp="1" noRot="1" noChangeAspect="1" noChangeArrowheads="1" noTextEdit="1"/>
          </p:cNvSpPr>
          <p:nvPr>
            <p:ph type="sldImg"/>
          </p:nvPr>
        </p:nvSpPr>
        <p:spPr>
          <a:xfrm>
            <a:off x="1166813" y="692150"/>
            <a:ext cx="4619625" cy="3463925"/>
          </a:xfrm>
          <a:ln/>
        </p:spPr>
      </p:sp>
      <p:sp>
        <p:nvSpPr>
          <p:cNvPr id="1035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221613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Sometimes we will refer to your role as “VIBS,” a volunteer intake benefit specialist.</a:t>
            </a:r>
            <a:endParaRPr lang="en-US" dirty="0"/>
          </a:p>
          <a:p>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3</a:t>
            </a:fld>
            <a:endParaRPr lang="en-US"/>
          </a:p>
        </p:txBody>
      </p:sp>
    </p:spTree>
    <p:extLst>
      <p:ext uri="{BB962C8B-B14F-4D97-AF65-F5344CB8AC3E}">
        <p14:creationId xmlns:p14="http://schemas.microsoft.com/office/powerpoint/2010/main" val="3345791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pPr marL="457200" indent="-457200" fontAlgn="auto">
              <a:spcAft>
                <a:spcPts val="0"/>
              </a:spcAft>
              <a:buFont typeface="+mj-lt"/>
              <a:buAutoNum type="arabicPeriod"/>
            </a:pPr>
            <a:r>
              <a:rPr lang="en-US" sz="2000" kern="1200" dirty="0">
                <a:solidFill>
                  <a:schemeClr val="tx1"/>
                </a:solidFill>
                <a:latin typeface="Arial" charset="0"/>
                <a:ea typeface="ＭＳ Ｐゴシック" pitchFamily="48" charset="-128"/>
                <a:cs typeface="+mn-cs"/>
              </a:rPr>
              <a:t>Intake and Benefits Manual</a:t>
            </a:r>
            <a:r>
              <a:rPr lang="en-US" sz="2000" b="0" kern="1200" dirty="0">
                <a:solidFill>
                  <a:schemeClr val="tx1"/>
                </a:solidFill>
                <a:latin typeface="Arial" charset="0"/>
                <a:ea typeface="ＭＳ Ｐゴシック" pitchFamily="48" charset="-128"/>
                <a:cs typeface="+mn-cs"/>
              </a:rPr>
              <a:t> </a:t>
            </a:r>
            <a:r>
              <a:rPr lang="en-US" sz="2000" b="0" i="1" kern="1200" dirty="0">
                <a:solidFill>
                  <a:schemeClr val="tx1"/>
                </a:solidFill>
                <a:latin typeface="Arial" charset="0"/>
                <a:ea typeface="ＭＳ Ｐゴシック" pitchFamily="48" charset="-128"/>
                <a:cs typeface="+mn-cs"/>
              </a:rPr>
              <a:t> </a:t>
            </a:r>
          </a:p>
          <a:p>
            <a:pPr marL="457200" indent="-457200" fontAlgn="auto">
              <a:spcAft>
                <a:spcPts val="0"/>
              </a:spcAft>
              <a:buFont typeface="+mj-lt"/>
              <a:buAutoNum type="arabicPeriod"/>
            </a:pPr>
            <a:r>
              <a:rPr lang="en-US" sz="2000" kern="1200" dirty="0">
                <a:solidFill>
                  <a:schemeClr val="tx1"/>
                </a:solidFill>
                <a:latin typeface="Arial" charset="0"/>
                <a:ea typeface="ＭＳ Ｐゴシック" pitchFamily="48" charset="-128"/>
                <a:cs typeface="+mn-cs"/>
              </a:rPr>
              <a:t>Online Benefits Calculator</a:t>
            </a:r>
          </a:p>
          <a:p>
            <a:pPr marL="800100" lvl="1" indent="-342900" fontAlgn="auto">
              <a:spcAft>
                <a:spcPts val="0"/>
              </a:spcAft>
              <a:buFontTx/>
              <a:buChar char="-"/>
            </a:pPr>
            <a:r>
              <a:rPr lang="en-US" sz="2000" b="0" i="1" kern="1200" dirty="0">
                <a:solidFill>
                  <a:prstClr val="black"/>
                </a:solidFill>
                <a:latin typeface="Arial" charset="0"/>
                <a:ea typeface="ＭＳ Ｐゴシック" pitchFamily="48" charset="-128"/>
                <a:cs typeface="+mn-cs"/>
              </a:rPr>
              <a:t>Start every interaction here! </a:t>
            </a:r>
            <a:endParaRPr lang="en-US" sz="1200" kern="1200" dirty="0">
              <a:solidFill>
                <a:schemeClr val="tx1"/>
              </a:solidFill>
              <a:latin typeface="Arial" charset="0"/>
              <a:ea typeface="ＭＳ Ｐゴシック" pitchFamily="48" charset="-128"/>
              <a:cs typeface="+mn-cs"/>
            </a:endParaRPr>
          </a:p>
          <a:p>
            <a:pPr marL="457200" indent="-457200" fontAlgn="auto">
              <a:spcAft>
                <a:spcPts val="0"/>
              </a:spcAft>
              <a:buFont typeface="+mj-lt"/>
              <a:buAutoNum type="arabicPeriod"/>
            </a:pPr>
            <a:r>
              <a:rPr lang="en-US" sz="2000" kern="1200" dirty="0">
                <a:solidFill>
                  <a:schemeClr val="tx1"/>
                </a:solidFill>
                <a:latin typeface="Arial" charset="0"/>
                <a:ea typeface="ＭＳ Ｐゴシック" pitchFamily="48" charset="-128"/>
                <a:cs typeface="+mn-cs"/>
              </a:rPr>
              <a:t>Benefits Hub Bins</a:t>
            </a:r>
          </a:p>
          <a:p>
            <a:pPr marL="800100" lvl="1" indent="-342900" fontAlgn="auto">
              <a:spcAft>
                <a:spcPts val="0"/>
              </a:spcAft>
              <a:buFontTx/>
              <a:buChar char="-"/>
            </a:pPr>
            <a:r>
              <a:rPr lang="en-US" sz="2000" b="0" i="1" kern="1200" dirty="0">
                <a:solidFill>
                  <a:schemeClr val="tx1"/>
                </a:solidFill>
                <a:latin typeface="Arial" charset="0"/>
                <a:ea typeface="ＭＳ Ｐゴシック" pitchFamily="48" charset="-128"/>
                <a:cs typeface="+mn-cs"/>
              </a:rPr>
              <a:t>Referral sheets </a:t>
            </a:r>
          </a:p>
          <a:p>
            <a:pPr marL="800100" lvl="1" indent="-342900" fontAlgn="auto">
              <a:spcAft>
                <a:spcPts val="0"/>
              </a:spcAft>
              <a:buFontTx/>
              <a:buChar char="-"/>
            </a:pPr>
            <a:r>
              <a:rPr lang="en-US" sz="2000" b="0" i="1" kern="1200" dirty="0">
                <a:solidFill>
                  <a:schemeClr val="tx1"/>
                </a:solidFill>
                <a:latin typeface="Arial" charset="0"/>
                <a:ea typeface="ＭＳ Ｐゴシック" pitchFamily="48" charset="-128"/>
                <a:cs typeface="+mn-cs"/>
              </a:rPr>
              <a:t>“What to Expect” forms</a:t>
            </a:r>
          </a:p>
          <a:p>
            <a:pPr marL="800100" lvl="1" indent="-342900" fontAlgn="auto">
              <a:spcAft>
                <a:spcPts val="0"/>
              </a:spcAft>
              <a:buFontTx/>
              <a:buChar char="-"/>
            </a:pPr>
            <a:r>
              <a:rPr lang="en-US" sz="2000" b="0" i="1" kern="1200" dirty="0">
                <a:solidFill>
                  <a:schemeClr val="tx1"/>
                </a:solidFill>
                <a:latin typeface="Arial" charset="0"/>
                <a:ea typeface="ＭＳ Ｐゴシック" pitchFamily="48" charset="-128"/>
                <a:cs typeface="+mn-cs"/>
              </a:rPr>
              <a:t>All material Benefits Hub resources live here</a:t>
            </a:r>
          </a:p>
          <a:p>
            <a:pPr marL="457200" indent="-457200" fontAlgn="auto">
              <a:spcAft>
                <a:spcPts val="0"/>
              </a:spcAft>
              <a:buFont typeface="+mj-lt"/>
              <a:buAutoNum type="arabicPeriod"/>
            </a:pPr>
            <a:r>
              <a:rPr lang="en-US" sz="2000" kern="1200" dirty="0" err="1">
                <a:solidFill>
                  <a:schemeClr val="tx1"/>
                </a:solidFill>
                <a:latin typeface="Arial" charset="0"/>
                <a:ea typeface="ＭＳ Ｐゴシック" pitchFamily="48" charset="-128"/>
                <a:cs typeface="+mn-cs"/>
              </a:rPr>
              <a:t>FreeTaxKingCounty.com</a:t>
            </a:r>
            <a:r>
              <a:rPr lang="en-US" sz="2000" kern="1200" dirty="0">
                <a:solidFill>
                  <a:schemeClr val="tx1"/>
                </a:solidFill>
                <a:latin typeface="Arial" charset="0"/>
                <a:ea typeface="ＭＳ Ｐゴシック" pitchFamily="48" charset="-128"/>
                <a:cs typeface="+mn-cs"/>
              </a:rPr>
              <a:t>/intake </a:t>
            </a:r>
          </a:p>
          <a:p>
            <a:pPr marL="800100" lvl="1" indent="-342900" fontAlgn="auto">
              <a:spcAft>
                <a:spcPts val="0"/>
              </a:spcAft>
              <a:buFontTx/>
              <a:buChar char="-"/>
            </a:pPr>
            <a:r>
              <a:rPr lang="en-US" sz="2000" b="0" i="1" kern="1200" dirty="0">
                <a:solidFill>
                  <a:schemeClr val="tx1"/>
                </a:solidFill>
                <a:latin typeface="Arial" charset="0"/>
                <a:ea typeface="ＭＳ Ｐゴシック" pitchFamily="48" charset="-128"/>
                <a:cs typeface="+mn-cs"/>
              </a:rPr>
              <a:t>THIS WEBSITE IS THE MOST IPORTANT THING TO REMEMBER FROM TODAY!</a:t>
            </a:r>
          </a:p>
          <a:p>
            <a:pPr marL="800100" lvl="1" indent="-342900" fontAlgn="auto">
              <a:spcAft>
                <a:spcPts val="0"/>
              </a:spcAft>
              <a:buFontTx/>
              <a:buChar char="-"/>
            </a:pPr>
            <a:r>
              <a:rPr lang="en-US" sz="2000" b="0" i="1" kern="1200" dirty="0">
                <a:solidFill>
                  <a:schemeClr val="tx1"/>
                </a:solidFill>
                <a:latin typeface="Arial" charset="0"/>
                <a:ea typeface="ＭＳ Ｐゴシック" pitchFamily="48" charset="-128"/>
                <a:cs typeface="+mn-cs"/>
              </a:rPr>
              <a:t>Bookmarked in Browser</a:t>
            </a:r>
          </a:p>
          <a:p>
            <a:pPr marL="800100" lvl="1" indent="-342900" fontAlgn="auto">
              <a:spcAft>
                <a:spcPts val="0"/>
              </a:spcAft>
              <a:buFontTx/>
              <a:buChar char="-"/>
            </a:pPr>
            <a:r>
              <a:rPr lang="en-US" sz="2000" b="0" i="1" kern="1200" dirty="0">
                <a:solidFill>
                  <a:schemeClr val="tx1"/>
                </a:solidFill>
                <a:latin typeface="Arial" charset="0"/>
                <a:ea typeface="ＭＳ Ｐゴシック" pitchFamily="48" charset="-128"/>
                <a:cs typeface="+mn-cs"/>
              </a:rPr>
              <a:t>Printable referral forms</a:t>
            </a:r>
          </a:p>
          <a:p>
            <a:pPr marL="800100" lvl="1" indent="-342900" fontAlgn="auto">
              <a:spcAft>
                <a:spcPts val="0"/>
              </a:spcAft>
              <a:buFontTx/>
              <a:buChar char="-"/>
            </a:pPr>
            <a:r>
              <a:rPr lang="en-US" sz="2000" b="0" i="1" kern="1200" dirty="0">
                <a:solidFill>
                  <a:schemeClr val="tx1"/>
                </a:solidFill>
                <a:latin typeface="Arial" charset="0"/>
                <a:ea typeface="ＭＳ Ｐゴシック" pitchFamily="48" charset="-128"/>
                <a:cs typeface="+mn-cs"/>
              </a:rPr>
              <a:t>Online Benefits Calculator lives here</a:t>
            </a:r>
          </a:p>
          <a:p>
            <a:pPr marL="457200" indent="-457200" fontAlgn="auto">
              <a:spcAft>
                <a:spcPts val="0"/>
              </a:spcAft>
              <a:buFont typeface="+mj-lt"/>
              <a:buAutoNum type="arabicPeriod"/>
            </a:pPr>
            <a:r>
              <a:rPr lang="en-US" sz="2000" kern="1200" dirty="0" err="1">
                <a:solidFill>
                  <a:schemeClr val="tx1"/>
                </a:solidFill>
                <a:latin typeface="Arial" charset="0"/>
                <a:ea typeface="ＭＳ Ｐゴシック" pitchFamily="48" charset="-128"/>
                <a:cs typeface="+mn-cs"/>
              </a:rPr>
              <a:t>FreeTaxKingCounty.com</a:t>
            </a:r>
            <a:endParaRPr lang="en-US" sz="2000" kern="1200" dirty="0">
              <a:solidFill>
                <a:schemeClr val="tx1"/>
              </a:solidFill>
              <a:latin typeface="Arial" charset="0"/>
              <a:ea typeface="ＭＳ Ｐゴシック" pitchFamily="48" charset="-128"/>
              <a:cs typeface="+mn-cs"/>
            </a:endParaRPr>
          </a:p>
          <a:p>
            <a:pPr fontAlgn="auto">
              <a:spcAft>
                <a:spcPts val="0"/>
              </a:spcAft>
            </a:pPr>
            <a:r>
              <a:rPr lang="en-US" sz="2000" b="0" kern="1200" dirty="0">
                <a:solidFill>
                  <a:schemeClr val="tx1"/>
                </a:solidFill>
                <a:latin typeface="Arial" charset="0"/>
                <a:ea typeface="ＭＳ Ｐゴシック" pitchFamily="48" charset="-128"/>
                <a:cs typeface="+mn-cs"/>
              </a:rPr>
              <a:t>	Your review of all today’s slides</a:t>
            </a:r>
          </a:p>
          <a:p>
            <a:endParaRPr lang="en-US" dirty="0"/>
          </a:p>
          <a:p>
            <a:r>
              <a:rPr lang="en-US" dirty="0"/>
              <a:t>Lee: 4 big items will be with you at your intake station. </a:t>
            </a:r>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AECA1E4D-F3A7-4C05-9762-8AB196D00C3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123444845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This information will be useful if a client is interested in pulling</a:t>
            </a:r>
            <a:r>
              <a:rPr lang="en-US" baseline="0" dirty="0"/>
              <a:t> their credit report. </a:t>
            </a:r>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228</a:t>
            </a:fld>
            <a:endParaRPr lang="en-US"/>
          </a:p>
        </p:txBody>
      </p:sp>
    </p:spTree>
    <p:extLst>
      <p:ext uri="{BB962C8B-B14F-4D97-AF65-F5344CB8AC3E}">
        <p14:creationId xmlns:p14="http://schemas.microsoft.com/office/powerpoint/2010/main" val="19861630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So what is a credit Report?  It is a record of your borrowing and repayment history.  It contains information about how you pay your bills and it represents your ability to manage your credit and debt.  Ultimately is used to determine your overall risk to a lender.</a:t>
            </a:r>
          </a:p>
          <a:p>
            <a:endParaRPr lang="en-US" altLang="en-US" dirty="0"/>
          </a:p>
          <a:p>
            <a:r>
              <a:rPr lang="en-US" altLang="en-US" dirty="0"/>
              <a:t>There are 3 major credit bureaus who compile information on individuals and their credit usage.  Equifax, TransUnion and Experian.  They work independently and structure their reports slightly differently from one another.  </a:t>
            </a:r>
          </a:p>
          <a:p>
            <a:endParaRPr lang="en-US" altLang="en-US" dirty="0"/>
          </a:p>
          <a:p>
            <a:r>
              <a:rPr lang="en-US" altLang="en-US" dirty="0"/>
              <a:t>Credit Reports can be reviewed by others such as potential lenders, merchants, landlords, and employers.  It can be used to make determinations on issuing you a loan and other purposes allowed by the Fair Credit Reporting Act.  </a:t>
            </a:r>
          </a:p>
          <a:p>
            <a:endParaRPr lang="en-US" altLang="en-US" dirty="0"/>
          </a:p>
          <a:p>
            <a:r>
              <a:rPr lang="en-US" altLang="en-US" dirty="0"/>
              <a:t>Another Act, the </a:t>
            </a:r>
            <a:r>
              <a:rPr lang="en-US" altLang="en-US" b="1" dirty="0"/>
              <a:t>Fair and Accurate Credit Transactions Act</a:t>
            </a:r>
            <a:r>
              <a:rPr lang="en-US" altLang="en-US" dirty="0"/>
              <a:t>, allows you to obtain one free credit report from each of the major credit bureaus once per year that is a rolling 365 day period, not a calendar year.  There are a few other occasions allowed to request a free credit report directly from the CRA, such as being denied credit, denied employment or insurance, suspected fraudulent use of your accounts, however you will have to provide the credit bureaus with proof of any of these situations and this can be quite complicated.  Otherwise, there is a charge for any additional reports.  Also there is a charge to obtain your credit score, about 10.00, charged by each Bureau.</a:t>
            </a:r>
          </a:p>
          <a:p>
            <a:endParaRPr lang="en-US" altLang="en-US" dirty="0"/>
          </a:p>
          <a:p>
            <a:r>
              <a:rPr lang="en-US" altLang="en-US" dirty="0"/>
              <a:t>So</a:t>
            </a:r>
            <a:r>
              <a:rPr lang="en-US" altLang="en-US" baseline="0" dirty="0"/>
              <a:t> when we are helping clients pull their credit report, we are helping them get this information. </a:t>
            </a:r>
          </a:p>
          <a:p>
            <a:endParaRPr lang="en-US" altLang="en-US" dirty="0"/>
          </a:p>
        </p:txBody>
      </p:sp>
      <p:sp>
        <p:nvSpPr>
          <p:cNvPr id="4" name="Slide Number Placeholder 3"/>
          <p:cNvSpPr>
            <a:spLocks noGrp="1"/>
          </p:cNvSpPr>
          <p:nvPr>
            <p:ph type="sldNum" sz="quarter" idx="5"/>
          </p:nvPr>
        </p:nvSpPr>
        <p:spPr/>
        <p:txBody>
          <a:bodyPr/>
          <a:lstStyle/>
          <a:p>
            <a:pPr>
              <a:defRPr/>
            </a:pPr>
            <a:fld id="{79CFCB7C-1D42-4BAE-AB05-350C21B9E8DE}" type="slidenum">
              <a:rPr lang="en-US" smtClean="0"/>
              <a:pPr>
                <a:defRPr/>
              </a:pPr>
              <a:t>229</a:t>
            </a:fld>
            <a:endParaRPr lang="en-US" dirty="0"/>
          </a:p>
        </p:txBody>
      </p:sp>
    </p:spTree>
    <p:extLst>
      <p:ext uri="{BB962C8B-B14F-4D97-AF65-F5344CB8AC3E}">
        <p14:creationId xmlns:p14="http://schemas.microsoft.com/office/powerpoint/2010/main" val="1556317045"/>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64F51-7BEB-49C7-93A2-D8811BF42DA2}" type="slidenum">
              <a:rPr lang="en-US"/>
              <a:pPr/>
              <a:t>230</a:t>
            </a:fld>
            <a:endParaRPr lang="en-US"/>
          </a:p>
        </p:txBody>
      </p:sp>
      <p:sp>
        <p:nvSpPr>
          <p:cNvPr id="1035266" name="Rectangle 2"/>
          <p:cNvSpPr>
            <a:spLocks noGrp="1" noRot="1" noChangeAspect="1" noChangeArrowheads="1" noTextEdit="1"/>
          </p:cNvSpPr>
          <p:nvPr>
            <p:ph type="sldImg"/>
          </p:nvPr>
        </p:nvSpPr>
        <p:spPr>
          <a:xfrm>
            <a:off x="1166813" y="692150"/>
            <a:ext cx="4619625" cy="3463925"/>
          </a:xfrm>
          <a:ln/>
        </p:spPr>
      </p:sp>
      <p:sp>
        <p:nvSpPr>
          <p:cNvPr id="1035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83689211"/>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a:defRPr/>
            </a:pPr>
            <a:r>
              <a:rPr lang="en-US" dirty="0"/>
              <a:t>This is information that you can give the clients</a:t>
            </a:r>
            <a:r>
              <a:rPr lang="en-US" baseline="0" dirty="0"/>
              <a:t> about why they might want to view their credit report. </a:t>
            </a:r>
            <a:r>
              <a:rPr lang="en-US" dirty="0"/>
              <a:t>Here are 4 key reasons to review your report:</a:t>
            </a:r>
          </a:p>
          <a:p>
            <a:pPr>
              <a:defRPr/>
            </a:pPr>
            <a:endParaRPr lang="en-US" dirty="0"/>
          </a:p>
          <a:p>
            <a:pPr marL="232943" indent="-232943">
              <a:buFont typeface="+mj-lt"/>
              <a:buAutoNum type="arabicPeriod"/>
              <a:defRPr/>
            </a:pPr>
            <a:r>
              <a:rPr lang="en-US" dirty="0"/>
              <a:t> Mistakes happen and there may be errors that are having a negative effect on your credit or even affect your ability to obtain credit.  </a:t>
            </a:r>
          </a:p>
          <a:p>
            <a:pPr marL="232943" indent="-232943">
              <a:buFont typeface="+mj-lt"/>
              <a:buAutoNum type="arabicPeriod"/>
              <a:defRPr/>
            </a:pPr>
            <a:endParaRPr lang="en-US" dirty="0"/>
          </a:p>
          <a:p>
            <a:pPr marL="232943" indent="-232943">
              <a:buFont typeface="+mj-lt"/>
              <a:buAutoNum type="arabicPeriod"/>
              <a:defRPr/>
            </a:pPr>
            <a:r>
              <a:rPr lang="en-US" dirty="0"/>
              <a:t>The status of your credit may be a factor in determining the interest rate that a bank or mortgage company will charge you for your loan and in determining whether your loan will even be approved. You do not want to discover this at the time of purchase and trying to secure a loan for a car or home.</a:t>
            </a:r>
          </a:p>
          <a:p>
            <a:pPr marL="232943" indent="-232943">
              <a:buFont typeface="+mj-lt"/>
              <a:buAutoNum type="arabicPeriod"/>
              <a:defRPr/>
            </a:pPr>
            <a:endParaRPr lang="en-US" dirty="0"/>
          </a:p>
          <a:p>
            <a:pPr marL="232943" indent="-232943">
              <a:buFont typeface="+mj-lt"/>
              <a:buAutoNum type="arabicPeriod"/>
              <a:defRPr/>
            </a:pPr>
            <a:r>
              <a:rPr lang="en-US" dirty="0"/>
              <a:t>Identify theft is the fastest growing white collar crime in America today.   Reviewing your report allows you to immediately follow up on any unusual items you find on your report.  If suspicious items appear on the report, you can place a fraud alert on your file with each of the three credit bureaus.</a:t>
            </a:r>
          </a:p>
          <a:p>
            <a:pPr marL="232943" indent="-232943">
              <a:buFont typeface="+mj-lt"/>
              <a:buAutoNum type="arabicPeriod"/>
              <a:defRPr/>
            </a:pPr>
            <a:endParaRPr lang="en-US" dirty="0"/>
          </a:p>
          <a:p>
            <a:pPr marL="232943" indent="-232943">
              <a:buFont typeface="+mj-lt"/>
              <a:buAutoNum type="arabicPeriod"/>
              <a:defRPr/>
            </a:pPr>
            <a:r>
              <a:rPr lang="en-US" dirty="0"/>
              <a:t>Also, you should know who has been looking at your credit report.  Companies can make inquiries to either review your credit status or to evaluate you as a candidate for promoting their products to you.</a:t>
            </a:r>
          </a:p>
          <a:p>
            <a:pPr marL="232943" indent="-232943">
              <a:buFont typeface="+mj-lt"/>
              <a:buAutoNum type="arabicPeriod"/>
              <a:defRPr/>
            </a:pPr>
            <a:endParaRPr lang="en-US" dirty="0"/>
          </a:p>
          <a:p>
            <a:pPr marL="0" indent="0">
              <a:buFont typeface="+mj-lt"/>
              <a:buNone/>
              <a:defRPr/>
            </a:pPr>
            <a:r>
              <a:rPr lang="en-US" dirty="0"/>
              <a:t>These are reasons you</a:t>
            </a:r>
            <a:r>
              <a:rPr lang="en-US" baseline="0" dirty="0"/>
              <a:t> may want to remember so you can explain the significance of credit report pulls to clients. </a:t>
            </a:r>
            <a:endParaRPr lang="en-US" dirty="0"/>
          </a:p>
          <a:p>
            <a:pPr>
              <a:defRPr/>
            </a:pPr>
            <a:endParaRPr lang="en-US" dirty="0"/>
          </a:p>
        </p:txBody>
      </p:sp>
      <p:sp>
        <p:nvSpPr>
          <p:cNvPr id="4" name="Slide Number Placeholder 3"/>
          <p:cNvSpPr>
            <a:spLocks noGrp="1"/>
          </p:cNvSpPr>
          <p:nvPr>
            <p:ph type="sldNum" sz="quarter" idx="5"/>
          </p:nvPr>
        </p:nvSpPr>
        <p:spPr/>
        <p:txBody>
          <a:bodyPr/>
          <a:lstStyle/>
          <a:p>
            <a:pPr>
              <a:defRPr/>
            </a:pPr>
            <a:fld id="{8CD3BD8A-F011-43F0-9060-47288E42CC93}" type="slidenum">
              <a:rPr lang="en-US" smtClean="0"/>
              <a:pPr>
                <a:defRPr/>
              </a:pPr>
              <a:t>231</a:t>
            </a:fld>
            <a:endParaRPr lang="en-US" dirty="0"/>
          </a:p>
        </p:txBody>
      </p:sp>
    </p:spTree>
    <p:extLst>
      <p:ext uri="{BB962C8B-B14F-4D97-AF65-F5344CB8AC3E}">
        <p14:creationId xmlns:p14="http://schemas.microsoft.com/office/powerpoint/2010/main" val="314211349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64F51-7BEB-49C7-93A2-D8811BF42DA2}" type="slidenum">
              <a:rPr lang="en-US"/>
              <a:pPr/>
              <a:t>232</a:t>
            </a:fld>
            <a:endParaRPr lang="en-US"/>
          </a:p>
        </p:txBody>
      </p:sp>
      <p:sp>
        <p:nvSpPr>
          <p:cNvPr id="1035266" name="Rectangle 2"/>
          <p:cNvSpPr>
            <a:spLocks noGrp="1" noRot="1" noChangeAspect="1" noChangeArrowheads="1" noTextEdit="1"/>
          </p:cNvSpPr>
          <p:nvPr>
            <p:ph type="sldImg"/>
          </p:nvPr>
        </p:nvSpPr>
        <p:spPr>
          <a:xfrm>
            <a:off x="1166813" y="692150"/>
            <a:ext cx="4619625" cy="3463925"/>
          </a:xfrm>
          <a:ln/>
        </p:spPr>
      </p:sp>
      <p:sp>
        <p:nvSpPr>
          <p:cNvPr id="1035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21007986"/>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You can tell clients that there are several</a:t>
            </a:r>
            <a:r>
              <a:rPr lang="en-US" altLang="en-US" baseline="0" dirty="0"/>
              <a:t> ways to get their credit report. </a:t>
            </a:r>
            <a:r>
              <a:rPr lang="en-US" altLang="en-US" dirty="0"/>
              <a:t>It is available online and viewable immediately or by phone or through the mail and will be processed within 15 days of receiving the request.  </a:t>
            </a:r>
          </a:p>
          <a:p>
            <a:endParaRPr lang="en-US" altLang="en-US" dirty="0"/>
          </a:p>
        </p:txBody>
      </p:sp>
      <p:sp>
        <p:nvSpPr>
          <p:cNvPr id="4" name="Slide Number Placeholder 3"/>
          <p:cNvSpPr>
            <a:spLocks noGrp="1"/>
          </p:cNvSpPr>
          <p:nvPr>
            <p:ph type="sldNum" sz="quarter" idx="5"/>
          </p:nvPr>
        </p:nvSpPr>
        <p:spPr/>
        <p:txBody>
          <a:bodyPr/>
          <a:lstStyle/>
          <a:p>
            <a:pPr>
              <a:defRPr/>
            </a:pPr>
            <a:fld id="{0F5BE72C-417C-4B7F-AAC6-DAC42BA14B7B}" type="slidenum">
              <a:rPr lang="en-US" smtClean="0"/>
              <a:pPr>
                <a:defRPr/>
              </a:pPr>
              <a:t>234</a:t>
            </a:fld>
            <a:endParaRPr lang="en-US" dirty="0"/>
          </a:p>
        </p:txBody>
      </p:sp>
    </p:spTree>
    <p:extLst>
      <p:ext uri="{BB962C8B-B14F-4D97-AF65-F5344CB8AC3E}">
        <p14:creationId xmlns:p14="http://schemas.microsoft.com/office/powerpoint/2010/main" val="231531485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You can tell clients that there are several</a:t>
            </a:r>
            <a:r>
              <a:rPr lang="en-US" altLang="en-US" baseline="0" dirty="0"/>
              <a:t> ways to get their credit report. </a:t>
            </a:r>
            <a:r>
              <a:rPr lang="en-US" altLang="en-US" dirty="0"/>
              <a:t>It is available online and viewable immediately or by phone or through the mail and will be processed within 15 days of receiving the request.  </a:t>
            </a:r>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kern="1200" dirty="0">
                <a:solidFill>
                  <a:schemeClr val="tx1"/>
                </a:solidFill>
                <a:latin typeface="Arial" charset="0"/>
                <a:ea typeface="ＭＳ Ｐゴシック" pitchFamily="48" charset="-128"/>
                <a:cs typeface="Arial" charset="0"/>
              </a:rPr>
              <a:t>https://www.annualcreditreport.com</a:t>
            </a:r>
          </a:p>
          <a:p>
            <a:endParaRPr lang="en-US" altLang="en-US" dirty="0"/>
          </a:p>
        </p:txBody>
      </p:sp>
      <p:sp>
        <p:nvSpPr>
          <p:cNvPr id="4" name="Slide Number Placeholder 3"/>
          <p:cNvSpPr>
            <a:spLocks noGrp="1"/>
          </p:cNvSpPr>
          <p:nvPr>
            <p:ph type="sldNum" sz="quarter" idx="5"/>
          </p:nvPr>
        </p:nvSpPr>
        <p:spPr/>
        <p:txBody>
          <a:bodyPr/>
          <a:lstStyle/>
          <a:p>
            <a:pPr>
              <a:defRPr/>
            </a:pPr>
            <a:fld id="{0F5BE72C-417C-4B7F-AAC6-DAC42BA14B7B}" type="slidenum">
              <a:rPr lang="en-US" smtClean="0"/>
              <a:pPr>
                <a:defRPr/>
              </a:pPr>
              <a:t>235</a:t>
            </a:fld>
            <a:endParaRPr lang="en-US" dirty="0"/>
          </a:p>
        </p:txBody>
      </p:sp>
    </p:spTree>
    <p:extLst>
      <p:ext uri="{BB962C8B-B14F-4D97-AF65-F5344CB8AC3E}">
        <p14:creationId xmlns:p14="http://schemas.microsoft.com/office/powerpoint/2010/main" val="407346679"/>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a:bodyPr>
          <a:lstStyle/>
          <a:p>
            <a:pPr marL="0" indent="0">
              <a:buFont typeface="+mj-lt"/>
              <a:buNone/>
              <a:defRPr/>
            </a:pPr>
            <a:r>
              <a:rPr lang="en-US" dirty="0"/>
              <a:t>If</a:t>
            </a:r>
            <a:r>
              <a:rPr lang="en-US" baseline="0" dirty="0"/>
              <a:t> the client doesn’t what to get their report online, there is a form for requesting their credit report by mail. This is also what they will use if they answer the security questions incorrectly.  </a:t>
            </a:r>
            <a:endParaRPr lang="en-US" dirty="0"/>
          </a:p>
        </p:txBody>
      </p:sp>
      <p:sp>
        <p:nvSpPr>
          <p:cNvPr id="4" name="Slide Number Placeholder 3"/>
          <p:cNvSpPr>
            <a:spLocks noGrp="1"/>
          </p:cNvSpPr>
          <p:nvPr>
            <p:ph type="sldNum" sz="quarter" idx="5"/>
          </p:nvPr>
        </p:nvSpPr>
        <p:spPr/>
        <p:txBody>
          <a:bodyPr/>
          <a:lstStyle/>
          <a:p>
            <a:pPr>
              <a:defRPr/>
            </a:pPr>
            <a:fld id="{313A14C3-06C1-48FA-99BA-DB17A0ABEFA5}" type="slidenum">
              <a:rPr lang="en-US" smtClean="0"/>
              <a:pPr>
                <a:defRPr/>
              </a:pPr>
              <a:t>236</a:t>
            </a:fld>
            <a:endParaRPr lang="en-US" dirty="0"/>
          </a:p>
        </p:txBody>
      </p:sp>
    </p:spTree>
    <p:extLst>
      <p:ext uri="{BB962C8B-B14F-4D97-AF65-F5344CB8AC3E}">
        <p14:creationId xmlns:p14="http://schemas.microsoft.com/office/powerpoint/2010/main" val="344892509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dirty="0"/>
              <a:t>After helping</a:t>
            </a:r>
            <a:r>
              <a:rPr lang="en-US" baseline="0" dirty="0"/>
              <a:t> the client get their credit report, you can give the client information on who they can talk to about their report. You should have available a sheet titled “Who can you talk to about your credit report?” We recommend clients contact American Financial Solutions or the Financial Empowerment Center. </a:t>
            </a:r>
            <a:endParaRPr lang="en-US" dirty="0"/>
          </a:p>
          <a:p>
            <a:pPr marL="232943" indent="-232943">
              <a:buFont typeface="+mj-lt"/>
              <a:buAutoNum type="arabicPeriod"/>
              <a:defRPr/>
            </a:pPr>
            <a:endParaRPr lang="en-US" dirty="0"/>
          </a:p>
        </p:txBody>
      </p:sp>
      <p:sp>
        <p:nvSpPr>
          <p:cNvPr id="4" name="Slide Number Placeholder 3"/>
          <p:cNvSpPr>
            <a:spLocks noGrp="1"/>
          </p:cNvSpPr>
          <p:nvPr>
            <p:ph type="sldNum" sz="quarter" idx="5"/>
          </p:nvPr>
        </p:nvSpPr>
        <p:spPr/>
        <p:txBody>
          <a:bodyPr/>
          <a:lstStyle/>
          <a:p>
            <a:pPr>
              <a:defRPr/>
            </a:pPr>
            <a:fld id="{313A14C3-06C1-48FA-99BA-DB17A0ABEFA5}" type="slidenum">
              <a:rPr lang="en-US" smtClean="0"/>
              <a:pPr>
                <a:defRPr/>
              </a:pPr>
              <a:t>238</a:t>
            </a:fld>
            <a:endParaRPr lang="en-US" dirty="0"/>
          </a:p>
        </p:txBody>
      </p:sp>
    </p:spTree>
    <p:extLst>
      <p:ext uri="{BB962C8B-B14F-4D97-AF65-F5344CB8AC3E}">
        <p14:creationId xmlns:p14="http://schemas.microsoft.com/office/powerpoint/2010/main" val="1353391170"/>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r>
              <a:rPr lang="en-US" altLang="en-US" dirty="0"/>
              <a:t>Once on the site, you will have a start here to view and print your credit report now, select your state and hit request report.  You will then have to enter personal information, SSN will be encrypted for protection and you can check the box if so only the 4 last digits to show on the report.  You can choose which bureau, or all three if you wish, to obtain a current credit report.  When you click next you will be transferred to the Bureau site and then prompted to answer about 4 verification questions that are based on information in your file and only the</a:t>
            </a:r>
            <a:r>
              <a:rPr lang="en-US" altLang="en-US" baseline="0" dirty="0"/>
              <a:t> client</a:t>
            </a:r>
            <a:r>
              <a:rPr lang="en-US" altLang="en-US" dirty="0"/>
              <a:t> should know the answers to.</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t>If the</a:t>
            </a:r>
            <a:r>
              <a:rPr lang="en-US" altLang="en-US" baseline="0" dirty="0"/>
              <a:t> client does not</a:t>
            </a:r>
            <a:r>
              <a:rPr lang="en-US" altLang="en-US" dirty="0"/>
              <a:t> pass the security questions, they can opt to mail in for your credit report.</a:t>
            </a:r>
          </a:p>
          <a:p>
            <a:endParaRPr lang="en-US" altLang="en-US" dirty="0"/>
          </a:p>
          <a:p>
            <a:r>
              <a:rPr lang="en-US" altLang="en-US" dirty="0"/>
              <a:t>You can have the</a:t>
            </a:r>
            <a:r>
              <a:rPr lang="en-US" altLang="en-US" baseline="0" dirty="0"/>
              <a:t> client fill out this information his/herself.</a:t>
            </a:r>
            <a:endParaRPr lang="en-US" altLang="en-US" dirty="0"/>
          </a:p>
          <a:p>
            <a:endParaRPr lang="en-US" altLang="en-US" dirty="0"/>
          </a:p>
          <a:p>
            <a:r>
              <a:rPr lang="en-US" altLang="en-US" dirty="0"/>
              <a:t>It is important to have immediate access to this information that the credit bureau needs in order to identify you. These security questions are multiple choice including non of the above.  The questions typically ask about previous names, previous addresses, names of banks or credit cards that you have had in the past or the amount of the payments.  </a:t>
            </a:r>
          </a:p>
          <a:p>
            <a:pPr>
              <a:defRPr/>
            </a:pPr>
            <a:endParaRPr lang="en-US" dirty="0"/>
          </a:p>
          <a:p>
            <a:pPr>
              <a:defRPr/>
            </a:pPr>
            <a:r>
              <a:rPr lang="en-US" dirty="0"/>
              <a:t>The credit report will contain 5 sections</a:t>
            </a:r>
          </a:p>
          <a:p>
            <a:pPr marL="232943" indent="-232943">
              <a:buFont typeface="+mj-lt"/>
              <a:buAutoNum type="arabicPeriod"/>
              <a:defRPr/>
            </a:pPr>
            <a:r>
              <a:rPr lang="en-US" b="1" dirty="0"/>
              <a:t>The Personal information section </a:t>
            </a:r>
            <a:r>
              <a:rPr lang="en-US" dirty="0"/>
              <a:t>that includes names, address, previous address, DOB, SSN, Phone and a file number.  All of this information should be reviewed for accuracy.  The file number is important to note and will be used to reference in the event of making any corrections to the report.</a:t>
            </a:r>
          </a:p>
          <a:p>
            <a:pPr marL="232943" indent="-232943">
              <a:buFont typeface="+mj-lt"/>
              <a:buAutoNum type="arabicPeriod"/>
              <a:defRPr/>
            </a:pPr>
            <a:r>
              <a:rPr lang="en-US" b="1" dirty="0"/>
              <a:t>The Account history- </a:t>
            </a:r>
            <a:r>
              <a:rPr lang="en-US" dirty="0"/>
              <a:t>This section provides information either in summary format or in detail on </a:t>
            </a:r>
            <a:r>
              <a:rPr lang="en-US" i="1" dirty="0"/>
              <a:t>Accounts in Good Standing </a:t>
            </a:r>
            <a:r>
              <a:rPr lang="en-US" dirty="0"/>
              <a:t>or </a:t>
            </a:r>
            <a:r>
              <a:rPr lang="en-US" i="1" dirty="0"/>
              <a:t>Accounts in Negative Standing</a:t>
            </a:r>
            <a:r>
              <a:rPr lang="en-US" dirty="0"/>
              <a:t>.  To examine an account in detail simply click the detail link to review individual payments that have been made.  Look for accounts that are open and closed.  Review for accounts that should be closed but it indicates they are still open. Attention should be on the negative standing accounts that will show accounts in collections. The detail link will identify the original creditor and contact information of the collection agency.</a:t>
            </a:r>
          </a:p>
          <a:p>
            <a:pPr marL="232943" indent="-232943">
              <a:buFont typeface="+mj-lt"/>
              <a:buAutoNum type="arabicPeriod"/>
              <a:defRPr/>
            </a:pPr>
            <a:r>
              <a:rPr lang="en-US" b="1" dirty="0"/>
              <a:t>The Inquiries section- </a:t>
            </a:r>
            <a:r>
              <a:rPr lang="en-US" dirty="0"/>
              <a:t>shows the requests to view your credit report by others such as credit card companies, Banks and Housing Rental agencies, etc, where you may have made applications to.</a:t>
            </a:r>
          </a:p>
          <a:p>
            <a:pPr marL="232943" indent="-232943">
              <a:buFont typeface="+mj-lt"/>
              <a:buAutoNum type="arabicPeriod"/>
              <a:defRPr/>
            </a:pPr>
            <a:r>
              <a:rPr lang="en-US" b="1" dirty="0"/>
              <a:t>The Information from public records- </a:t>
            </a:r>
            <a:r>
              <a:rPr lang="en-US" dirty="0"/>
              <a:t>this section lists items such as: liens against property, bankruptcies, overdue payments for child support, accounts where the creditor has sued the debtor in court. These items may stay on your record for 10 years.  If over 10 years you should request to have them removed.</a:t>
            </a:r>
          </a:p>
          <a:p>
            <a:pPr marL="232943" indent="-232943">
              <a:buFont typeface="+mj-lt"/>
              <a:buAutoNum type="arabicPeriod"/>
              <a:defRPr/>
            </a:pPr>
            <a:r>
              <a:rPr lang="en-US" b="1" dirty="0"/>
              <a:t>The How to Contact the Credit Bureau- </a:t>
            </a:r>
            <a:r>
              <a:rPr lang="en-US" dirty="0"/>
              <a:t>this is where you get the information in case you wish to contact the credit bureau to make corrections to your report.  </a:t>
            </a:r>
          </a:p>
          <a:p>
            <a:pPr marL="232943" indent="-232943">
              <a:buFont typeface="+mj-lt"/>
              <a:buAutoNum type="arabicPeriod"/>
              <a:defRPr/>
            </a:pPr>
            <a:endParaRPr lang="en-US" dirty="0"/>
          </a:p>
        </p:txBody>
      </p:sp>
      <p:sp>
        <p:nvSpPr>
          <p:cNvPr id="4" name="Slide Number Placeholder 3"/>
          <p:cNvSpPr>
            <a:spLocks noGrp="1"/>
          </p:cNvSpPr>
          <p:nvPr>
            <p:ph type="sldNum" sz="quarter" idx="5"/>
          </p:nvPr>
        </p:nvSpPr>
        <p:spPr/>
        <p:txBody>
          <a:bodyPr/>
          <a:lstStyle/>
          <a:p>
            <a:pPr>
              <a:defRPr/>
            </a:pPr>
            <a:fld id="{313A14C3-06C1-48FA-99BA-DB17A0ABEFA5}" type="slidenum">
              <a:rPr lang="en-US" smtClean="0">
                <a:solidFill>
                  <a:prstClr val="black"/>
                </a:solidFill>
              </a:rPr>
              <a:pPr>
                <a:defRPr/>
              </a:pPr>
              <a:t>239</a:t>
            </a:fld>
            <a:endParaRPr lang="en-US" dirty="0">
              <a:solidFill>
                <a:prstClr val="black"/>
              </a:solidFill>
            </a:endParaRPr>
          </a:p>
        </p:txBody>
      </p:sp>
    </p:spTree>
    <p:extLst>
      <p:ext uri="{BB962C8B-B14F-4D97-AF65-F5344CB8AC3E}">
        <p14:creationId xmlns:p14="http://schemas.microsoft.com/office/powerpoint/2010/main" val="751441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AECA1E4D-F3A7-4C05-9762-8AB196D00C3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614574118"/>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459F5D-3195-49EC-960A-4568A920479E}" type="slidenum">
              <a:rPr lang="en-US" smtClean="0">
                <a:solidFill>
                  <a:prstClr val="black"/>
                </a:solidFill>
              </a:rPr>
              <a:pPr/>
              <a:t>240</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Reconnecting Youth Task Force </a:t>
            </a:r>
          </a:p>
        </p:txBody>
      </p:sp>
    </p:spTree>
    <p:extLst>
      <p:ext uri="{BB962C8B-B14F-4D97-AF65-F5344CB8AC3E}">
        <p14:creationId xmlns:p14="http://schemas.microsoft.com/office/powerpoint/2010/main" val="378867052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241</a:t>
            </a:fld>
            <a:endParaRPr lang="en-US"/>
          </a:p>
        </p:txBody>
      </p:sp>
    </p:spTree>
    <p:extLst>
      <p:ext uri="{BB962C8B-B14F-4D97-AF65-F5344CB8AC3E}">
        <p14:creationId xmlns:p14="http://schemas.microsoft.com/office/powerpoint/2010/main" val="3246853683"/>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243</a:t>
            </a:fld>
            <a:endParaRPr lang="en-US"/>
          </a:p>
        </p:txBody>
      </p:sp>
    </p:spTree>
    <p:extLst>
      <p:ext uri="{BB962C8B-B14F-4D97-AF65-F5344CB8AC3E}">
        <p14:creationId xmlns:p14="http://schemas.microsoft.com/office/powerpoint/2010/main" val="30125724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64F51-7BEB-49C7-93A2-D8811BF42DA2}" type="slidenum">
              <a:rPr lang="en-US"/>
              <a:pPr/>
              <a:t>244</a:t>
            </a:fld>
            <a:endParaRPr lang="en-US"/>
          </a:p>
        </p:txBody>
      </p:sp>
      <p:sp>
        <p:nvSpPr>
          <p:cNvPr id="1035266" name="Rectangle 2"/>
          <p:cNvSpPr>
            <a:spLocks noGrp="1" noRot="1" noChangeAspect="1" noChangeArrowheads="1" noTextEdit="1"/>
          </p:cNvSpPr>
          <p:nvPr>
            <p:ph type="sldImg"/>
          </p:nvPr>
        </p:nvSpPr>
        <p:spPr>
          <a:xfrm>
            <a:off x="1166813" y="692150"/>
            <a:ext cx="4619625" cy="3463925"/>
          </a:xfrm>
          <a:ln/>
        </p:spPr>
      </p:sp>
      <p:sp>
        <p:nvSpPr>
          <p:cNvPr id="1035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3677537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Lee: You probably won’t go through the benefits screening process with every client. You only do this if</a:t>
            </a:r>
            <a:r>
              <a:rPr lang="en-US" baseline="0" dirty="0"/>
              <a:t> they want to; be sensitive to whether they want to talk to you about it. Depending on how busy the site is, or if the client is going to get called back to see a tax specialist, you can do the screening with them before or after they see the tax preparer. Ask, how would you like to receive this information?</a:t>
            </a:r>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245</a:t>
            </a:fld>
            <a:endParaRPr lang="en-US"/>
          </a:p>
        </p:txBody>
      </p:sp>
    </p:spTree>
    <p:extLst>
      <p:ext uri="{BB962C8B-B14F-4D97-AF65-F5344CB8AC3E}">
        <p14:creationId xmlns:p14="http://schemas.microsoft.com/office/powerpoint/2010/main" val="179875100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64F51-7BEB-49C7-93A2-D8811BF42DA2}" type="slidenum">
              <a:rPr lang="en-US"/>
              <a:pPr/>
              <a:t>247</a:t>
            </a:fld>
            <a:endParaRPr lang="en-US"/>
          </a:p>
        </p:txBody>
      </p:sp>
      <p:sp>
        <p:nvSpPr>
          <p:cNvPr id="1035266" name="Rectangle 2"/>
          <p:cNvSpPr>
            <a:spLocks noGrp="1" noRot="1" noChangeAspect="1" noChangeArrowheads="1" noTextEdit="1"/>
          </p:cNvSpPr>
          <p:nvPr>
            <p:ph type="sldImg"/>
          </p:nvPr>
        </p:nvSpPr>
        <p:spPr>
          <a:xfrm>
            <a:off x="1166813" y="692150"/>
            <a:ext cx="4619625" cy="3463925"/>
          </a:xfrm>
          <a:ln/>
        </p:spPr>
      </p:sp>
      <p:sp>
        <p:nvSpPr>
          <p:cNvPr id="1035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90824172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You</a:t>
            </a:r>
            <a:r>
              <a:rPr lang="en-US" baseline="0" dirty="0"/>
              <a:t> will be given the documents. Use the resources we went through today to answer these questions. After intake we will move on to benefits. </a:t>
            </a:r>
          </a:p>
          <a:p>
            <a:r>
              <a:rPr lang="en-US" baseline="0" dirty="0"/>
              <a:t>Lee: he is missing a photo ID and receipt. </a:t>
            </a:r>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248</a:t>
            </a:fld>
            <a:endParaRPr lang="en-US"/>
          </a:p>
        </p:txBody>
      </p:sp>
    </p:spTree>
    <p:extLst>
      <p:ext uri="{BB962C8B-B14F-4D97-AF65-F5344CB8AC3E}">
        <p14:creationId xmlns:p14="http://schemas.microsoft.com/office/powerpoint/2010/main" val="44237465"/>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You</a:t>
            </a:r>
            <a:r>
              <a:rPr lang="en-US" baseline="0" dirty="0"/>
              <a:t> will be given the documents. Use the resources we went through today to answer these questions. After intake we will move on to benefits. </a:t>
            </a:r>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249</a:t>
            </a:fld>
            <a:endParaRPr lang="en-US"/>
          </a:p>
        </p:txBody>
      </p:sp>
    </p:spTree>
    <p:extLst>
      <p:ext uri="{BB962C8B-B14F-4D97-AF65-F5344CB8AC3E}">
        <p14:creationId xmlns:p14="http://schemas.microsoft.com/office/powerpoint/2010/main" val="3839724030"/>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Lee: If my training group seems patient and eager</a:t>
            </a:r>
            <a:r>
              <a:rPr lang="en-US" baseline="0" dirty="0"/>
              <a:t> to learn, go through a benefits analysis for Muffin Man.</a:t>
            </a:r>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250</a:t>
            </a:fld>
            <a:endParaRPr lang="en-US"/>
          </a:p>
        </p:txBody>
      </p:sp>
    </p:spTree>
    <p:extLst>
      <p:ext uri="{BB962C8B-B14F-4D97-AF65-F5344CB8AC3E}">
        <p14:creationId xmlns:p14="http://schemas.microsoft.com/office/powerpoint/2010/main" val="1444218602"/>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64F51-7BEB-49C7-93A2-D8811BF42DA2}" type="slidenum">
              <a:rPr lang="en-US"/>
              <a:pPr/>
              <a:t>251</a:t>
            </a:fld>
            <a:endParaRPr lang="en-US"/>
          </a:p>
        </p:txBody>
      </p:sp>
      <p:sp>
        <p:nvSpPr>
          <p:cNvPr id="1035266" name="Rectangle 2"/>
          <p:cNvSpPr>
            <a:spLocks noGrp="1" noRot="1" noChangeAspect="1" noChangeArrowheads="1" noTextEdit="1"/>
          </p:cNvSpPr>
          <p:nvPr>
            <p:ph type="sldImg"/>
          </p:nvPr>
        </p:nvSpPr>
        <p:spPr>
          <a:xfrm>
            <a:off x="1166813" y="692150"/>
            <a:ext cx="4619625" cy="3463925"/>
          </a:xfrm>
          <a:ln/>
        </p:spPr>
      </p:sp>
      <p:sp>
        <p:nvSpPr>
          <p:cNvPr id="1035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61960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AECA1E4D-F3A7-4C05-9762-8AB196D00C3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849437460"/>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Lee: this site includes how to PREPARE for your first day(s), not just what to do when you get there. </a:t>
            </a:r>
          </a:p>
        </p:txBody>
      </p:sp>
      <p:sp>
        <p:nvSpPr>
          <p:cNvPr id="4" name="Slide Number Placeholder 3"/>
          <p:cNvSpPr>
            <a:spLocks noGrp="1"/>
          </p:cNvSpPr>
          <p:nvPr>
            <p:ph type="sldNum" sz="quarter" idx="10"/>
          </p:nvPr>
        </p:nvSpPr>
        <p:spPr/>
        <p:txBody>
          <a:bodyPr/>
          <a:lstStyle/>
          <a:p>
            <a:fld id="{9565B944-4E4B-4E66-989F-2A50AE099C80}" type="slidenum">
              <a:rPr lang="en-US" smtClean="0"/>
              <a:pPr/>
              <a:t>252</a:t>
            </a:fld>
            <a:endParaRPr lang="en-US"/>
          </a:p>
        </p:txBody>
      </p:sp>
    </p:spTree>
    <p:extLst>
      <p:ext uri="{BB962C8B-B14F-4D97-AF65-F5344CB8AC3E}">
        <p14:creationId xmlns:p14="http://schemas.microsoft.com/office/powerpoint/2010/main" val="53677081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254</a:t>
            </a:fld>
            <a:endParaRPr lang="en-US"/>
          </a:p>
        </p:txBody>
      </p:sp>
    </p:spTree>
    <p:extLst>
      <p:ext uri="{BB962C8B-B14F-4D97-AF65-F5344CB8AC3E}">
        <p14:creationId xmlns:p14="http://schemas.microsoft.com/office/powerpoint/2010/main" val="2710430136"/>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255</a:t>
            </a:fld>
            <a:endParaRPr lang="en-US"/>
          </a:p>
        </p:txBody>
      </p:sp>
    </p:spTree>
    <p:extLst>
      <p:ext uri="{BB962C8B-B14F-4D97-AF65-F5344CB8AC3E}">
        <p14:creationId xmlns:p14="http://schemas.microsoft.com/office/powerpoint/2010/main" val="310450469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Lee: ask my</a:t>
            </a:r>
            <a:r>
              <a:rPr lang="en-US" baseline="0" dirty="0"/>
              <a:t> trainees to say #3 aloud. </a:t>
            </a:r>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256</a:t>
            </a:fld>
            <a:endParaRPr lang="en-US"/>
          </a:p>
        </p:txBody>
      </p:sp>
    </p:spTree>
    <p:extLst>
      <p:ext uri="{BB962C8B-B14F-4D97-AF65-F5344CB8AC3E}">
        <p14:creationId xmlns:p14="http://schemas.microsoft.com/office/powerpoint/2010/main" val="64487251"/>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4" name="Slide Number Placeholder 3"/>
          <p:cNvSpPr>
            <a:spLocks noGrp="1"/>
          </p:cNvSpPr>
          <p:nvPr>
            <p:ph type="sldNum" sz="quarter" idx="5"/>
          </p:nvPr>
        </p:nvSpPr>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fld id="{BA51EDAF-085C-B349-9F6F-000D41ABB91E}" type="slidenum">
              <a:rPr lang="en-US"/>
              <a:pPr/>
              <a:t>257</a:t>
            </a:fld>
            <a:endParaRPr lang="en-US"/>
          </a:p>
        </p:txBody>
      </p:sp>
    </p:spTree>
    <p:extLst>
      <p:ext uri="{BB962C8B-B14F-4D97-AF65-F5344CB8AC3E}">
        <p14:creationId xmlns:p14="http://schemas.microsoft.com/office/powerpoint/2010/main" val="1808400489"/>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Lee: </a:t>
            </a:r>
            <a:r>
              <a:rPr lang="en-US" dirty="0" err="1"/>
              <a:t>Jenn</a:t>
            </a:r>
            <a:r>
              <a:rPr lang="en-US" dirty="0"/>
              <a:t> will add one more</a:t>
            </a:r>
            <a:r>
              <a:rPr lang="en-US" baseline="0" dirty="0"/>
              <a:t> referral</a:t>
            </a:r>
            <a:r>
              <a:rPr lang="en-US" dirty="0"/>
              <a:t> (free reduced meals, which does not require</a:t>
            </a:r>
            <a:r>
              <a:rPr lang="en-US" baseline="0" dirty="0"/>
              <a:t> citizenship</a:t>
            </a:r>
            <a:r>
              <a:rPr lang="en-US" dirty="0"/>
              <a:t>).</a:t>
            </a:r>
          </a:p>
        </p:txBody>
      </p:sp>
      <p:sp>
        <p:nvSpPr>
          <p:cNvPr id="4" name="Slide Number Placeholder 3"/>
          <p:cNvSpPr>
            <a:spLocks noGrp="1"/>
          </p:cNvSpPr>
          <p:nvPr>
            <p:ph type="sldNum" sz="quarter" idx="10"/>
          </p:nvPr>
        </p:nvSpPr>
        <p:spPr/>
        <p:txBody>
          <a:bodyPr/>
          <a:lstStyle/>
          <a:p>
            <a:fld id="{9565B944-4E4B-4E66-989F-2A50AE099C80}" type="slidenum">
              <a:rPr lang="en-US" smtClean="0"/>
              <a:pPr/>
              <a:t>258</a:t>
            </a:fld>
            <a:endParaRPr lang="en-US"/>
          </a:p>
        </p:txBody>
      </p:sp>
    </p:spTree>
    <p:extLst>
      <p:ext uri="{BB962C8B-B14F-4D97-AF65-F5344CB8AC3E}">
        <p14:creationId xmlns:p14="http://schemas.microsoft.com/office/powerpoint/2010/main" val="4186924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AECA1E4D-F3A7-4C05-9762-8AB196D00C3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4007340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AECA1E4D-F3A7-4C05-9762-8AB196D00C3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4043046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AECA1E4D-F3A7-4C05-9762-8AB196D00C3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1847303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AECA1E4D-F3A7-4C05-9762-8AB196D00C3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3551296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Lee</a:t>
            </a:r>
            <a:r>
              <a:rPr lang="en-US" baseline="0" dirty="0"/>
              <a:t>: Stop here and go through the website.</a:t>
            </a:r>
            <a:endParaRPr lang="en-US" dirty="0"/>
          </a:p>
          <a:p>
            <a:endParaRPr lang="en-US" dirty="0"/>
          </a:p>
          <a:p>
            <a:r>
              <a:rPr lang="en-US" dirty="0" err="1"/>
              <a:t>www.freetaxkingcounty.com</a:t>
            </a:r>
            <a:r>
              <a:rPr lang="en-US" dirty="0"/>
              <a:t>/intake</a:t>
            </a:r>
          </a:p>
          <a:p>
            <a:r>
              <a:rPr lang="en-US" dirty="0"/>
              <a:t>Control</a:t>
            </a:r>
            <a:r>
              <a:rPr lang="en-US" baseline="0" dirty="0"/>
              <a:t> + to zoom in the website, so everyone can see clearly</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AECA1E4D-F3A7-4C05-9762-8AB196D00C3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360112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Lee: This is a deeper dive into your role. </a:t>
            </a:r>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AECA1E4D-F3A7-4C05-9762-8AB196D00C3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436092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AECA1E4D-F3A7-4C05-9762-8AB196D00C3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564189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charset="0"/>
                <a:ea typeface="ＭＳ Ｐゴシック" pitchFamily="48" charset="-128"/>
                <a:cs typeface="+mn-cs"/>
              </a:rPr>
              <a:t>Section: </a:t>
            </a:r>
            <a:r>
              <a:rPr lang="en-US" sz="1200" b="0" kern="1200" dirty="0">
                <a:solidFill>
                  <a:schemeClr val="tx1"/>
                </a:solidFill>
                <a:effectLst/>
                <a:latin typeface="Arial" charset="0"/>
                <a:ea typeface="ＭＳ Ｐゴシック" pitchFamily="48" charset="-128"/>
                <a:cs typeface="+mn-cs"/>
              </a:rPr>
              <a:t>Campaign</a:t>
            </a:r>
            <a:r>
              <a:rPr lang="en-US" sz="1200" b="0" kern="1200" baseline="0" dirty="0">
                <a:solidFill>
                  <a:schemeClr val="tx1"/>
                </a:solidFill>
                <a:effectLst/>
                <a:latin typeface="Arial" charset="0"/>
                <a:ea typeface="ＭＳ Ｐゴシック" pitchFamily="48" charset="-128"/>
                <a:cs typeface="+mn-cs"/>
              </a:rPr>
              <a:t> Overview</a:t>
            </a:r>
            <a:endParaRPr lang="en-US" sz="1200" kern="1200" dirty="0">
              <a:solidFill>
                <a:schemeClr val="tx1"/>
              </a:solidFill>
              <a:effectLst/>
              <a:latin typeface="Arial" charset="0"/>
              <a:ea typeface="ＭＳ Ｐゴシック" pitchFamily="48" charset="-128"/>
              <a:cs typeface="+mn-cs"/>
            </a:endParaRPr>
          </a:p>
          <a:p>
            <a:r>
              <a:rPr lang="en-US" sz="1200" b="1" kern="1200" dirty="0">
                <a:solidFill>
                  <a:schemeClr val="tx1"/>
                </a:solidFill>
                <a:effectLst/>
                <a:latin typeface="Arial" charset="0"/>
                <a:ea typeface="ＭＳ Ｐゴシック" pitchFamily="48" charset="-128"/>
                <a:cs typeface="+mn-cs"/>
              </a:rPr>
              <a:t>Content Description: </a:t>
            </a:r>
            <a:r>
              <a:rPr lang="en-US" sz="1200" kern="1200" dirty="0">
                <a:solidFill>
                  <a:schemeClr val="tx1"/>
                </a:solidFill>
                <a:effectLst/>
                <a:latin typeface="Arial" charset="0"/>
                <a:ea typeface="ＭＳ Ｐゴシック" pitchFamily="48" charset="-128"/>
                <a:cs typeface="+mn-cs"/>
              </a:rPr>
              <a:t>Describe how the tax prep campaign connects to UWKC overall mission, why it is needed in our community. The impact by numbers the campaign has made so far, and how the campaign is done and makes it happen</a:t>
            </a:r>
          </a:p>
          <a:p>
            <a:r>
              <a:rPr lang="en-US" sz="1200" b="1" kern="1200" dirty="0">
                <a:solidFill>
                  <a:schemeClr val="tx1"/>
                </a:solidFill>
                <a:effectLst/>
                <a:latin typeface="Arial" charset="0"/>
                <a:ea typeface="ＭＳ Ｐゴシック" pitchFamily="48" charset="-128"/>
                <a:cs typeface="+mn-cs"/>
              </a:rPr>
              <a:t>Support Materials: </a:t>
            </a:r>
            <a:endParaRPr lang="en-US" sz="1200" kern="1200" dirty="0">
              <a:solidFill>
                <a:schemeClr val="tx1"/>
              </a:solidFill>
              <a:effectLst/>
              <a:latin typeface="Arial" charset="0"/>
              <a:ea typeface="ＭＳ Ｐゴシック" pitchFamily="48" charset="-128"/>
              <a:cs typeface="+mn-cs"/>
            </a:endParaRPr>
          </a:p>
          <a:p>
            <a:r>
              <a:rPr lang="en-US" sz="1200" b="1" kern="1200" dirty="0">
                <a:solidFill>
                  <a:schemeClr val="tx1"/>
                </a:solidFill>
                <a:effectLst/>
                <a:latin typeface="Arial" charset="0"/>
                <a:ea typeface="ＭＳ Ｐゴシック" pitchFamily="48" charset="-128"/>
                <a:cs typeface="+mn-cs"/>
              </a:rPr>
              <a:t>Est Time</a:t>
            </a:r>
            <a:endParaRPr lang="en-US" sz="1200" kern="1200" dirty="0">
              <a:solidFill>
                <a:schemeClr val="tx1"/>
              </a:solidFill>
              <a:effectLst/>
              <a:latin typeface="Arial" charset="0"/>
              <a:ea typeface="ＭＳ Ｐゴシック" pitchFamily="48" charset="-128"/>
              <a:cs typeface="+mn-cs"/>
            </a:endParaRPr>
          </a:p>
        </p:txBody>
      </p:sp>
      <p:sp>
        <p:nvSpPr>
          <p:cNvPr id="4" name="Slide Number Placeholder 3"/>
          <p:cNvSpPr>
            <a:spLocks noGrp="1"/>
          </p:cNvSpPr>
          <p:nvPr>
            <p:ph type="sldNum" sz="quarter" idx="10"/>
          </p:nvPr>
        </p:nvSpPr>
        <p:spPr/>
        <p:txBody>
          <a:bodyPr/>
          <a:lstStyle/>
          <a:p>
            <a:fld id="{9565B944-4E4B-4E66-989F-2A50AE099C80}" type="slidenum">
              <a:rPr lang="en-US" smtClean="0"/>
              <a:pPr/>
              <a:t>5</a:t>
            </a:fld>
            <a:endParaRPr lang="en-US"/>
          </a:p>
        </p:txBody>
      </p:sp>
    </p:spTree>
    <p:extLst>
      <p:ext uri="{BB962C8B-B14F-4D97-AF65-F5344CB8AC3E}">
        <p14:creationId xmlns:p14="http://schemas.microsoft.com/office/powerpoint/2010/main" val="25459639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Every task site is</a:t>
            </a:r>
            <a:r>
              <a:rPr lang="en-US" baseline="0" dirty="0"/>
              <a:t> different, but they all have these components</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AECA1E4D-F3A7-4C05-9762-8AB196D00C3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3437319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Lee: The</a:t>
            </a:r>
            <a:r>
              <a:rPr lang="en-US" baseline="0" dirty="0"/>
              <a:t> Central Library has two intake volunteers because it’s good. But some sites don’t have intake volunteers yet.</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24787522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Lee</a:t>
            </a:r>
            <a:r>
              <a:rPr lang="en-US" baseline="0" dirty="0"/>
              <a:t>: this site has two separate spaces, so sometimes the site manager will be stuck in the back. </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2660026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AECA1E4D-F3A7-4C05-9762-8AB196D00C3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27505621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Find out where</a:t>
            </a:r>
            <a:r>
              <a:rPr lang="en-US" baseline="0" dirty="0"/>
              <a:t> the bathroom is, etc.</a:t>
            </a:r>
          </a:p>
          <a:p>
            <a:endParaRPr lang="en-US" dirty="0"/>
          </a:p>
          <a:p>
            <a:r>
              <a:rPr lang="en-US" dirty="0"/>
              <a:t>Meet</a:t>
            </a:r>
            <a:r>
              <a:rPr lang="en-US" baseline="0" dirty="0"/>
              <a:t> everyone else at your site</a:t>
            </a:r>
          </a:p>
          <a:p>
            <a:r>
              <a:rPr lang="en-US" baseline="0" dirty="0"/>
              <a:t>Get familiar with your site manager, like get their phone number! And tell them what snacks you would love to have at the site. Tell them if there are days you know you can’t be there. </a:t>
            </a:r>
          </a:p>
          <a:p>
            <a:endParaRPr lang="en-US" baseline="0" dirty="0"/>
          </a:p>
          <a:p>
            <a:r>
              <a:rPr lang="en-US" baseline="0" dirty="0"/>
              <a:t>Ask your fellow volunteers if there’s anything they want you to tell people as they enter or wait in the lobby.</a:t>
            </a:r>
          </a:p>
          <a:p>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AECA1E4D-F3A7-4C05-9762-8AB196D00C3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42508400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AECA1E4D-F3A7-4C05-9762-8AB196D00C3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426462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Show</a:t>
            </a:r>
            <a:r>
              <a:rPr lang="en-US" baseline="0" dirty="0"/>
              <a:t> the trainees how the table will be set up using the one onsite. </a:t>
            </a:r>
          </a:p>
          <a:p>
            <a:endParaRPr lang="en-US" baseline="0" dirty="0"/>
          </a:p>
          <a:p>
            <a:r>
              <a:rPr lang="en-US" baseline="0" dirty="0"/>
              <a:t>Hold onto the pens at your table! People tend to walk away with them, and it is very important to have enough pens at the table for new people to fill out their intake forms. </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AECA1E4D-F3A7-4C05-9762-8AB196D00C3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21660151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Ask trainees what is missing from this slide.</a:t>
            </a:r>
            <a:endParaRPr lang="en-US" dirty="0"/>
          </a:p>
          <a:p>
            <a:endParaRPr lang="en-US" dirty="0"/>
          </a:p>
          <a:p>
            <a:r>
              <a:rPr lang="en-US" dirty="0"/>
              <a:t>Reminder: On</a:t>
            </a:r>
            <a:r>
              <a:rPr lang="en-US" baseline="0" dirty="0"/>
              <a:t> your first day and all other shifts you will be the first to arrive. So you will have time to get comfortable and find a groove in setting up that fits you.</a:t>
            </a:r>
          </a:p>
          <a:p>
            <a:endParaRPr lang="en-US" baseline="0" dirty="0"/>
          </a:p>
          <a:p>
            <a:r>
              <a:rPr lang="en-US" baseline="0" dirty="0"/>
              <a:t>Prize: Whoever sets up the table the quickest/accurate gets a prize. (Giant candy bar as opposed to fun size one?)</a:t>
            </a:r>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AECA1E4D-F3A7-4C05-9762-8AB196D00C3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40789645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This is the biggest part of being a VIBS.</a:t>
            </a:r>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AECA1E4D-F3A7-4C05-9762-8AB196D00C3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2354776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5B864F51-7BEB-49C7-93A2-D8811BF42DA2}" type="slidenum">
              <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1035266" name="Rectangle 2"/>
          <p:cNvSpPr>
            <a:spLocks noGrp="1" noRot="1" noChangeAspect="1" noChangeArrowheads="1" noTextEdit="1"/>
          </p:cNvSpPr>
          <p:nvPr>
            <p:ph type="sldImg"/>
          </p:nvPr>
        </p:nvSpPr>
        <p:spPr>
          <a:xfrm>
            <a:off x="1166813" y="692150"/>
            <a:ext cx="4619625" cy="3463925"/>
          </a:xfrm>
          <a:ln/>
        </p:spPr>
      </p:sp>
      <p:sp>
        <p:nvSpPr>
          <p:cNvPr id="1035267" name="Rectangle 3"/>
          <p:cNvSpPr>
            <a:spLocks noGrp="1" noChangeArrowheads="1"/>
          </p:cNvSpPr>
          <p:nvPr>
            <p:ph type="body" idx="1"/>
          </p:nvPr>
        </p:nvSpPr>
        <p:spPr/>
        <p:txBody>
          <a:bodyPr/>
          <a:lstStyle/>
          <a:p>
            <a:r>
              <a:rPr lang="en-US" dirty="0"/>
              <a:t>This is the</a:t>
            </a:r>
            <a:r>
              <a:rPr lang="en-US" baseline="0" dirty="0"/>
              <a:t> process for how a typical tax site works. </a:t>
            </a:r>
          </a:p>
          <a:p>
            <a:r>
              <a:rPr lang="en-US" baseline="0" dirty="0"/>
              <a:t>Next, we’ll talk about who runs it, who you’ll be working with, and finally how you fit in as a Intake and Benefits Volunteer </a:t>
            </a:r>
            <a:endParaRPr lang="en-US" dirty="0"/>
          </a:p>
        </p:txBody>
      </p:sp>
    </p:spTree>
    <p:extLst>
      <p:ext uri="{BB962C8B-B14F-4D97-AF65-F5344CB8AC3E}">
        <p14:creationId xmlns:p14="http://schemas.microsoft.com/office/powerpoint/2010/main" val="1903055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sz="1100" dirty="0"/>
              <a:t> Giving the viewer some variety in side banner slides and bottom banner slides is nice.</a:t>
            </a:r>
          </a:p>
          <a:p>
            <a:endParaRPr lang="en-US" sz="1100" dirty="0"/>
          </a:p>
          <a:p>
            <a:r>
              <a:rPr lang="en-US" sz="1100" dirty="0"/>
              <a:t>This</a:t>
            </a:r>
            <a:r>
              <a:rPr lang="en-US" sz="1100" baseline="0" dirty="0"/>
              <a:t> bottom banner slide is good if your bullet points lean more toward the 7-word limit per bullet!</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47459F5D-3195-49EC-960A-4568A920479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
        <p:nvSpPr>
          <p:cNvPr id="5" name="Header Placeholder 4"/>
          <p:cNvSpPr>
            <a:spLocks noGrp="1"/>
          </p:cNvSpPr>
          <p:nvPr>
            <p:ph type="hdr" sz="quarter" idx="11"/>
          </p:nvPr>
        </p:nvSpPr>
        <p:spPr/>
        <p:txBody>
          <a:body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rPr>
              <a:t>Reconnecting Youth Task Force </a:t>
            </a:r>
          </a:p>
        </p:txBody>
      </p:sp>
    </p:spTree>
    <p:extLst>
      <p:ext uri="{BB962C8B-B14F-4D97-AF65-F5344CB8AC3E}">
        <p14:creationId xmlns:p14="http://schemas.microsoft.com/office/powerpoint/2010/main" val="13119495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https://www.youtube.com/watch?v=NhOhvp8OiIk</a:t>
            </a:r>
          </a:p>
          <a:p>
            <a:endParaRPr lang="en-US" dirty="0"/>
          </a:p>
          <a:p>
            <a:r>
              <a:rPr lang="en-US" dirty="0"/>
              <a:t>See, we have designed this intake process intentionally. By asking the client to look at the stop-sign sheet, you are giving them the responsibility because this is their tax return and their life, and so they can choose what to do.</a:t>
            </a:r>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0995380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About this boxes in red, “HSA”: Ask</a:t>
            </a:r>
            <a:r>
              <a:rPr lang="en-US" baseline="0" dirty="0"/>
              <a:t> clients directly if they have an HSA; if they do have one, they have to have the form, and a special volunteer has to help with that. These volunteers have special certification. So, also find out at your site if you have one of these specialists. </a:t>
            </a:r>
          </a:p>
          <a:p>
            <a:endParaRPr lang="en-US" baseline="0" dirty="0"/>
          </a:p>
          <a:p>
            <a:r>
              <a:rPr lang="en-US" baseline="0" dirty="0"/>
              <a:t>And get familiar to know what languages you have at your site. </a:t>
            </a:r>
          </a:p>
          <a:p>
            <a:r>
              <a:rPr lang="en-US" baseline="0" dirty="0"/>
              <a:t>Language is the one thing that will trump the order of when clients arrive at the site regarding when they will be seen by a tax specialist.</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YOU initial here.</a:t>
            </a:r>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4130635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5B864F51-7BEB-49C7-93A2-D8811BF42DA2}" type="slidenum">
              <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1035266" name="Rectangle 2"/>
          <p:cNvSpPr>
            <a:spLocks noGrp="1" noRot="1" noChangeAspect="1" noChangeArrowheads="1" noTextEdit="1"/>
          </p:cNvSpPr>
          <p:nvPr>
            <p:ph type="sldImg"/>
          </p:nvPr>
        </p:nvSpPr>
        <p:spPr>
          <a:xfrm>
            <a:off x="1166813" y="692150"/>
            <a:ext cx="4619625" cy="3463925"/>
          </a:xfrm>
          <a:ln/>
        </p:spPr>
      </p:sp>
      <p:sp>
        <p:nvSpPr>
          <p:cNvPr id="1035267" name="Rectangle 3"/>
          <p:cNvSpPr>
            <a:spLocks noGrp="1" noChangeArrowheads="1"/>
          </p:cNvSpPr>
          <p:nvPr>
            <p:ph type="body" idx="1"/>
          </p:nvPr>
        </p:nvSpPr>
        <p:spPr/>
        <p:txBody>
          <a:bodyPr/>
          <a:lstStyle/>
          <a:p>
            <a:r>
              <a:rPr lang="en-US" dirty="0"/>
              <a:t>This is the</a:t>
            </a:r>
            <a:r>
              <a:rPr lang="en-US" baseline="0" dirty="0"/>
              <a:t> process for how a typical tax site works. </a:t>
            </a:r>
          </a:p>
          <a:p>
            <a:r>
              <a:rPr lang="en-US" baseline="0" dirty="0"/>
              <a:t>Next, we’ll talk about who runs it, who you’ll be working with, and finally how you fit in as a Intake and Benefits Volunteer </a:t>
            </a:r>
            <a:endParaRPr lang="en-US" dirty="0"/>
          </a:p>
        </p:txBody>
      </p:sp>
    </p:spTree>
    <p:extLst>
      <p:ext uri="{BB962C8B-B14F-4D97-AF65-F5344CB8AC3E}">
        <p14:creationId xmlns:p14="http://schemas.microsoft.com/office/powerpoint/2010/main" val="5432895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sz="2800" baseline="0" dirty="0"/>
              <a:t>We need two pieces of ID!</a:t>
            </a:r>
            <a:endParaRPr lang="en-US" sz="2800" b="0" dirty="0">
              <a:solidFill>
                <a:prstClr val="black"/>
              </a:solidFill>
              <a:latin typeface="Calibri"/>
            </a:endParaRPr>
          </a:p>
          <a:p>
            <a:pPr marL="0" marR="0" lvl="1" indent="0" algn="l" defTabSz="914400" rtl="0" eaLnBrk="1" fontAlgn="base" latinLnBrk="0" hangingPunct="1">
              <a:lnSpc>
                <a:spcPct val="100000"/>
              </a:lnSpc>
              <a:spcBef>
                <a:spcPct val="30000"/>
              </a:spcBef>
              <a:spcAft>
                <a:spcPct val="0"/>
              </a:spcAft>
              <a:buClrTx/>
              <a:buSzTx/>
              <a:buFontTx/>
              <a:buNone/>
              <a:tabLst/>
              <a:defRPr/>
            </a:pPr>
            <a:endParaRPr lang="en-US" sz="2800" b="0" dirty="0">
              <a:solidFill>
                <a:prstClr val="black"/>
              </a:solidFill>
              <a:latin typeface="Calibri"/>
            </a:endParaRPr>
          </a:p>
          <a:p>
            <a:pPr marL="0" marR="0" lvl="1" indent="0" algn="l" defTabSz="914400" rtl="0" eaLnBrk="1" fontAlgn="base" latinLnBrk="0" hangingPunct="1">
              <a:lnSpc>
                <a:spcPct val="100000"/>
              </a:lnSpc>
              <a:spcBef>
                <a:spcPct val="30000"/>
              </a:spcBef>
              <a:spcAft>
                <a:spcPct val="0"/>
              </a:spcAft>
              <a:buClrTx/>
              <a:buSzTx/>
              <a:buFontTx/>
              <a:buNone/>
              <a:tabLst/>
              <a:defRPr/>
            </a:pPr>
            <a:r>
              <a:rPr lang="en-US" sz="2800" b="0" dirty="0">
                <a:solidFill>
                  <a:prstClr val="black"/>
                </a:solidFill>
                <a:latin typeface="Calibri"/>
              </a:rPr>
              <a:t>Check for valid SS</a:t>
            </a:r>
            <a:r>
              <a:rPr lang="en-US" sz="2800" b="0" baseline="0" dirty="0">
                <a:solidFill>
                  <a:prstClr val="black"/>
                </a:solidFill>
                <a:latin typeface="Calibri"/>
              </a:rPr>
              <a:t> Cards, ITINS or Medicare cards</a:t>
            </a:r>
            <a:endParaRPr lang="en-US" sz="2800" b="0" dirty="0">
              <a:solidFill>
                <a:prstClr val="black"/>
              </a:solidFill>
              <a:latin typeface="Calibri"/>
            </a:endParaRPr>
          </a:p>
          <a:p>
            <a:pPr marL="171450" indent="-171450">
              <a:buFont typeface="Arial" panose="020B0604020202020204" pitchFamily="34" charset="0"/>
              <a:buChar char="•"/>
            </a:pPr>
            <a:r>
              <a:rPr lang="en-US" dirty="0"/>
              <a:t>Medicare Cards</a:t>
            </a:r>
            <a:r>
              <a:rPr lang="en-US" baseline="0" dirty="0"/>
              <a:t> have the SSN on them and function as valid ID</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If trainees have ITIN questions, tell them we are going to talk about that later. </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42079243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sz="2800" b="0" dirty="0">
                <a:solidFill>
                  <a:prstClr val="black"/>
                </a:solidFill>
                <a:latin typeface="Calibri"/>
              </a:rPr>
              <a:t>Check for valid SS</a:t>
            </a:r>
            <a:r>
              <a:rPr lang="en-US" sz="2800" b="0" baseline="0" dirty="0">
                <a:solidFill>
                  <a:prstClr val="black"/>
                </a:solidFill>
                <a:latin typeface="Calibri"/>
              </a:rPr>
              <a:t> Cards, ITINS or Medicare cards</a:t>
            </a:r>
            <a:endParaRPr lang="en-US" sz="2800" b="0" dirty="0">
              <a:solidFill>
                <a:prstClr val="black"/>
              </a:solidFill>
              <a:latin typeface="Calibri"/>
            </a:endParaRPr>
          </a:p>
          <a:p>
            <a:pPr marL="171450" indent="-171450">
              <a:buFont typeface="Arial" panose="020B0604020202020204" pitchFamily="34" charset="0"/>
              <a:buChar char="•"/>
            </a:pPr>
            <a:r>
              <a:rPr lang="en-US" dirty="0"/>
              <a:t>Medicare Cards</a:t>
            </a:r>
            <a:r>
              <a:rPr lang="en-US" baseline="0" dirty="0"/>
              <a:t> have the SSN on them and function as valid ID</a:t>
            </a:r>
          </a:p>
          <a:p>
            <a:pPr marL="171450" indent="-171450">
              <a:buFont typeface="Arial" panose="020B0604020202020204" pitchFamily="34" charset="0"/>
              <a:buChar char="•"/>
            </a:pPr>
            <a:r>
              <a:rPr lang="en-US" baseline="0" dirty="0"/>
              <a:t>Take the time to explain what an ITIN is </a:t>
            </a:r>
          </a:p>
          <a:p>
            <a:pPr marL="0" indent="0">
              <a:buFont typeface="Arial" panose="020B0604020202020204" pitchFamily="34" charset="0"/>
              <a:buNone/>
            </a:pPr>
            <a:r>
              <a:rPr lang="en-US" dirty="0"/>
              <a:t>Valid</a:t>
            </a:r>
            <a:r>
              <a:rPr lang="en-US" baseline="0" dirty="0"/>
              <a:t> photo IDs include: </a:t>
            </a:r>
          </a:p>
          <a:p>
            <a:pPr marL="0" indent="0">
              <a:buFont typeface="Arial" panose="020B0604020202020204" pitchFamily="34" charset="0"/>
              <a:buNone/>
            </a:pPr>
            <a:r>
              <a:rPr lang="en-US" baseline="0" dirty="0"/>
              <a:t>Passports</a:t>
            </a:r>
          </a:p>
          <a:p>
            <a:pPr marL="0" indent="0">
              <a:buFont typeface="Arial" panose="020B0604020202020204" pitchFamily="34" charset="0"/>
              <a:buNone/>
            </a:pPr>
            <a:r>
              <a:rPr lang="en-US" baseline="0" dirty="0"/>
              <a:t>Licenses</a:t>
            </a:r>
          </a:p>
          <a:p>
            <a:pPr marL="0" indent="0">
              <a:buFont typeface="Arial" panose="020B0604020202020204" pitchFamily="34" charset="0"/>
              <a:buNone/>
            </a:pPr>
            <a:r>
              <a:rPr lang="en-US" baseline="0" dirty="0"/>
              <a:t>VISAs</a:t>
            </a:r>
          </a:p>
          <a:p>
            <a:pPr marL="0" indent="0">
              <a:buFont typeface="Arial" panose="020B0604020202020204" pitchFamily="34" charset="0"/>
              <a:buNone/>
            </a:pPr>
            <a:r>
              <a:rPr lang="en-US" baseline="0" dirty="0"/>
              <a:t>School IDS</a:t>
            </a:r>
          </a:p>
          <a:p>
            <a:pPr marL="0" indent="0">
              <a:buFont typeface="Arial" panose="020B0604020202020204" pitchFamily="34" charset="0"/>
              <a:buNone/>
            </a:pPr>
            <a:r>
              <a:rPr lang="en-US" baseline="0" dirty="0"/>
              <a:t>(anything with your picture and info)</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5238073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sz="2800" b="0" dirty="0">
                <a:solidFill>
                  <a:prstClr val="black"/>
                </a:solidFill>
                <a:latin typeface="Calibri"/>
              </a:rPr>
              <a:t>An Individual Taxpayer Identification Number (ITIN), also known as the W7 form, is a nine-digit number issued by the IRS to certain residents and nonresidents who are required for U.S. tax purposes to have a U.S. taxpayer identification number.</a:t>
            </a:r>
          </a:p>
          <a:p>
            <a:pPr marL="0" marR="0" lvl="1" indent="0" algn="l" defTabSz="914400" rtl="0" eaLnBrk="1" fontAlgn="base" latinLnBrk="0" hangingPunct="1">
              <a:lnSpc>
                <a:spcPct val="100000"/>
              </a:lnSpc>
              <a:spcBef>
                <a:spcPct val="30000"/>
              </a:spcBef>
              <a:spcAft>
                <a:spcPct val="0"/>
              </a:spcAft>
              <a:buClrTx/>
              <a:buSzTx/>
              <a:buFontTx/>
              <a:buNone/>
              <a:tabLst/>
              <a:defRPr/>
            </a:pPr>
            <a:endParaRPr lang="en-US" sz="2800" b="0" baseline="0" dirty="0">
              <a:solidFill>
                <a:prstClr val="black"/>
              </a:solidFill>
              <a:latin typeface="Calibri"/>
            </a:endParaRPr>
          </a:p>
          <a:p>
            <a:pPr marL="0" marR="0" lvl="1" indent="0" algn="l" defTabSz="914400" rtl="0" eaLnBrk="1" fontAlgn="base" latinLnBrk="0" hangingPunct="1">
              <a:lnSpc>
                <a:spcPct val="100000"/>
              </a:lnSpc>
              <a:spcBef>
                <a:spcPct val="30000"/>
              </a:spcBef>
              <a:spcAft>
                <a:spcPct val="0"/>
              </a:spcAft>
              <a:buClrTx/>
              <a:buSzTx/>
              <a:buFontTx/>
              <a:buNone/>
              <a:tabLst/>
              <a:defRPr/>
            </a:pPr>
            <a:r>
              <a:rPr lang="en-US" sz="2800" b="0" baseline="0" dirty="0">
                <a:solidFill>
                  <a:prstClr val="black"/>
                </a:solidFill>
                <a:latin typeface="Calibri"/>
              </a:rPr>
              <a:t>ITINs didn’t used to expire, but they do now. BUT it is not your job to verify that it hasn’t expired; unless you notice, in which case tell the client they will need need to renew, which our tax specialists can help with.</a:t>
            </a:r>
          </a:p>
          <a:p>
            <a:pPr marL="0" marR="0" lvl="1" indent="0" algn="l" defTabSz="914400" rtl="0" eaLnBrk="1" fontAlgn="base" latinLnBrk="0" hangingPunct="1">
              <a:lnSpc>
                <a:spcPct val="100000"/>
              </a:lnSpc>
              <a:spcBef>
                <a:spcPct val="30000"/>
              </a:spcBef>
              <a:spcAft>
                <a:spcPct val="0"/>
              </a:spcAft>
              <a:buClrTx/>
              <a:buSzTx/>
              <a:buFontTx/>
              <a:buNone/>
              <a:tabLst/>
              <a:defRPr/>
            </a:pPr>
            <a:endParaRPr lang="en-US" sz="2800" b="0" baseline="0" dirty="0">
              <a:solidFill>
                <a:prstClr val="black"/>
              </a:solidFill>
              <a:latin typeface="Calibri"/>
            </a:endParaRPr>
          </a:p>
          <a:p>
            <a:pPr marL="0" marR="0" lvl="1" indent="0" algn="l" defTabSz="914400" rtl="0" eaLnBrk="1" fontAlgn="base" latinLnBrk="0" hangingPunct="1">
              <a:lnSpc>
                <a:spcPct val="100000"/>
              </a:lnSpc>
              <a:spcBef>
                <a:spcPct val="30000"/>
              </a:spcBef>
              <a:spcAft>
                <a:spcPct val="0"/>
              </a:spcAft>
              <a:buClrTx/>
              <a:buSzTx/>
              <a:buFontTx/>
              <a:buNone/>
              <a:tabLst/>
              <a:defRPr/>
            </a:pPr>
            <a:r>
              <a:rPr lang="en-US" sz="2800" b="0" baseline="0" dirty="0">
                <a:solidFill>
                  <a:prstClr val="black"/>
                </a:solidFill>
                <a:latin typeface="Calibri"/>
              </a:rPr>
              <a:t>People shouldn’t send in their original document. The VIBS doesn’t have to worry about the certified copy thing; that will be dealt with later. </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23062771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sz="2800" b="0" dirty="0">
                <a:solidFill>
                  <a:prstClr val="black"/>
                </a:solidFill>
                <a:latin typeface="Calibri"/>
              </a:rPr>
              <a:t>Check for valid SS</a:t>
            </a:r>
            <a:r>
              <a:rPr lang="en-US" sz="2800" b="0" baseline="0" dirty="0">
                <a:solidFill>
                  <a:prstClr val="black"/>
                </a:solidFill>
                <a:latin typeface="Calibri"/>
              </a:rPr>
              <a:t> Cards, ITINS or Medicare cards</a:t>
            </a:r>
            <a:endParaRPr lang="en-US" sz="2800" b="0" dirty="0">
              <a:solidFill>
                <a:prstClr val="black"/>
              </a:solidFill>
              <a:latin typeface="Calibri"/>
            </a:endParaRPr>
          </a:p>
          <a:p>
            <a:pPr marL="171450" indent="-171450">
              <a:buFont typeface="Arial" panose="020B0604020202020204" pitchFamily="34" charset="0"/>
              <a:buChar char="•"/>
            </a:pPr>
            <a:r>
              <a:rPr lang="en-US" dirty="0"/>
              <a:t>Medicare Cards</a:t>
            </a:r>
            <a:r>
              <a:rPr lang="en-US" baseline="0" dirty="0"/>
              <a:t> have the SSN on them and function as valid ID</a:t>
            </a:r>
          </a:p>
          <a:p>
            <a:pPr marL="171450" indent="-171450">
              <a:buFont typeface="Arial" panose="020B0604020202020204" pitchFamily="34" charset="0"/>
              <a:buChar char="•"/>
            </a:pPr>
            <a:r>
              <a:rPr lang="en-US" baseline="0" dirty="0"/>
              <a:t>Take the time to explain what an ITIN is </a:t>
            </a:r>
          </a:p>
          <a:p>
            <a:pPr marL="0" indent="0">
              <a:buFont typeface="Arial" panose="020B0604020202020204" pitchFamily="34" charset="0"/>
              <a:buNone/>
            </a:pPr>
            <a:r>
              <a:rPr lang="en-US" dirty="0"/>
              <a:t>Valid</a:t>
            </a:r>
            <a:r>
              <a:rPr lang="en-US" baseline="0" dirty="0"/>
              <a:t> photo IDs include: </a:t>
            </a:r>
          </a:p>
          <a:p>
            <a:pPr marL="0" indent="0">
              <a:buFont typeface="Arial" panose="020B0604020202020204" pitchFamily="34" charset="0"/>
              <a:buNone/>
            </a:pPr>
            <a:r>
              <a:rPr lang="en-US" baseline="0" dirty="0"/>
              <a:t>Passports</a:t>
            </a:r>
          </a:p>
          <a:p>
            <a:pPr marL="0" indent="0">
              <a:buFont typeface="Arial" panose="020B0604020202020204" pitchFamily="34" charset="0"/>
              <a:buNone/>
            </a:pPr>
            <a:r>
              <a:rPr lang="en-US" baseline="0" dirty="0"/>
              <a:t>Licenses</a:t>
            </a:r>
          </a:p>
          <a:p>
            <a:pPr marL="0" indent="0">
              <a:buFont typeface="Arial" panose="020B0604020202020204" pitchFamily="34" charset="0"/>
              <a:buNone/>
            </a:pPr>
            <a:r>
              <a:rPr lang="en-US" baseline="0" dirty="0"/>
              <a:t>VISAs</a:t>
            </a:r>
          </a:p>
          <a:p>
            <a:pPr marL="0" indent="0">
              <a:buFont typeface="Arial" panose="020B0604020202020204" pitchFamily="34" charset="0"/>
              <a:buNone/>
            </a:pPr>
            <a:r>
              <a:rPr lang="en-US" baseline="0" dirty="0"/>
              <a:t>School IDS</a:t>
            </a:r>
          </a:p>
          <a:p>
            <a:pPr marL="0" indent="0">
              <a:buFont typeface="Arial" panose="020B0604020202020204" pitchFamily="34" charset="0"/>
              <a:buNone/>
            </a:pPr>
            <a:r>
              <a:rPr lang="en-US" baseline="0" dirty="0"/>
              <a:t>(anything with your picture and info)</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28371511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a:t>Lead-in</a:t>
            </a:r>
            <a:r>
              <a:rPr lang="en-US" baseline="0" dirty="0"/>
              <a:t> question for alternatives of SSC</a:t>
            </a:r>
          </a:p>
          <a:p>
            <a:pPr marL="171450" indent="-171450">
              <a:buFont typeface="Arial" pitchFamily="34" charset="0"/>
              <a:buChar char="•"/>
            </a:pPr>
            <a:endParaRPr lang="en-US" baseline="0" dirty="0"/>
          </a:p>
          <a:p>
            <a:pPr marL="0" indent="0">
              <a:buFont typeface="Arial" pitchFamily="34" charset="0"/>
              <a:buNone/>
            </a:pPr>
            <a:r>
              <a:rPr lang="en-US" baseline="0" dirty="0"/>
              <a:t>The Social Security Number can’t be verified on anything else. We need record of their SS# from a federal agency. </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C3C86FB6-2E3D-49DF-9259-FA93256318AB}"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5760965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t>Non-government</a:t>
            </a:r>
            <a:r>
              <a:rPr lang="en-US" baseline="0" dirty="0"/>
              <a:t> issued tax forms (for example, W-2) are not sufficient to use as acceptable alternatives</a:t>
            </a:r>
          </a:p>
          <a:p>
            <a:pPr marL="0" marR="0" lvl="1"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lvl="1" indent="0" algn="l" defTabSz="914400" rtl="0" eaLnBrk="1" fontAlgn="base" latinLnBrk="0" hangingPunct="1">
              <a:lnSpc>
                <a:spcPct val="100000"/>
              </a:lnSpc>
              <a:spcBef>
                <a:spcPct val="30000"/>
              </a:spcBef>
              <a:spcAft>
                <a:spcPct val="0"/>
              </a:spcAft>
              <a:buClrTx/>
              <a:buSzTx/>
              <a:buFontTx/>
              <a:buNone/>
              <a:tabLst/>
              <a:defRPr/>
            </a:pPr>
            <a:r>
              <a:rPr lang="en-US" baseline="0" dirty="0"/>
              <a:t>This page is in the trainees’ training folders. </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3200470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5B864F51-7BEB-49C7-93A2-D8811BF42DA2}" type="slidenum">
              <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1035266" name="Rectangle 2"/>
          <p:cNvSpPr>
            <a:spLocks noGrp="1" noRot="1" noChangeAspect="1" noChangeArrowheads="1" noTextEdit="1"/>
          </p:cNvSpPr>
          <p:nvPr>
            <p:ph type="sldImg"/>
          </p:nvPr>
        </p:nvSpPr>
        <p:spPr>
          <a:xfrm>
            <a:off x="1166813" y="692150"/>
            <a:ext cx="4619625" cy="3463925"/>
          </a:xfrm>
          <a:ln/>
        </p:spPr>
      </p:sp>
      <p:sp>
        <p:nvSpPr>
          <p:cNvPr id="1035267" name="Rectangle 3"/>
          <p:cNvSpPr>
            <a:spLocks noGrp="1" noChangeArrowheads="1"/>
          </p:cNvSpPr>
          <p:nvPr>
            <p:ph type="body" idx="1"/>
          </p:nvPr>
        </p:nvSpPr>
        <p:spPr/>
        <p:txBody>
          <a:bodyPr/>
          <a:lstStyle/>
          <a:p>
            <a:r>
              <a:rPr lang="en-US" dirty="0"/>
              <a:t>This is the</a:t>
            </a:r>
            <a:r>
              <a:rPr lang="en-US" baseline="0" dirty="0"/>
              <a:t> process for how a typical tax site works. </a:t>
            </a:r>
          </a:p>
          <a:p>
            <a:r>
              <a:rPr lang="en-US" baseline="0" dirty="0"/>
              <a:t>Next, we’ll talk about who runs it, who you’ll be working with, and finally how you fit in as a Intake and Benefits Volunteer </a:t>
            </a:r>
            <a:endParaRPr lang="en-US" dirty="0"/>
          </a:p>
        </p:txBody>
      </p:sp>
    </p:spTree>
    <p:extLst>
      <p:ext uri="{BB962C8B-B14F-4D97-AF65-F5344CB8AC3E}">
        <p14:creationId xmlns:p14="http://schemas.microsoft.com/office/powerpoint/2010/main" val="1156698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pitchFamily="48" charset="-128"/>
                <a:cs typeface="+mn-cs"/>
              </a:rPr>
              <a:t>At United</a:t>
            </a:r>
            <a:r>
              <a:rPr lang="en-US" sz="1200" kern="1200" baseline="0" dirty="0">
                <a:solidFill>
                  <a:schemeClr val="tx1"/>
                </a:solidFill>
                <a:effectLst/>
                <a:latin typeface="Arial" charset="0"/>
                <a:ea typeface="ＭＳ Ｐゴシック" pitchFamily="48" charset="-128"/>
                <a:cs typeface="+mn-cs"/>
              </a:rPr>
              <a:t> Way, together, we’re building a community where people have homes, students graduate and families are financially stable. </a:t>
            </a:r>
            <a:r>
              <a:rPr lang="en-US" sz="1200" kern="1200" dirty="0">
                <a:solidFill>
                  <a:schemeClr val="tx1"/>
                </a:solidFill>
                <a:effectLst/>
                <a:latin typeface="Arial" charset="0"/>
                <a:ea typeface="ＭＳ Ｐゴシック" pitchFamily="48" charset="-128"/>
                <a:cs typeface="+mn-cs"/>
              </a:rPr>
              <a:t>The Free Tax Prep Campaign is a signature effort of United Way of King County's goal of alleviating poverty for 50,000 individuals and families by 2020. During</a:t>
            </a:r>
            <a:r>
              <a:rPr lang="en-US" sz="1200" kern="1200" baseline="0" dirty="0">
                <a:solidFill>
                  <a:schemeClr val="tx1"/>
                </a:solidFill>
                <a:effectLst/>
                <a:latin typeface="Arial" charset="0"/>
                <a:ea typeface="ＭＳ Ｐゴシック" pitchFamily="48" charset="-128"/>
                <a:cs typeface="+mn-cs"/>
              </a:rPr>
              <a:t> the duration of tax season, we </a:t>
            </a:r>
            <a:r>
              <a:rPr lang="en-US" dirty="0"/>
              <a:t>help thousands of low-to-moderate income families and individuals prepare their taxes and connect them to many</a:t>
            </a:r>
            <a:r>
              <a:rPr lang="en-US" baseline="0" dirty="0"/>
              <a:t> different </a:t>
            </a:r>
            <a:r>
              <a:rPr lang="en-US" dirty="0"/>
              <a:t>resources. This countywide program functions with over 1,000 volunteers at 30 tax sites. We collaborate with other service providers in the community - Community Centers, Libraries, </a:t>
            </a:r>
            <a:r>
              <a:rPr lang="en-US" dirty="0" err="1"/>
              <a:t>Goodwills</a:t>
            </a:r>
            <a:r>
              <a:rPr lang="en-US" dirty="0"/>
              <a:t> - to host these tax sites during tax season.</a:t>
            </a:r>
            <a:r>
              <a:rPr lang="en-US" baseline="0" dirty="0"/>
              <a:t> </a:t>
            </a:r>
          </a:p>
          <a:p>
            <a:endParaRPr lang="en-US" dirty="0"/>
          </a:p>
          <a:p>
            <a:r>
              <a:rPr lang="en-US" dirty="0"/>
              <a:t>A lot of people don’t know all we offer through these tax clinics.</a:t>
            </a:r>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86BAC648-D304-F54C-9C8C-8D80783F655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17043028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65B944-4E4B-4E66-989F-2A50AE099C80}" type="slidenum">
              <a:rPr lang="en-US" smtClean="0"/>
              <a:pPr/>
              <a:t>56</a:t>
            </a:fld>
            <a:endParaRPr lang="en-US"/>
          </a:p>
        </p:txBody>
      </p:sp>
    </p:spTree>
    <p:extLst>
      <p:ext uri="{BB962C8B-B14F-4D97-AF65-F5344CB8AC3E}">
        <p14:creationId xmlns:p14="http://schemas.microsoft.com/office/powerpoint/2010/main" val="6841926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Don’t show all forms at once,</a:t>
            </a:r>
            <a:r>
              <a:rPr lang="en-US" baseline="0" dirty="0"/>
              <a:t> have volunteers list out some common forms they know and put them into columns on the white board</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11422902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Don’t show all forms at once,</a:t>
            </a:r>
            <a:r>
              <a:rPr lang="en-US" baseline="0" dirty="0"/>
              <a:t> have volunteers list out some common forms they know and put them into columns on the white board</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1512667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Don’t show all forms at once,</a:t>
            </a:r>
            <a:r>
              <a:rPr lang="en-US" baseline="0" dirty="0"/>
              <a:t> have volunteers list out some common forms they know and put them into columns on the white board</a:t>
            </a:r>
          </a:p>
          <a:p>
            <a:endParaRPr lang="en-US" baseline="0" dirty="0"/>
          </a:p>
          <a:p>
            <a:r>
              <a:rPr lang="en-US" baseline="0" dirty="0"/>
              <a:t>This form is for freelancers, etc.—</a:t>
            </a:r>
            <a:r>
              <a:rPr lang="en-US" sz="1200" b="0" i="0" u="none" strike="noStrike" kern="1200" dirty="0">
                <a:solidFill>
                  <a:schemeClr val="tx1"/>
                </a:solidFill>
                <a:effectLst/>
                <a:latin typeface="Arial" charset="0"/>
                <a:ea typeface="ＭＳ Ｐゴシック" pitchFamily="48" charset="-128"/>
                <a:cs typeface="+mn-cs"/>
              </a:rPr>
              <a:t>non-employee compensation </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11463800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Don’t show all forms at once,</a:t>
            </a:r>
            <a:r>
              <a:rPr lang="en-US" baseline="0" dirty="0"/>
              <a:t> have volunteers list out some common forms they know and put them into columns on the white board</a:t>
            </a:r>
          </a:p>
          <a:p>
            <a:endParaRPr lang="en-US" baseline="0" dirty="0"/>
          </a:p>
          <a:p>
            <a:r>
              <a:rPr lang="en-US" baseline="0" dirty="0"/>
              <a:t>This is a benefit statement.</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14776021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Don’t show all forms at once,</a:t>
            </a:r>
            <a:r>
              <a:rPr lang="en-US" baseline="0" dirty="0"/>
              <a:t> have volunteers list out some common forms they know and put them into columns on the white board</a:t>
            </a:r>
          </a:p>
          <a:p>
            <a:endParaRPr lang="en-US" baseline="0" dirty="0"/>
          </a:p>
          <a:p>
            <a:r>
              <a:rPr lang="en-US" baseline="0" dirty="0"/>
              <a:t>It’s easier to go to the next slide/list to see what disqualifies someone. </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8466133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A list like this will be at the intake table with you.</a:t>
            </a:r>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1703143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Prepare</a:t>
            </a:r>
            <a:r>
              <a:rPr lang="en-US" baseline="0" dirty="0"/>
              <a:t> envelops that filled with 4 to 5 tax forms and handed these envelops to volunteers </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29292049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Prepare</a:t>
            </a:r>
            <a:r>
              <a:rPr lang="en-US" baseline="0" dirty="0"/>
              <a:t> envelops that filled with 4 to 5 tax forms and handed these envelops to volunteers </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19845781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A quick resource to direct clients</a:t>
            </a:r>
            <a:r>
              <a:rPr lang="en-US" baseline="0" dirty="0"/>
              <a:t> towards</a:t>
            </a:r>
          </a:p>
          <a:p>
            <a:r>
              <a:rPr lang="en-US" baseline="0" dirty="0"/>
              <a:t>Have clients read over everything and make sure they are within the scope of our program</a:t>
            </a:r>
          </a:p>
          <a:p>
            <a:r>
              <a:rPr lang="en-US" baseline="0" dirty="0"/>
              <a:t>Clients WILL try to fib and say they read through when they are actually out of scope</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2101976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EITC is a powerful</a:t>
            </a:r>
            <a:r>
              <a:rPr lang="en-US" baseline="0" dirty="0"/>
              <a:t> anti-poverty tool to tackle the problem.</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86BAC648-D304-F54C-9C8C-8D80783F655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8426776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5B864F51-7BEB-49C7-93A2-D8811BF42DA2}" type="slidenum">
              <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1035266" name="Rectangle 2"/>
          <p:cNvSpPr>
            <a:spLocks noGrp="1" noRot="1" noChangeAspect="1" noChangeArrowheads="1" noTextEdit="1"/>
          </p:cNvSpPr>
          <p:nvPr>
            <p:ph type="sldImg"/>
          </p:nvPr>
        </p:nvSpPr>
        <p:spPr>
          <a:xfrm>
            <a:off x="1166813" y="692150"/>
            <a:ext cx="4619625" cy="3463925"/>
          </a:xfrm>
          <a:ln/>
        </p:spPr>
      </p:sp>
      <p:sp>
        <p:nvSpPr>
          <p:cNvPr id="1035267" name="Rectangle 3"/>
          <p:cNvSpPr>
            <a:spLocks noGrp="1" noChangeArrowheads="1"/>
          </p:cNvSpPr>
          <p:nvPr>
            <p:ph type="body" idx="1"/>
          </p:nvPr>
        </p:nvSpPr>
        <p:spPr/>
        <p:txBody>
          <a:bodyPr/>
          <a:lstStyle/>
          <a:p>
            <a:r>
              <a:rPr lang="en-US" dirty="0"/>
              <a:t>This is the</a:t>
            </a:r>
            <a:r>
              <a:rPr lang="en-US" baseline="0" dirty="0"/>
              <a:t> process for how a typical tax site works. </a:t>
            </a:r>
          </a:p>
          <a:p>
            <a:r>
              <a:rPr lang="en-US" baseline="0" dirty="0"/>
              <a:t>Next, we’ll talk about who runs it, who you’ll be working with, and finally how you fit in as a Intake and Benefits Volunteer </a:t>
            </a:r>
            <a:endParaRPr lang="en-US" dirty="0"/>
          </a:p>
        </p:txBody>
      </p:sp>
    </p:spTree>
    <p:extLst>
      <p:ext uri="{BB962C8B-B14F-4D97-AF65-F5344CB8AC3E}">
        <p14:creationId xmlns:p14="http://schemas.microsoft.com/office/powerpoint/2010/main" val="6007496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sz="3200" b="0" dirty="0">
                <a:solidFill>
                  <a:prstClr val="black"/>
                </a:solidFill>
                <a:latin typeface="Calibri"/>
              </a:rPr>
              <a:t>Clients take their intake packet to the waiting area and fill it out. </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US" sz="3200" b="0" dirty="0">
                <a:solidFill>
                  <a:prstClr val="black"/>
                </a:solidFill>
                <a:latin typeface="Calibri"/>
              </a:rPr>
              <a:t>Remind clients that if they have questions, that they should return to ask you. </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US" sz="3200" b="0" dirty="0">
                <a:solidFill>
                  <a:prstClr val="black"/>
                </a:solidFill>
                <a:latin typeface="Calibri"/>
              </a:rPr>
              <a:t>Tell clients they must bring their intake packet back up to you when it is completed.</a:t>
            </a:r>
          </a:p>
          <a:p>
            <a:pPr>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9267632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3200" b="0" dirty="0">
                <a:solidFill>
                  <a:prstClr val="black"/>
                </a:solidFill>
                <a:latin typeface="Calibri"/>
              </a:rPr>
              <a:t>Note</a:t>
            </a:r>
            <a:r>
              <a:rPr lang="en-US" sz="3200" b="0" baseline="0" dirty="0">
                <a:solidFill>
                  <a:prstClr val="black"/>
                </a:solidFill>
                <a:latin typeface="Calibri"/>
              </a:rPr>
              <a:t> for the trainers: V</a:t>
            </a:r>
            <a:r>
              <a:rPr lang="en-US" sz="3200" b="0" dirty="0">
                <a:solidFill>
                  <a:prstClr val="black"/>
                </a:solidFill>
                <a:latin typeface="Calibri"/>
              </a:rPr>
              <a:t>olunteers</a:t>
            </a:r>
            <a:r>
              <a:rPr lang="en-US" sz="3200" b="0" baseline="0" dirty="0">
                <a:solidFill>
                  <a:prstClr val="black"/>
                </a:solidFill>
                <a:latin typeface="Calibri"/>
              </a:rPr>
              <a:t> should read through the forms together, then you can t</a:t>
            </a:r>
            <a:r>
              <a:rPr lang="en-US" sz="3200" b="0" dirty="0">
                <a:solidFill>
                  <a:prstClr val="black"/>
                </a:solidFill>
                <a:latin typeface="Calibri"/>
              </a:rPr>
              <a:t>alk</a:t>
            </a:r>
            <a:r>
              <a:rPr lang="en-US" sz="3200" b="0" baseline="0" dirty="0">
                <a:solidFill>
                  <a:prstClr val="black"/>
                </a:solidFill>
                <a:latin typeface="Calibri"/>
              </a:rPr>
              <a:t> about the purpose of each form.</a:t>
            </a:r>
          </a:p>
          <a:p>
            <a:pPr marL="0" marR="0" lvl="1"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sz="3200" b="0" dirty="0">
              <a:solidFill>
                <a:prstClr val="black"/>
              </a:solidFill>
              <a:latin typeface="Calibri"/>
            </a:endParaRPr>
          </a:p>
          <a:p>
            <a:pPr marL="457200" marR="0" lvl="1" indent="-45720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3200" b="0"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1555191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pPr marL="457200" marR="0" lvl="1" indent="-45720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3200" b="0" dirty="0">
                <a:solidFill>
                  <a:prstClr val="black"/>
                </a:solidFill>
                <a:latin typeface="Calibri"/>
              </a:rPr>
              <a:t>Give the volunteers a</a:t>
            </a:r>
            <a:r>
              <a:rPr lang="en-US" sz="3200" b="0" baseline="0" dirty="0">
                <a:solidFill>
                  <a:prstClr val="black"/>
                </a:solidFill>
                <a:latin typeface="Calibri"/>
              </a:rPr>
              <a:t> few minutes to skim through this form and allow a few minutes for questions</a:t>
            </a:r>
            <a:endParaRPr lang="en-US" sz="3200" b="0"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22538203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pPr marL="457200" marR="0" lvl="1" indent="-45720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3200" b="0" dirty="0">
                <a:solidFill>
                  <a:prstClr val="black"/>
                </a:solidFill>
                <a:latin typeface="Calibri"/>
              </a:rPr>
              <a:t>Give the volunteers a</a:t>
            </a:r>
            <a:r>
              <a:rPr lang="en-US" sz="3200" b="0" baseline="0" dirty="0">
                <a:solidFill>
                  <a:prstClr val="black"/>
                </a:solidFill>
                <a:latin typeface="Calibri"/>
              </a:rPr>
              <a:t> few minutes to fill out the forms and allow a few minutes for questions</a:t>
            </a:r>
            <a:endParaRPr lang="en-US" sz="3200" b="0"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4616910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pPr marL="457200" marR="0" lvl="1" indent="-45720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3200" b="0" dirty="0">
                <a:solidFill>
                  <a:prstClr val="black"/>
                </a:solidFill>
                <a:latin typeface="Calibri"/>
              </a:rPr>
              <a:t>Give the volunteers a</a:t>
            </a:r>
            <a:r>
              <a:rPr lang="en-US" sz="3200" b="0" baseline="0" dirty="0">
                <a:solidFill>
                  <a:prstClr val="black"/>
                </a:solidFill>
                <a:latin typeface="Calibri"/>
              </a:rPr>
              <a:t> few minutes to fill out the forms and allow a few minutes for questions</a:t>
            </a:r>
            <a:endParaRPr lang="en-US" sz="3200" b="0"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23748624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5B864F51-7BEB-49C7-93A2-D8811BF42DA2}" type="slidenum">
              <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1035266" name="Rectangle 2"/>
          <p:cNvSpPr>
            <a:spLocks noGrp="1" noRot="1" noChangeAspect="1" noChangeArrowheads="1" noTextEdit="1"/>
          </p:cNvSpPr>
          <p:nvPr>
            <p:ph type="sldImg"/>
          </p:nvPr>
        </p:nvSpPr>
        <p:spPr>
          <a:xfrm>
            <a:off x="1166813" y="692150"/>
            <a:ext cx="4619625" cy="3463925"/>
          </a:xfrm>
          <a:ln/>
        </p:spPr>
      </p:sp>
      <p:sp>
        <p:nvSpPr>
          <p:cNvPr id="1035267" name="Rectangle 3"/>
          <p:cNvSpPr>
            <a:spLocks noGrp="1" noChangeArrowheads="1"/>
          </p:cNvSpPr>
          <p:nvPr>
            <p:ph type="body" idx="1"/>
          </p:nvPr>
        </p:nvSpPr>
        <p:spPr/>
        <p:txBody>
          <a:bodyPr/>
          <a:lstStyle/>
          <a:p>
            <a:r>
              <a:rPr lang="en-US" dirty="0"/>
              <a:t>This is the</a:t>
            </a:r>
            <a:r>
              <a:rPr lang="en-US" baseline="0" dirty="0"/>
              <a:t> process for how a typical tax site works. </a:t>
            </a:r>
          </a:p>
        </p:txBody>
      </p:sp>
    </p:spTree>
    <p:extLst>
      <p:ext uri="{BB962C8B-B14F-4D97-AF65-F5344CB8AC3E}">
        <p14:creationId xmlns:p14="http://schemas.microsoft.com/office/powerpoint/2010/main" val="42041915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https://www.youtube.com/watch?v=x16c21-JNZw</a:t>
            </a:r>
          </a:p>
          <a:p>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7000980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pPr marL="0" indent="0">
              <a:buFontTx/>
              <a:buNone/>
            </a:pPr>
            <a:r>
              <a:rPr lang="en-US" dirty="0"/>
              <a:t>Ask:</a:t>
            </a:r>
            <a:r>
              <a:rPr lang="en-US" baseline="0" dirty="0"/>
              <a:t> What should the client do if the volunteer is out of scope? </a:t>
            </a:r>
          </a:p>
          <a:p>
            <a:pPr marL="0" indent="0">
              <a:buFontTx/>
              <a:buNone/>
            </a:pPr>
            <a:endParaRPr lang="en-US" baseline="0" dirty="0"/>
          </a:p>
          <a:p>
            <a:pPr marL="0" indent="0">
              <a:buFontTx/>
              <a:buNone/>
            </a:pPr>
            <a:r>
              <a:rPr lang="en-US" baseline="0" dirty="0"/>
              <a:t>Ask: What if the client gets angry?</a:t>
            </a:r>
          </a:p>
          <a:p>
            <a:pPr marL="171450" indent="-171450">
              <a:buFont typeface="Arial" pitchFamily="34" charset="0"/>
              <a:buChar char="•"/>
            </a:pPr>
            <a:endParaRPr lang="en-US" baseline="0" dirty="0"/>
          </a:p>
          <a:p>
            <a:pPr marL="0" indent="0">
              <a:buFont typeface="Arial" pitchFamily="34" charset="0"/>
              <a:buNone/>
            </a:pPr>
            <a:r>
              <a:rPr lang="en-US" baseline="0" dirty="0"/>
              <a:t>Also check that the paperwork the client brings in is for 2018. Although, we do tax preparation up to 4 years!</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C3C86FB6-2E3D-49DF-9259-FA93256318AB}"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8107327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The first screening tool you can use is</a:t>
            </a:r>
            <a:r>
              <a:rPr lang="en-US" baseline="0" dirty="0"/>
              <a:t> the intake form itself! </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544650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https://www.youtube.com/watch?v=_E_p9b3LNQw</a:t>
            </a:r>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86BAC648-D304-F54C-9C8C-8D80783F655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29229125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a:t>Ask:</a:t>
            </a:r>
            <a:r>
              <a:rPr lang="en-US" baseline="0" dirty="0"/>
              <a:t> What should the client do if the volunteer is out of scope?  What if the client gets angry?</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C3C86FB6-2E3D-49DF-9259-FA93256318AB}"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20781331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pPr marL="0" indent="0">
              <a:buFontTx/>
              <a:buNone/>
            </a:pPr>
            <a:r>
              <a:rPr lang="en-US" dirty="0"/>
              <a:t>Ask:</a:t>
            </a:r>
            <a:r>
              <a:rPr lang="en-US" baseline="0" dirty="0"/>
              <a:t> What should the client do if the volunteer is out of scope? </a:t>
            </a:r>
          </a:p>
          <a:p>
            <a:pPr marL="0" indent="0">
              <a:buFontTx/>
              <a:buNone/>
            </a:pPr>
            <a:endParaRPr lang="en-US" baseline="0" dirty="0"/>
          </a:p>
          <a:p>
            <a:pPr marL="0" indent="0">
              <a:buFontTx/>
              <a:buNone/>
            </a:pPr>
            <a:r>
              <a:rPr lang="en-US" baseline="0" dirty="0"/>
              <a:t>Ask: What if the client gets angry?</a:t>
            </a:r>
          </a:p>
          <a:p>
            <a:pPr marL="171450" indent="-171450">
              <a:buFont typeface="Arial" pitchFamily="34" charset="0"/>
              <a:buChar char="•"/>
            </a:pPr>
            <a:endParaRPr lang="en-US" baseline="0" dirty="0"/>
          </a:p>
          <a:p>
            <a:pPr marL="0" indent="0">
              <a:buFont typeface="Arial" pitchFamily="34" charset="0"/>
              <a:buNone/>
            </a:pPr>
            <a:r>
              <a:rPr lang="en-US" baseline="0" dirty="0"/>
              <a:t>The answer is, “It depends.” The client should keep the form with them if they haven’t yet seen one of our tax preparers. </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C3C86FB6-2E3D-49DF-9259-FA93256318AB}"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22173434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the questions</a:t>
            </a:r>
            <a:r>
              <a:rPr lang="en-US" baseline="0" dirty="0"/>
              <a:t> and explain why it’s important to clarify these questions with the clients. The next slide will explain the difference of the three health coverage forms. </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42379097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A</a:t>
            </a:r>
            <a:r>
              <a:rPr lang="en-US" sz="1200" b="0" i="0" kern="1200" dirty="0">
                <a:solidFill>
                  <a:schemeClr val="tx1"/>
                </a:solidFill>
                <a:effectLst/>
                <a:latin typeface="Arial" charset="0"/>
                <a:ea typeface="ＭＳ Ｐゴシック" pitchFamily="48" charset="-128"/>
                <a:cs typeface="+mn-cs"/>
              </a:rPr>
              <a:t>ffordable Health Care Act, also known as Obamacare, introduced three new tax forms relevant to individuals, employers and health insurance providers. They are forms 1095-A, 1095-B and 1095-C. These forms help determine if clients need to comply with the new shared responsibility payment, the fee they</a:t>
            </a:r>
            <a:r>
              <a:rPr lang="en-US" sz="1200" b="0" i="0" kern="1200" baseline="0" dirty="0">
                <a:solidFill>
                  <a:schemeClr val="tx1"/>
                </a:solidFill>
                <a:effectLst/>
                <a:latin typeface="Arial" charset="0"/>
                <a:ea typeface="ＭＳ Ｐゴシック" pitchFamily="48" charset="-128"/>
                <a:cs typeface="+mn-cs"/>
              </a:rPr>
              <a:t> </a:t>
            </a:r>
            <a:r>
              <a:rPr lang="en-US" sz="1200" b="0" i="0" kern="1200" dirty="0">
                <a:solidFill>
                  <a:schemeClr val="tx1"/>
                </a:solidFill>
                <a:effectLst/>
                <a:latin typeface="Arial" charset="0"/>
                <a:ea typeface="ＭＳ Ｐゴシック" pitchFamily="48" charset="-128"/>
                <a:cs typeface="+mn-cs"/>
              </a:rPr>
              <a:t>might have to pay if they don't have health insurance. For individuals who bought insurance through the health care marketplace, this information will help to determine whether clients are able to receive an additional premium tax credit or have to pay some back.</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5299094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A</a:t>
            </a:r>
            <a:r>
              <a:rPr lang="en-US" sz="1200" b="0" i="0" kern="1200" dirty="0">
                <a:solidFill>
                  <a:schemeClr val="tx1"/>
                </a:solidFill>
                <a:effectLst/>
                <a:latin typeface="Arial" charset="0"/>
                <a:ea typeface="ＭＳ Ｐゴシック" pitchFamily="48" charset="-128"/>
                <a:cs typeface="+mn-cs"/>
              </a:rPr>
              <a:t>ffordable Health Care Act, also known as Obamacare, introduced three new tax forms relevant to individuals, employers and health insurance providers. They are forms 1095-A, 1095-B and 1095-C. These forms help determine if clients need to comply with the new shared responsibility payment, the fee they</a:t>
            </a:r>
            <a:r>
              <a:rPr lang="en-US" sz="1200" b="0" i="0" kern="1200" baseline="0" dirty="0">
                <a:solidFill>
                  <a:schemeClr val="tx1"/>
                </a:solidFill>
                <a:effectLst/>
                <a:latin typeface="Arial" charset="0"/>
                <a:ea typeface="ＭＳ Ｐゴシック" pitchFamily="48" charset="-128"/>
                <a:cs typeface="+mn-cs"/>
              </a:rPr>
              <a:t> </a:t>
            </a:r>
            <a:r>
              <a:rPr lang="en-US" sz="1200" b="0" i="0" kern="1200" dirty="0">
                <a:solidFill>
                  <a:schemeClr val="tx1"/>
                </a:solidFill>
                <a:effectLst/>
                <a:latin typeface="Arial" charset="0"/>
                <a:ea typeface="ＭＳ Ｐゴシック" pitchFamily="48" charset="-128"/>
                <a:cs typeface="+mn-cs"/>
              </a:rPr>
              <a:t>might have to pay if they don't have health insurance. For individuals who bought insurance through the health care marketplace, this information will help to determine whether clients are able to receive an additional premium tax credit or have to pay some back.</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15950497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ＭＳ Ｐゴシック" pitchFamily="48" charset="-128"/>
                <a:cs typeface="+mn-cs"/>
              </a:rPr>
              <a:t>Health Insurance Marketplaces furnish this form to:</a:t>
            </a:r>
          </a:p>
          <a:p>
            <a:r>
              <a:rPr lang="en-US" sz="1200" b="0" i="0" kern="1200" dirty="0">
                <a:solidFill>
                  <a:schemeClr val="tx1"/>
                </a:solidFill>
                <a:effectLst/>
                <a:latin typeface="Arial" charset="0"/>
                <a:ea typeface="ＭＳ Ｐゴシック" pitchFamily="48" charset="-128"/>
                <a:cs typeface="+mn-cs"/>
              </a:rPr>
              <a:t>IRS to report certain information about individuals who enroll in a qualified health plan through the Health Insurance Marketplace.</a:t>
            </a:r>
          </a:p>
          <a:p>
            <a:r>
              <a:rPr lang="en-US" sz="1200" b="0" i="0" kern="1200" dirty="0">
                <a:solidFill>
                  <a:schemeClr val="tx1"/>
                </a:solidFill>
                <a:effectLst/>
                <a:latin typeface="Arial" charset="0"/>
                <a:ea typeface="ＭＳ Ｐゴシック" pitchFamily="48" charset="-128"/>
                <a:cs typeface="+mn-cs"/>
              </a:rPr>
              <a:t>Individuals to allow them to:</a:t>
            </a:r>
          </a:p>
          <a:p>
            <a:pPr lvl="1"/>
            <a:r>
              <a:rPr lang="en-US" sz="1200" b="0" i="0" kern="1200" dirty="0">
                <a:solidFill>
                  <a:schemeClr val="tx1"/>
                </a:solidFill>
                <a:effectLst/>
                <a:latin typeface="Arial" charset="0"/>
                <a:ea typeface="ＭＳ Ｐゴシック" pitchFamily="48" charset="-128"/>
                <a:cs typeface="+mn-cs"/>
              </a:rPr>
              <a:t>take the premium tax credit,</a:t>
            </a:r>
          </a:p>
          <a:p>
            <a:pPr lvl="1"/>
            <a:r>
              <a:rPr lang="en-US" sz="1200" b="0" i="0" kern="1200" dirty="0">
                <a:solidFill>
                  <a:schemeClr val="tx1"/>
                </a:solidFill>
                <a:effectLst/>
                <a:latin typeface="Arial" charset="0"/>
                <a:ea typeface="ＭＳ Ｐゴシック" pitchFamily="48" charset="-128"/>
                <a:cs typeface="+mn-cs"/>
              </a:rPr>
              <a:t>reconcile the credit on their returns with advance payments of the premium tax credit (advance credit payments), and</a:t>
            </a:r>
          </a:p>
          <a:p>
            <a:pPr lvl="1"/>
            <a:r>
              <a:rPr lang="en-US" sz="1200" b="0" i="0" kern="1200" dirty="0">
                <a:solidFill>
                  <a:schemeClr val="tx1"/>
                </a:solidFill>
                <a:effectLst/>
                <a:latin typeface="Arial" charset="0"/>
                <a:ea typeface="ＭＳ Ｐゴシック" pitchFamily="48" charset="-128"/>
                <a:cs typeface="+mn-cs"/>
              </a:rPr>
              <a:t>file an accurate tax return.</a:t>
            </a:r>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5530264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ＭＳ Ｐゴシック" pitchFamily="48" charset="-128"/>
                <a:cs typeface="+mn-cs"/>
              </a:rPr>
              <a:t>Employer with fewer than 50 full-time employees that offer health coverage, as well as health care insurance providers, send the</a:t>
            </a:r>
            <a:r>
              <a:rPr lang="en-US" sz="1200" b="0" i="0" kern="1200" baseline="0" dirty="0">
                <a:solidFill>
                  <a:schemeClr val="tx1"/>
                </a:solidFill>
                <a:effectLst/>
                <a:latin typeface="Arial" charset="0"/>
                <a:ea typeface="ＭＳ Ｐゴシック" pitchFamily="48" charset="-128"/>
                <a:cs typeface="+mn-cs"/>
              </a:rPr>
              <a:t> 1095-b form</a:t>
            </a:r>
            <a:r>
              <a:rPr lang="en-US" sz="1200" b="0" i="0" kern="1200" dirty="0">
                <a:solidFill>
                  <a:schemeClr val="tx1"/>
                </a:solidFill>
                <a:effectLst/>
                <a:latin typeface="Arial" charset="0"/>
                <a:ea typeface="ＭＳ Ｐゴシック" pitchFamily="48" charset="-128"/>
                <a:cs typeface="+mn-cs"/>
              </a:rPr>
              <a:t> to members of their health insurance plans. </a:t>
            </a:r>
          </a:p>
          <a:p>
            <a:r>
              <a:rPr lang="en-US" sz="1200" b="0" i="0" kern="1200" dirty="0">
                <a:solidFill>
                  <a:schemeClr val="tx1"/>
                </a:solidFill>
                <a:effectLst/>
                <a:latin typeface="Arial" charset="0"/>
                <a:ea typeface="ＭＳ Ｐゴシック" pitchFamily="48" charset="-128"/>
                <a:cs typeface="+mn-cs"/>
              </a:rPr>
              <a:t>This form includes:</a:t>
            </a:r>
          </a:p>
          <a:p>
            <a:pPr marL="171450" indent="-171450">
              <a:buFont typeface="Arial" charset="0"/>
              <a:buChar char="•"/>
            </a:pPr>
            <a:r>
              <a:rPr lang="en-US" sz="1200" b="0" i="0" kern="1200" dirty="0">
                <a:solidFill>
                  <a:schemeClr val="tx1"/>
                </a:solidFill>
                <a:effectLst/>
                <a:latin typeface="Arial" charset="0"/>
                <a:ea typeface="ＭＳ Ｐゴシック" pitchFamily="48" charset="-128"/>
                <a:cs typeface="+mn-cs"/>
              </a:rPr>
              <a:t>The type of coverage</a:t>
            </a:r>
          </a:p>
          <a:p>
            <a:pPr marL="171450" indent="-171450">
              <a:buFont typeface="Arial" charset="0"/>
              <a:buChar char="•"/>
            </a:pPr>
            <a:r>
              <a:rPr lang="en-US" sz="1200" b="0" i="0" kern="1200" dirty="0">
                <a:solidFill>
                  <a:schemeClr val="tx1"/>
                </a:solidFill>
                <a:effectLst/>
                <a:latin typeface="Arial" charset="0"/>
                <a:ea typeface="ＭＳ Ｐゴシック" pitchFamily="48" charset="-128"/>
                <a:cs typeface="+mn-cs"/>
              </a:rPr>
              <a:t>Your dependents covered</a:t>
            </a:r>
          </a:p>
          <a:p>
            <a:pPr marL="171450" indent="-171450">
              <a:buFont typeface="Arial" charset="0"/>
              <a:buChar char="•"/>
            </a:pPr>
            <a:r>
              <a:rPr lang="en-US" sz="1200" b="0" i="0" kern="1200" dirty="0">
                <a:solidFill>
                  <a:schemeClr val="tx1"/>
                </a:solidFill>
                <a:effectLst/>
                <a:latin typeface="Arial" charset="0"/>
                <a:ea typeface="ＭＳ Ｐゴシック" pitchFamily="48" charset="-128"/>
                <a:cs typeface="+mn-cs"/>
              </a:rPr>
              <a:t>The period of the coverage</a:t>
            </a:r>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42816303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Volunteers can easily search</a:t>
            </a:r>
            <a:r>
              <a:rPr lang="en-US" baseline="0" dirty="0"/>
              <a:t> for these forms on IRS.gov website.</a:t>
            </a:r>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6055318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Volunteers can easily search</a:t>
            </a:r>
            <a:r>
              <a:rPr lang="en-US" baseline="0" dirty="0"/>
              <a:t> for these forms on IRS.gov website.</a:t>
            </a:r>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708055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slides are available to you on our </a:t>
            </a:r>
            <a:r>
              <a:rPr lang="en-US" dirty="0" err="1"/>
              <a:t>ewbsite</a:t>
            </a:r>
            <a:r>
              <a:rPr lang="en-US" dirty="0"/>
              <a:t>; tell your site manager if you need to look something up on a computer and don’t have one at the table with you.</a:t>
            </a:r>
          </a:p>
        </p:txBody>
      </p:sp>
      <p:sp>
        <p:nvSpPr>
          <p:cNvPr id="4" name="Slide Number Placeholder 3"/>
          <p:cNvSpPr>
            <a:spLocks noGrp="1"/>
          </p:cNvSpPr>
          <p:nvPr>
            <p:ph type="sldNum" sz="quarter" idx="10"/>
          </p:nvPr>
        </p:nvSpPr>
        <p:spPr/>
        <p:txBody>
          <a:bodyPr/>
          <a:lstStyle/>
          <a:p>
            <a:fld id="{9565B944-4E4B-4E66-989F-2A50AE099C80}" type="slidenum">
              <a:rPr lang="en-US" smtClean="0"/>
              <a:pPr/>
              <a:t>85</a:t>
            </a:fld>
            <a:endParaRPr lang="en-US"/>
          </a:p>
        </p:txBody>
      </p:sp>
    </p:spTree>
    <p:extLst>
      <p:ext uri="{BB962C8B-B14F-4D97-AF65-F5344CB8AC3E}">
        <p14:creationId xmlns:p14="http://schemas.microsoft.com/office/powerpoint/2010/main" val="4041285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86BAC648-D304-F54C-9C8C-8D80783F655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7768234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is on the next slide. </a:t>
            </a:r>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3544634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9565B944-4E4B-4E66-989F-2A50AE099C8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6715173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is yes! </a:t>
            </a:r>
          </a:p>
          <a:p>
            <a:endParaRPr lang="en-US" dirty="0"/>
          </a:p>
          <a:p>
            <a:r>
              <a:rPr lang="en-US" dirty="0"/>
              <a:t>The only thing</a:t>
            </a:r>
            <a:r>
              <a:rPr lang="en-US" baseline="0" dirty="0"/>
              <a:t> a VIBS needs to answer is whether the client is in scope or not.</a:t>
            </a:r>
            <a:endParaRPr lang="en-US" dirty="0"/>
          </a:p>
        </p:txBody>
      </p:sp>
      <p:sp>
        <p:nvSpPr>
          <p:cNvPr id="4" name="Slide Number Placeholder 3"/>
          <p:cNvSpPr>
            <a:spLocks noGrp="1"/>
          </p:cNvSpPr>
          <p:nvPr>
            <p:ph type="sldNum" sz="quarter" idx="10"/>
          </p:nvPr>
        </p:nvSpPr>
        <p:spPr/>
        <p:txBody>
          <a:bodyPr/>
          <a:lstStyle/>
          <a:p>
            <a:fld id="{9565B944-4E4B-4E66-989F-2A50AE099C80}" type="slidenum">
              <a:rPr lang="en-US" smtClean="0"/>
              <a:pPr/>
              <a:t>90</a:t>
            </a:fld>
            <a:endParaRPr lang="en-US"/>
          </a:p>
        </p:txBody>
      </p:sp>
    </p:spTree>
    <p:extLst>
      <p:ext uri="{BB962C8B-B14F-4D97-AF65-F5344CB8AC3E}">
        <p14:creationId xmlns:p14="http://schemas.microsoft.com/office/powerpoint/2010/main" val="224869762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a:t>
            </a:r>
          </a:p>
        </p:txBody>
      </p:sp>
      <p:sp>
        <p:nvSpPr>
          <p:cNvPr id="4" name="Slide Number Placeholder 3"/>
          <p:cNvSpPr>
            <a:spLocks noGrp="1"/>
          </p:cNvSpPr>
          <p:nvPr>
            <p:ph type="sldNum" sz="quarter" idx="10"/>
          </p:nvPr>
        </p:nvSpPr>
        <p:spPr/>
        <p:txBody>
          <a:bodyPr/>
          <a:lstStyle/>
          <a:p>
            <a:fld id="{9565B944-4E4B-4E66-989F-2A50AE099C80}" type="slidenum">
              <a:rPr lang="en-US" smtClean="0"/>
              <a:pPr/>
              <a:t>91</a:t>
            </a:fld>
            <a:endParaRPr lang="en-US"/>
          </a:p>
        </p:txBody>
      </p:sp>
    </p:spTree>
    <p:extLst>
      <p:ext uri="{BB962C8B-B14F-4D97-AF65-F5344CB8AC3E}">
        <p14:creationId xmlns:p14="http://schemas.microsoft.com/office/powerpoint/2010/main" val="21718155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a:t>False.  They should not fill out the tax return level</a:t>
            </a:r>
          </a:p>
          <a:p>
            <a:pPr marL="171450" indent="-171450">
              <a:buFont typeface="Arial" pitchFamily="34" charset="0"/>
              <a:buChar char="•"/>
            </a:pPr>
            <a:r>
              <a:rPr lang="en-US" dirty="0"/>
              <a:t>Both of</a:t>
            </a:r>
            <a:r>
              <a:rPr lang="en-US" baseline="0" dirty="0"/>
              <a:t> them– IRS and UWKC</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C3C86FB6-2E3D-49DF-9259-FA93256318AB}"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0982794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AECA1E4D-F3A7-4C05-9762-8AB196D00C3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22583610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Make this as quick as possible</a:t>
            </a:r>
          </a:p>
          <a:p>
            <a:pPr marL="171450" indent="-171450">
              <a:buFontTx/>
              <a:buChar char="-"/>
            </a:pPr>
            <a:r>
              <a:rPr lang="en-US" baseline="0" dirty="0"/>
              <a:t>Go over introductions</a:t>
            </a:r>
          </a:p>
          <a:p>
            <a:pPr marL="171450" indent="-171450">
              <a:buFontTx/>
              <a:buChar char="-"/>
            </a:pPr>
            <a:r>
              <a:rPr lang="en-US" baseline="0" dirty="0"/>
              <a:t>Emphasize you're never alone</a:t>
            </a:r>
          </a:p>
          <a:p>
            <a:pPr marL="171450" indent="-171450">
              <a:buFontTx/>
              <a:buChar char="-"/>
            </a:pPr>
            <a:r>
              <a:rPr lang="en-US" baseline="0" dirty="0"/>
              <a:t>Emphasize that we’re still recruiting! </a:t>
            </a:r>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47459F5D-3195-49EC-960A-4568A920479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
        <p:nvSpPr>
          <p:cNvPr id="5" name="Header Placeholder 4"/>
          <p:cNvSpPr>
            <a:spLocks noGrp="1"/>
          </p:cNvSpPr>
          <p:nvPr>
            <p:ph type="hdr" sz="quarter" idx="11"/>
          </p:nvPr>
        </p:nvSpPr>
        <p:spPr/>
        <p:txBody>
          <a:body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rPr>
              <a:t>Reconnecting Youth Task Force </a:t>
            </a:r>
          </a:p>
        </p:txBody>
      </p:sp>
    </p:spTree>
    <p:extLst>
      <p:ext uri="{BB962C8B-B14F-4D97-AF65-F5344CB8AC3E}">
        <p14:creationId xmlns:p14="http://schemas.microsoft.com/office/powerpoint/2010/main" val="39075301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pPr marL="0" indent="0">
              <a:buFontTx/>
              <a:buNone/>
            </a:pPr>
            <a:r>
              <a:rPr lang="en-US" baseline="0" dirty="0"/>
              <a:t>“Cultural humility” can also be “cultural awareness.”</a:t>
            </a:r>
          </a:p>
          <a:p>
            <a:pPr marL="0" indent="0">
              <a:buFontTx/>
              <a:buNone/>
            </a:pPr>
            <a:endParaRPr lang="en-US" baseline="0" dirty="0"/>
          </a:p>
          <a:p>
            <a:pPr marL="0" indent="0">
              <a:buFontTx/>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47459F5D-3195-49EC-960A-4568A920479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
        <p:nvSpPr>
          <p:cNvPr id="5" name="Header Placeholder 4"/>
          <p:cNvSpPr>
            <a:spLocks noGrp="1"/>
          </p:cNvSpPr>
          <p:nvPr>
            <p:ph type="hdr" sz="quarter" idx="11"/>
          </p:nvPr>
        </p:nvSpPr>
        <p:spPr/>
        <p:txBody>
          <a:body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rPr>
              <a:t>Reconnecting Youth Task Force </a:t>
            </a:r>
          </a:p>
        </p:txBody>
      </p:sp>
    </p:spTree>
    <p:extLst>
      <p:ext uri="{BB962C8B-B14F-4D97-AF65-F5344CB8AC3E}">
        <p14:creationId xmlns:p14="http://schemas.microsoft.com/office/powerpoint/2010/main" val="390342777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Make this as quick as possible</a:t>
            </a:r>
          </a:p>
          <a:p>
            <a:pPr marL="171450" indent="-171450">
              <a:buFontTx/>
              <a:buChar char="-"/>
            </a:pPr>
            <a:r>
              <a:rPr lang="en-US" baseline="0" dirty="0"/>
              <a:t>Go over introductions</a:t>
            </a:r>
          </a:p>
          <a:p>
            <a:pPr marL="171450" indent="-171450">
              <a:buFontTx/>
              <a:buChar char="-"/>
            </a:pPr>
            <a:r>
              <a:rPr lang="en-US" baseline="0" dirty="0"/>
              <a:t>Emphasize you're never alone</a:t>
            </a:r>
          </a:p>
          <a:p>
            <a:pPr marL="171450" indent="-171450">
              <a:buFontTx/>
              <a:buChar char="-"/>
            </a:pPr>
            <a:r>
              <a:rPr lang="en-US" baseline="0" dirty="0"/>
              <a:t>Emphasize we’re still recruiting! </a:t>
            </a:r>
          </a:p>
          <a:p>
            <a:pPr marL="171450" indent="-171450">
              <a:buFontTx/>
              <a:buChar char="-"/>
            </a:pPr>
            <a:endParaRPr lang="en-US" baseline="0" dirty="0"/>
          </a:p>
          <a:p>
            <a:pPr marL="0" indent="0">
              <a:buFontTx/>
              <a:buNone/>
            </a:pPr>
            <a:r>
              <a:rPr lang="en-US" baseline="0" dirty="0"/>
              <a:t>As humans, we have biases. But we want to work to be aware of our biases. This learning/work is a process, not an end. </a:t>
            </a:r>
          </a:p>
          <a:p>
            <a:pPr marL="0" indent="0">
              <a:buFontTx/>
              <a:buNone/>
            </a:pPr>
            <a:endParaRPr lang="en-US" baseline="0" dirty="0"/>
          </a:p>
          <a:p>
            <a:pPr marL="0" indent="0">
              <a:buFontTx/>
              <a:buNone/>
            </a:pPr>
            <a:r>
              <a:rPr lang="en-US" baseline="0" dirty="0"/>
              <a:t>Clients are the experts of their own lives. They probably know what they want to do in regard to taxes and benefits. </a:t>
            </a:r>
          </a:p>
          <a:p>
            <a:pPr marL="0" indent="0">
              <a:buFontTx/>
              <a:buNone/>
            </a:pPr>
            <a:r>
              <a:rPr lang="en-US" baseline="0" dirty="0"/>
              <a:t>Think of the tax site as a shared space, sharing the knowledge of our volunteers WITH the knowledge of our clients.</a:t>
            </a:r>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47459F5D-3195-49EC-960A-4568A920479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
        <p:nvSpPr>
          <p:cNvPr id="5" name="Header Placeholder 4"/>
          <p:cNvSpPr>
            <a:spLocks noGrp="1"/>
          </p:cNvSpPr>
          <p:nvPr>
            <p:ph type="hdr" sz="quarter" idx="11"/>
          </p:nvPr>
        </p:nvSpPr>
        <p:spPr/>
        <p:txBody>
          <a:body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rPr>
              <a:t>Reconnecting Youth Task Force </a:t>
            </a:r>
          </a:p>
        </p:txBody>
      </p:sp>
    </p:spTree>
    <p:extLst>
      <p:ext uri="{BB962C8B-B14F-4D97-AF65-F5344CB8AC3E}">
        <p14:creationId xmlns:p14="http://schemas.microsoft.com/office/powerpoint/2010/main" val="51502368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Make this as quick as possible</a:t>
            </a:r>
          </a:p>
          <a:p>
            <a:pPr marL="171450" indent="-171450">
              <a:buFontTx/>
              <a:buChar char="-"/>
            </a:pPr>
            <a:r>
              <a:rPr lang="en-US" baseline="0" dirty="0"/>
              <a:t>Go over introductions</a:t>
            </a:r>
          </a:p>
          <a:p>
            <a:pPr marL="171450" indent="-171450">
              <a:buFontTx/>
              <a:buChar char="-"/>
            </a:pPr>
            <a:r>
              <a:rPr lang="en-US" baseline="0" dirty="0"/>
              <a:t>Emphasize you're never alone</a:t>
            </a:r>
          </a:p>
          <a:p>
            <a:pPr marL="171450" indent="-171450">
              <a:buFontTx/>
              <a:buChar char="-"/>
            </a:pPr>
            <a:r>
              <a:rPr lang="en-US" baseline="0" dirty="0"/>
              <a:t>Emphasize we’re still recruiting! </a:t>
            </a:r>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47459F5D-3195-49EC-960A-4568A920479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
        <p:nvSpPr>
          <p:cNvPr id="5" name="Header Placeholder 4"/>
          <p:cNvSpPr>
            <a:spLocks noGrp="1"/>
          </p:cNvSpPr>
          <p:nvPr>
            <p:ph type="hdr" sz="quarter" idx="11"/>
          </p:nvPr>
        </p:nvSpPr>
        <p:spPr/>
        <p:txBody>
          <a:body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rPr>
              <a:t>Reconnecting Youth Task Force </a:t>
            </a:r>
          </a:p>
        </p:txBody>
      </p:sp>
    </p:spTree>
    <p:extLst>
      <p:ext uri="{BB962C8B-B14F-4D97-AF65-F5344CB8AC3E}">
        <p14:creationId xmlns:p14="http://schemas.microsoft.com/office/powerpoint/2010/main" val="2205465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People can only get refunds on returns back 2OR3 years.</a:t>
            </a:r>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47459F5D-3195-49EC-960A-4568A920479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
        <p:nvSpPr>
          <p:cNvPr id="5" name="Header Placeholder 4"/>
          <p:cNvSpPr>
            <a:spLocks noGrp="1"/>
          </p:cNvSpPr>
          <p:nvPr>
            <p:ph type="hdr" sz="quarter" idx="11"/>
          </p:nvPr>
        </p:nvSpPr>
        <p:spPr/>
        <p:txBody>
          <a:body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rPr>
              <a:t>Reconnecting Youth Task Force </a:t>
            </a:r>
          </a:p>
        </p:txBody>
      </p:sp>
    </p:spTree>
    <p:extLst>
      <p:ext uri="{BB962C8B-B14F-4D97-AF65-F5344CB8AC3E}">
        <p14:creationId xmlns:p14="http://schemas.microsoft.com/office/powerpoint/2010/main" val="3341263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Make this as quick as possible</a:t>
            </a:r>
          </a:p>
          <a:p>
            <a:pPr marL="171450" indent="-171450">
              <a:buFontTx/>
              <a:buChar char="-"/>
            </a:pPr>
            <a:r>
              <a:rPr lang="en-US" baseline="0" dirty="0"/>
              <a:t>Go over introductions</a:t>
            </a:r>
          </a:p>
          <a:p>
            <a:pPr marL="171450" indent="-171450">
              <a:buFontTx/>
              <a:buChar char="-"/>
            </a:pPr>
            <a:r>
              <a:rPr lang="en-US" baseline="0" dirty="0"/>
              <a:t>Emphasize you're never alone</a:t>
            </a:r>
          </a:p>
          <a:p>
            <a:pPr marL="171450" indent="-171450">
              <a:buFontTx/>
              <a:buChar char="-"/>
            </a:pPr>
            <a:r>
              <a:rPr lang="en-US" baseline="0" dirty="0"/>
              <a:t>Emphasize we’re still recruiting! </a:t>
            </a:r>
          </a:p>
          <a:p>
            <a:pPr marL="171450" indent="-171450">
              <a:buFontTx/>
              <a:buChar char="-"/>
            </a:pPr>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There are a lot of stigmas around poverty.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We are not just talking about black versus white racism.</a:t>
            </a:r>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47459F5D-3195-49EC-960A-4568A920479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
        <p:nvSpPr>
          <p:cNvPr id="5" name="Header Placeholder 4"/>
          <p:cNvSpPr>
            <a:spLocks noGrp="1"/>
          </p:cNvSpPr>
          <p:nvPr>
            <p:ph type="hdr" sz="quarter" idx="11"/>
          </p:nvPr>
        </p:nvSpPr>
        <p:spPr/>
        <p:txBody>
          <a:body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rPr>
              <a:t>Reconnecting Youth Task Force </a:t>
            </a:r>
          </a:p>
        </p:txBody>
      </p:sp>
    </p:spTree>
    <p:extLst>
      <p:ext uri="{BB962C8B-B14F-4D97-AF65-F5344CB8AC3E}">
        <p14:creationId xmlns:p14="http://schemas.microsoft.com/office/powerpoint/2010/main" val="23056061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Make this as quick as possible</a:t>
            </a:r>
          </a:p>
          <a:p>
            <a:pPr marL="171450" indent="-171450">
              <a:buFontTx/>
              <a:buChar char="-"/>
            </a:pPr>
            <a:r>
              <a:rPr lang="en-US" baseline="0" dirty="0"/>
              <a:t>Go over introductions</a:t>
            </a:r>
          </a:p>
          <a:p>
            <a:pPr marL="171450" indent="-171450">
              <a:buFontTx/>
              <a:buChar char="-"/>
            </a:pPr>
            <a:r>
              <a:rPr lang="en-US" baseline="0" dirty="0"/>
              <a:t>Emphasize you're never alone</a:t>
            </a:r>
          </a:p>
          <a:p>
            <a:pPr marL="171450" indent="-171450">
              <a:buFontTx/>
              <a:buChar char="-"/>
            </a:pPr>
            <a:r>
              <a:rPr lang="en-US" baseline="0" dirty="0"/>
              <a:t>Emphasize we’re still recruiting! </a:t>
            </a:r>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47459F5D-3195-49EC-960A-4568A920479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
        <p:nvSpPr>
          <p:cNvPr id="5" name="Header Placeholder 4"/>
          <p:cNvSpPr>
            <a:spLocks noGrp="1"/>
          </p:cNvSpPr>
          <p:nvPr>
            <p:ph type="hdr" sz="quarter" idx="11"/>
          </p:nvPr>
        </p:nvSpPr>
        <p:spPr/>
        <p:txBody>
          <a:body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rPr>
              <a:t>Reconnecting Youth Task Force </a:t>
            </a:r>
          </a:p>
        </p:txBody>
      </p:sp>
    </p:spTree>
    <p:extLst>
      <p:ext uri="{BB962C8B-B14F-4D97-AF65-F5344CB8AC3E}">
        <p14:creationId xmlns:p14="http://schemas.microsoft.com/office/powerpoint/2010/main" val="4167880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Make this as quick as possible</a:t>
            </a:r>
          </a:p>
          <a:p>
            <a:pPr marL="171450" indent="-171450">
              <a:buFontTx/>
              <a:buChar char="-"/>
            </a:pPr>
            <a:r>
              <a:rPr lang="en-US" baseline="0" dirty="0"/>
              <a:t>Go over introductions</a:t>
            </a:r>
          </a:p>
          <a:p>
            <a:pPr marL="171450" indent="-171450">
              <a:buFontTx/>
              <a:buChar char="-"/>
            </a:pPr>
            <a:r>
              <a:rPr lang="en-US" baseline="0" dirty="0"/>
              <a:t>Emphasize you're never alone</a:t>
            </a:r>
          </a:p>
          <a:p>
            <a:pPr marL="171450" indent="-171450">
              <a:buFontTx/>
              <a:buChar char="-"/>
            </a:pPr>
            <a:r>
              <a:rPr lang="en-US" baseline="0" dirty="0"/>
              <a:t>Emphasize we’re still recruiting! </a:t>
            </a:r>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47459F5D-3195-49EC-960A-4568A920479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
        <p:nvSpPr>
          <p:cNvPr id="5" name="Header Placeholder 4"/>
          <p:cNvSpPr>
            <a:spLocks noGrp="1"/>
          </p:cNvSpPr>
          <p:nvPr>
            <p:ph type="hdr" sz="quarter" idx="11"/>
          </p:nvPr>
        </p:nvSpPr>
        <p:spPr/>
        <p:txBody>
          <a:body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rPr>
              <a:t>Reconnecting Youth Task Force </a:t>
            </a:r>
          </a:p>
        </p:txBody>
      </p:sp>
    </p:spTree>
    <p:extLst>
      <p:ext uri="{BB962C8B-B14F-4D97-AF65-F5344CB8AC3E}">
        <p14:creationId xmlns:p14="http://schemas.microsoft.com/office/powerpoint/2010/main" val="209759628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Make this as quick as possible</a:t>
            </a:r>
          </a:p>
          <a:p>
            <a:pPr marL="171450" indent="-171450">
              <a:buFontTx/>
              <a:buChar char="-"/>
            </a:pPr>
            <a:r>
              <a:rPr lang="en-US" baseline="0" dirty="0"/>
              <a:t>Go over introductions</a:t>
            </a:r>
          </a:p>
          <a:p>
            <a:pPr marL="171450" indent="-171450">
              <a:buFontTx/>
              <a:buChar char="-"/>
            </a:pPr>
            <a:r>
              <a:rPr lang="en-US" baseline="0" dirty="0"/>
              <a:t>Emphasize you're never alone</a:t>
            </a:r>
          </a:p>
          <a:p>
            <a:pPr marL="171450" indent="-171450">
              <a:buFontTx/>
              <a:buChar char="-"/>
            </a:pPr>
            <a:r>
              <a:rPr lang="en-US" baseline="0" dirty="0"/>
              <a:t>Emphasize we’re still recruiting! </a:t>
            </a:r>
          </a:p>
          <a:p>
            <a:pPr marL="171450" indent="-171450">
              <a:buFontTx/>
              <a:buChar char="-"/>
            </a:pPr>
            <a:endParaRPr lang="en-US" baseline="0" dirty="0"/>
          </a:p>
          <a:p>
            <a:pPr marL="0" indent="0">
              <a:buFontTx/>
              <a:buNone/>
            </a:pPr>
            <a:r>
              <a:rPr lang="en-US" baseline="0" dirty="0"/>
              <a:t>We will have a bank vouchers available.</a:t>
            </a:r>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47459F5D-3195-49EC-960A-4568A920479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
        <p:nvSpPr>
          <p:cNvPr id="5" name="Header Placeholder 4"/>
          <p:cNvSpPr>
            <a:spLocks noGrp="1"/>
          </p:cNvSpPr>
          <p:nvPr>
            <p:ph type="hdr" sz="quarter" idx="11"/>
          </p:nvPr>
        </p:nvSpPr>
        <p:spPr/>
        <p:txBody>
          <a:body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rPr>
              <a:t>Reconnecting Youth Task Force </a:t>
            </a:r>
          </a:p>
        </p:txBody>
      </p:sp>
    </p:spTree>
    <p:extLst>
      <p:ext uri="{BB962C8B-B14F-4D97-AF65-F5344CB8AC3E}">
        <p14:creationId xmlns:p14="http://schemas.microsoft.com/office/powerpoint/2010/main" val="13439334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Make this as quick as possible</a:t>
            </a:r>
          </a:p>
          <a:p>
            <a:pPr marL="171450" indent="-171450">
              <a:buFontTx/>
              <a:buChar char="-"/>
            </a:pPr>
            <a:r>
              <a:rPr lang="en-US" baseline="0" dirty="0"/>
              <a:t>Go over introductions</a:t>
            </a:r>
          </a:p>
          <a:p>
            <a:pPr marL="171450" indent="-171450">
              <a:buFontTx/>
              <a:buChar char="-"/>
            </a:pPr>
            <a:r>
              <a:rPr lang="en-US" baseline="0" dirty="0"/>
              <a:t>Emphasize you're never alone</a:t>
            </a:r>
          </a:p>
          <a:p>
            <a:pPr marL="171450" indent="-171450">
              <a:buFontTx/>
              <a:buChar char="-"/>
            </a:pPr>
            <a:r>
              <a:rPr lang="en-US" baseline="0" dirty="0"/>
              <a:t>Emphasize that we’re still recruiting! </a:t>
            </a:r>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47459F5D-3195-49EC-960A-4568A920479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
        <p:nvSpPr>
          <p:cNvPr id="5" name="Header Placeholder 4"/>
          <p:cNvSpPr>
            <a:spLocks noGrp="1"/>
          </p:cNvSpPr>
          <p:nvPr>
            <p:ph type="hdr" sz="quarter" idx="11"/>
          </p:nvPr>
        </p:nvSpPr>
        <p:spPr/>
        <p:txBody>
          <a:body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rPr>
              <a:t>Reconnecting Youth Task Force </a:t>
            </a:r>
          </a:p>
        </p:txBody>
      </p:sp>
    </p:spTree>
    <p:extLst>
      <p:ext uri="{BB962C8B-B14F-4D97-AF65-F5344CB8AC3E}">
        <p14:creationId xmlns:p14="http://schemas.microsoft.com/office/powerpoint/2010/main" val="11574834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Ebrima" panose="02000000000000000000" pitchFamily="2" charset="0"/>
                <a:cs typeface="Arial" panose="020B0604020202020204" pitchFamily="34" charset="0"/>
              </a:rPr>
              <a:t>Thoughts</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Ebrima" panose="02000000000000000000" pitchFamily="2" charset="0"/>
                <a:cs typeface="Arial" panose="020B0604020202020204" pitchFamily="34" charset="0"/>
              </a:rPr>
              <a:t>Reactions</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Ebrima" panose="02000000000000000000" pitchFamily="2" charset="0"/>
                <a:cs typeface="Arial" panose="020B0604020202020204" pitchFamily="34" charset="0"/>
              </a:rPr>
              <a:t>Challenges</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Ebrima" panose="02000000000000000000" pitchFamily="2" charset="0"/>
                <a:cs typeface="Arial" panose="020B0604020202020204" pitchFamily="34" charset="0"/>
              </a:rPr>
              <a:t>Why is cultural humility important within </a:t>
            </a:r>
            <a:r>
              <a:rPr lang="en-US" sz="1200" b="0" dirty="0">
                <a:solidFill>
                  <a:prstClr val="black"/>
                </a:solidFill>
                <a:latin typeface="Calibri"/>
                <a:ea typeface="Ebrima" panose="02000000000000000000" pitchFamily="2" charset="0"/>
                <a:cs typeface="Arial" panose="020B0604020202020204" pitchFamily="34" charset="0"/>
              </a:rPr>
              <a:t>the Intake and Benefits </a:t>
            </a:r>
            <a:r>
              <a:rPr kumimoji="0" lang="en-US" sz="1200" b="0" i="0" u="none" strike="noStrike" kern="1200" cap="none" spc="0" normalizeH="0" baseline="0" noProof="0" dirty="0">
                <a:ln>
                  <a:noFill/>
                </a:ln>
                <a:solidFill>
                  <a:prstClr val="black"/>
                </a:solidFill>
                <a:effectLst/>
                <a:uLnTx/>
                <a:uFillTx/>
                <a:latin typeface="Calibri"/>
                <a:ea typeface="Ebrima" panose="02000000000000000000" pitchFamily="2" charset="0"/>
                <a:cs typeface="Arial" panose="020B0604020202020204" pitchFamily="34" charset="0"/>
              </a:rPr>
              <a:t>role?</a:t>
            </a:r>
            <a:endParaRPr lang="en-US" baseline="0" dirty="0"/>
          </a:p>
          <a:p>
            <a:pPr marL="171450" indent="-171450">
              <a:buFontTx/>
              <a:buChar char="-"/>
            </a:pPr>
            <a:endParaRPr lang="en-US" baseline="0" dirty="0"/>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47459F5D-3195-49EC-960A-4568A920479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
        <p:nvSpPr>
          <p:cNvPr id="5" name="Header Placeholder 4"/>
          <p:cNvSpPr>
            <a:spLocks noGrp="1"/>
          </p:cNvSpPr>
          <p:nvPr>
            <p:ph type="hdr" sz="quarter" idx="11"/>
          </p:nvPr>
        </p:nvSpPr>
        <p:spPr/>
        <p:txBody>
          <a:body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rPr>
              <a:t>Reconnecting Youth Task Force </a:t>
            </a:r>
          </a:p>
        </p:txBody>
      </p:sp>
    </p:spTree>
    <p:extLst>
      <p:ext uri="{BB962C8B-B14F-4D97-AF65-F5344CB8AC3E}">
        <p14:creationId xmlns:p14="http://schemas.microsoft.com/office/powerpoint/2010/main" val="24515604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47459F5D-3195-49EC-960A-4568A920479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
        <p:nvSpPr>
          <p:cNvPr id="5" name="Header Placeholder 4"/>
          <p:cNvSpPr>
            <a:spLocks noGrp="1"/>
          </p:cNvSpPr>
          <p:nvPr>
            <p:ph type="hdr" sz="quarter" idx="11"/>
          </p:nvPr>
        </p:nvSpPr>
        <p:spPr/>
        <p:txBody>
          <a:body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rPr>
              <a:t>Reconnecting Youth Task Force </a:t>
            </a:r>
          </a:p>
        </p:txBody>
      </p:sp>
    </p:spTree>
    <p:extLst>
      <p:ext uri="{BB962C8B-B14F-4D97-AF65-F5344CB8AC3E}">
        <p14:creationId xmlns:p14="http://schemas.microsoft.com/office/powerpoint/2010/main" val="197254301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baseline="0" dirty="0"/>
              <a:t>Jenn usually does not go through all these slides. </a:t>
            </a:r>
          </a:p>
          <a:p>
            <a:endParaRPr lang="en-US" baseline="0" dirty="0"/>
          </a:p>
          <a:p>
            <a:r>
              <a:rPr lang="en-US" baseline="0" dirty="0"/>
              <a:t>Just read off the slides. </a:t>
            </a:r>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AECA1E4D-F3A7-4C05-9762-8AB196D00C3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07990653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Make this as quick as possible</a:t>
            </a:r>
          </a:p>
          <a:p>
            <a:pPr marL="171450" indent="-171450">
              <a:buFontTx/>
              <a:buChar char="-"/>
            </a:pPr>
            <a:r>
              <a:rPr lang="en-US" baseline="0" dirty="0"/>
              <a:t>Go over introductions</a:t>
            </a:r>
          </a:p>
          <a:p>
            <a:pPr marL="171450" indent="-171450">
              <a:buFontTx/>
              <a:buChar char="-"/>
            </a:pPr>
            <a:r>
              <a:rPr lang="en-US" baseline="0" dirty="0"/>
              <a:t>Emphasize you're never alone</a:t>
            </a:r>
          </a:p>
          <a:p>
            <a:pPr marL="171450" indent="-171450">
              <a:buFontTx/>
              <a:buChar char="-"/>
            </a:pPr>
            <a:r>
              <a:rPr lang="en-US" baseline="0" dirty="0"/>
              <a:t>Emphasize we’re still recruiting! </a:t>
            </a:r>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47459F5D-3195-49EC-960A-4568A920479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
        <p:nvSpPr>
          <p:cNvPr id="5" name="Header Placeholder 4"/>
          <p:cNvSpPr>
            <a:spLocks noGrp="1"/>
          </p:cNvSpPr>
          <p:nvPr>
            <p:ph type="hdr" sz="quarter" idx="11"/>
          </p:nvPr>
        </p:nvSpPr>
        <p:spPr/>
        <p:txBody>
          <a:body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rPr>
              <a:t>Reconnecting Youth Task Force </a:t>
            </a:r>
          </a:p>
        </p:txBody>
      </p:sp>
    </p:spTree>
    <p:extLst>
      <p:ext uri="{BB962C8B-B14F-4D97-AF65-F5344CB8AC3E}">
        <p14:creationId xmlns:p14="http://schemas.microsoft.com/office/powerpoint/2010/main" val="328855498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9625" cy="3463925"/>
          </a:xfrm>
        </p:spPr>
      </p:sp>
      <p:sp>
        <p:nvSpPr>
          <p:cNvPr id="3" name="Notes Placeholder 2"/>
          <p:cNvSpPr>
            <a:spLocks noGrp="1"/>
          </p:cNvSpPr>
          <p:nvPr>
            <p:ph type="body" idx="1"/>
          </p:nvPr>
        </p:nvSpPr>
        <p:spPr/>
        <p:txBody>
          <a:bodyPr/>
          <a:lstStyle/>
          <a:p>
            <a:r>
              <a:rPr lang="en-US" dirty="0"/>
              <a:t>Make this as quick as possible</a:t>
            </a:r>
          </a:p>
          <a:p>
            <a:pPr marL="171450" indent="-171450">
              <a:buFontTx/>
              <a:buChar char="-"/>
            </a:pPr>
            <a:r>
              <a:rPr lang="en-US" baseline="0" dirty="0"/>
              <a:t>Go over introductions</a:t>
            </a:r>
          </a:p>
          <a:p>
            <a:pPr marL="171450" indent="-171450">
              <a:buFontTx/>
              <a:buChar char="-"/>
            </a:pPr>
            <a:r>
              <a:rPr lang="en-US" baseline="0" dirty="0"/>
              <a:t>Emphasize you're never alone</a:t>
            </a:r>
          </a:p>
          <a:p>
            <a:pPr marL="171450" indent="-171450">
              <a:buFontTx/>
              <a:buChar char="-"/>
            </a:pPr>
            <a:r>
              <a:rPr lang="en-US" baseline="0" dirty="0"/>
              <a:t>Emphasize we’re still recruiting! </a:t>
            </a:r>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pPr marL="0" marR="0" lvl="0" indent="0" algn="r" defTabSz="923925" rtl="0" eaLnBrk="0" fontAlgn="base" latinLnBrk="0" hangingPunct="0">
              <a:lnSpc>
                <a:spcPct val="100000"/>
              </a:lnSpc>
              <a:spcBef>
                <a:spcPct val="0"/>
              </a:spcBef>
              <a:spcAft>
                <a:spcPct val="0"/>
              </a:spcAft>
              <a:buClrTx/>
              <a:buSzTx/>
              <a:buFontTx/>
              <a:buNone/>
              <a:tabLst/>
              <a:defRPr/>
            </a:pPr>
            <a:fld id="{47459F5D-3195-49EC-960A-4568A920479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
        <p:nvSpPr>
          <p:cNvPr id="5" name="Header Placeholder 4"/>
          <p:cNvSpPr>
            <a:spLocks noGrp="1"/>
          </p:cNvSpPr>
          <p:nvPr>
            <p:ph type="hdr" sz="quarter" idx="11"/>
          </p:nvPr>
        </p:nvSpPr>
        <p:spPr/>
        <p:txBody>
          <a:body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ＭＳ Ｐゴシック" pitchFamily="48" charset="-128"/>
                <a:cs typeface="+mn-cs"/>
              </a:rPr>
              <a:t>Reconnecting Youth Task Force </a:t>
            </a:r>
          </a:p>
        </p:txBody>
      </p:sp>
    </p:spTree>
    <p:extLst>
      <p:ext uri="{BB962C8B-B14F-4D97-AF65-F5344CB8AC3E}">
        <p14:creationId xmlns:p14="http://schemas.microsoft.com/office/powerpoint/2010/main" val="1624411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F1C2E813-6A1E-4D9A-BE45-8B27799A8B3F}" type="slidenum">
              <a:rPr lang="en-US" smtClean="0"/>
              <a:pPr/>
              <a:t>‹#›</a:t>
            </a:fld>
            <a:endParaRPr lang="en-US"/>
          </a:p>
        </p:txBody>
      </p:sp>
    </p:spTree>
    <p:extLst>
      <p:ext uri="{BB962C8B-B14F-4D97-AF65-F5344CB8AC3E}">
        <p14:creationId xmlns:p14="http://schemas.microsoft.com/office/powerpoint/2010/main" val="1051668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CC5A0BF2-0972-4E73-BF00-90E19632E2A5}" type="slidenum">
              <a:rPr lang="en-US" smtClean="0"/>
              <a:pPr/>
              <a:t>‹#›</a:t>
            </a:fld>
            <a:endParaRPr lang="en-US"/>
          </a:p>
        </p:txBody>
      </p:sp>
    </p:spTree>
    <p:extLst>
      <p:ext uri="{BB962C8B-B14F-4D97-AF65-F5344CB8AC3E}">
        <p14:creationId xmlns:p14="http://schemas.microsoft.com/office/powerpoint/2010/main" val="3400846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08BE25C9-AFE6-4559-81AA-79982445433D}" type="slidenum">
              <a:rPr lang="en-US" smtClean="0"/>
              <a:pPr/>
              <a:t>‹#›</a:t>
            </a:fld>
            <a:endParaRPr lang="en-US"/>
          </a:p>
        </p:txBody>
      </p:sp>
    </p:spTree>
    <p:extLst>
      <p:ext uri="{BB962C8B-B14F-4D97-AF65-F5344CB8AC3E}">
        <p14:creationId xmlns:p14="http://schemas.microsoft.com/office/powerpoint/2010/main" val="3978689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9393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672485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317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744540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427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8C32E4DF-BCC0-4AA0-9735-FA7C440D0E4E}"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97225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37282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i="0">
                <a:solidFill>
                  <a:schemeClr val="bg1"/>
                </a:solidFill>
                <a:latin typeface="Helvetica Neue Light"/>
                <a:cs typeface="Helvetica Neue Light"/>
              </a:defRPr>
            </a:lvl1pPr>
            <a:lvl2pPr>
              <a:defRPr b="0" i="0">
                <a:solidFill>
                  <a:schemeClr val="bg1"/>
                </a:solidFill>
                <a:latin typeface="Helvetica Neue Light"/>
                <a:cs typeface="Helvetica Neue Light"/>
              </a:defRPr>
            </a:lvl2pPr>
            <a:lvl3pPr>
              <a:defRPr b="0" i="0">
                <a:solidFill>
                  <a:schemeClr val="bg1"/>
                </a:solidFill>
                <a:latin typeface="Helvetica Neue Light"/>
                <a:cs typeface="Helvetica Neue Light"/>
              </a:defRPr>
            </a:lvl3pPr>
            <a:lvl4pPr>
              <a:defRPr b="0" i="0">
                <a:solidFill>
                  <a:schemeClr val="bg1"/>
                </a:solidFill>
                <a:latin typeface="Helvetica Neue Light"/>
                <a:cs typeface="Helvetica Neue Light"/>
              </a:defRPr>
            </a:lvl4pPr>
            <a:lvl5pPr>
              <a:defRPr b="0" i="0">
                <a:solidFill>
                  <a:schemeClr val="bg1"/>
                </a:solidFill>
                <a:latin typeface="Helvetica Neue Light"/>
                <a:cs typeface="Helvetica Neue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339618" y="324896"/>
            <a:ext cx="4976226" cy="1143000"/>
          </a:xfrm>
        </p:spPr>
        <p:txBody>
          <a:bodyPr>
            <a:noAutofit/>
          </a:bodyPr>
          <a:lstStyle>
            <a:lvl1pPr>
              <a:defRPr sz="5500" b="1" i="0">
                <a:solidFill>
                  <a:schemeClr val="bg1"/>
                </a:solidFill>
                <a:latin typeface="Helvetica Neue"/>
                <a:cs typeface="Helvetica Neue"/>
              </a:defRPr>
            </a:lvl1pPr>
          </a:lstStyle>
          <a:p>
            <a:r>
              <a:rPr lang="en-US" dirty="0"/>
              <a:t>Click to edit Master title style</a:t>
            </a:r>
          </a:p>
        </p:txBody>
      </p:sp>
    </p:spTree>
    <p:extLst>
      <p:ext uri="{BB962C8B-B14F-4D97-AF65-F5344CB8AC3E}">
        <p14:creationId xmlns:p14="http://schemas.microsoft.com/office/powerpoint/2010/main" val="121526565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CFF76A2A-C519-46CC-B9C4-3AD7C194347B}" type="slidenum">
              <a:rPr lang="en-US" smtClean="0"/>
              <a:pPr/>
              <a:t>‹#›</a:t>
            </a:fld>
            <a:endParaRPr lang="en-US"/>
          </a:p>
        </p:txBody>
      </p:sp>
    </p:spTree>
    <p:extLst>
      <p:ext uri="{BB962C8B-B14F-4D97-AF65-F5344CB8AC3E}">
        <p14:creationId xmlns:p14="http://schemas.microsoft.com/office/powerpoint/2010/main" val="11599923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5860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658540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031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94010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F1C2E813-6A1E-4D9A-BE45-8B27799A8B3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06232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CFF76A2A-C519-46CC-B9C4-3AD7C194347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98278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3AEAAC88-6CC0-4B1D-81BD-E570E769D13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995725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8C32E4DF-BCC0-4AA0-9735-FA7C440D0E4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60180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2"/>
            <a:ext cx="21336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p>
            <a:fld id="{AA659EB1-4FAA-4A91-8153-D7B2A3C8D0A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35397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2"/>
            <a:ext cx="21336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8214FEAF-1C0A-4D08-88A5-09BD03450BD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78390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3AEAAC88-6CC0-4B1D-81BD-E570E769D13C}" type="slidenum">
              <a:rPr lang="en-US" smtClean="0"/>
              <a:pPr/>
              <a:t>‹#›</a:t>
            </a:fld>
            <a:endParaRPr lang="en-US"/>
          </a:p>
        </p:txBody>
      </p:sp>
    </p:spTree>
    <p:extLst>
      <p:ext uri="{BB962C8B-B14F-4D97-AF65-F5344CB8AC3E}">
        <p14:creationId xmlns:p14="http://schemas.microsoft.com/office/powerpoint/2010/main" val="42432855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p>
            <a:fld id="{5BD0DB6C-6DEF-4896-85BD-FEAE47B4FC1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979853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75809235-60C0-4C3F-99DF-A9CEFFDFCD4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15683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BA71E441-789E-4468-AF7D-C47B89CE03D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990837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CC5A0BF2-0972-4E73-BF00-90E19632E2A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96547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08BE25C9-AFE6-4559-81AA-79982445433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39203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0CD456-FC3C-46E6-B3AB-3253A5B4216A}" type="datetimeFigureOut">
              <a:rPr lang="en-US" smtClean="0"/>
              <a:pPr/>
              <a:t>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B2B35-615F-40A1-84A7-C66D59089976}" type="slidenum">
              <a:rPr lang="en-US" smtClean="0"/>
              <a:pPr/>
              <a:t>‹#›</a:t>
            </a:fld>
            <a:endParaRPr lang="en-US"/>
          </a:p>
        </p:txBody>
      </p:sp>
    </p:spTree>
    <p:extLst>
      <p:ext uri="{BB962C8B-B14F-4D97-AF65-F5344CB8AC3E}">
        <p14:creationId xmlns:p14="http://schemas.microsoft.com/office/powerpoint/2010/main" val="37581402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0CD456-FC3C-46E6-B3AB-3253A5B4216A}" type="datetimeFigureOut">
              <a:rPr lang="en-US" smtClean="0"/>
              <a:pPr/>
              <a:t>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B2B35-615F-40A1-84A7-C66D59089976}" type="slidenum">
              <a:rPr lang="en-US" smtClean="0"/>
              <a:pPr/>
              <a:t>‹#›</a:t>
            </a:fld>
            <a:endParaRPr lang="en-US"/>
          </a:p>
        </p:txBody>
      </p:sp>
    </p:spTree>
    <p:extLst>
      <p:ext uri="{BB962C8B-B14F-4D97-AF65-F5344CB8AC3E}">
        <p14:creationId xmlns:p14="http://schemas.microsoft.com/office/powerpoint/2010/main" val="2123270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0CD456-FC3C-46E6-B3AB-3253A5B4216A}" type="datetimeFigureOut">
              <a:rPr lang="en-US" smtClean="0"/>
              <a:pPr/>
              <a:t>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B2B35-615F-40A1-84A7-C66D59089976}" type="slidenum">
              <a:rPr lang="en-US" smtClean="0"/>
              <a:pPr/>
              <a:t>‹#›</a:t>
            </a:fld>
            <a:endParaRPr lang="en-US"/>
          </a:p>
        </p:txBody>
      </p:sp>
    </p:spTree>
    <p:extLst>
      <p:ext uri="{BB962C8B-B14F-4D97-AF65-F5344CB8AC3E}">
        <p14:creationId xmlns:p14="http://schemas.microsoft.com/office/powerpoint/2010/main" val="21121496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0CD456-FC3C-46E6-B3AB-3253A5B4216A}" type="datetimeFigureOut">
              <a:rPr lang="en-US" smtClean="0"/>
              <a:pPr/>
              <a:t>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B2B35-615F-40A1-84A7-C66D59089976}" type="slidenum">
              <a:rPr lang="en-US" smtClean="0"/>
              <a:pPr/>
              <a:t>‹#›</a:t>
            </a:fld>
            <a:endParaRPr lang="en-US"/>
          </a:p>
        </p:txBody>
      </p:sp>
    </p:spTree>
    <p:extLst>
      <p:ext uri="{BB962C8B-B14F-4D97-AF65-F5344CB8AC3E}">
        <p14:creationId xmlns:p14="http://schemas.microsoft.com/office/powerpoint/2010/main" val="15030312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0CD456-FC3C-46E6-B3AB-3253A5B4216A}" type="datetimeFigureOut">
              <a:rPr lang="en-US" smtClean="0"/>
              <a:pPr/>
              <a:t>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B2B35-615F-40A1-84A7-C66D59089976}" type="slidenum">
              <a:rPr lang="en-US" smtClean="0"/>
              <a:pPr/>
              <a:t>‹#›</a:t>
            </a:fld>
            <a:endParaRPr lang="en-US"/>
          </a:p>
        </p:txBody>
      </p:sp>
    </p:spTree>
    <p:extLst>
      <p:ext uri="{BB962C8B-B14F-4D97-AF65-F5344CB8AC3E}">
        <p14:creationId xmlns:p14="http://schemas.microsoft.com/office/powerpoint/2010/main" val="1469953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8C32E4DF-BCC0-4AA0-9735-FA7C440D0E4E}" type="slidenum">
              <a:rPr lang="en-US" smtClean="0"/>
              <a:pPr/>
              <a:t>‹#›</a:t>
            </a:fld>
            <a:endParaRPr lang="en-US"/>
          </a:p>
        </p:txBody>
      </p:sp>
    </p:spTree>
    <p:extLst>
      <p:ext uri="{BB962C8B-B14F-4D97-AF65-F5344CB8AC3E}">
        <p14:creationId xmlns:p14="http://schemas.microsoft.com/office/powerpoint/2010/main" val="19724035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0CD456-FC3C-46E6-B3AB-3253A5B4216A}" type="datetimeFigureOut">
              <a:rPr lang="en-US" smtClean="0"/>
              <a:pPr/>
              <a:t>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B2B35-615F-40A1-84A7-C66D59089976}" type="slidenum">
              <a:rPr lang="en-US" smtClean="0"/>
              <a:pPr/>
              <a:t>‹#›</a:t>
            </a:fld>
            <a:endParaRPr lang="en-US"/>
          </a:p>
        </p:txBody>
      </p:sp>
    </p:spTree>
    <p:extLst>
      <p:ext uri="{BB962C8B-B14F-4D97-AF65-F5344CB8AC3E}">
        <p14:creationId xmlns:p14="http://schemas.microsoft.com/office/powerpoint/2010/main" val="6208631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0CD456-FC3C-46E6-B3AB-3253A5B4216A}" type="datetimeFigureOut">
              <a:rPr lang="en-US" smtClean="0"/>
              <a:pPr/>
              <a:t>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B2B35-615F-40A1-84A7-C66D59089976}" type="slidenum">
              <a:rPr lang="en-US" smtClean="0"/>
              <a:pPr/>
              <a:t>‹#›</a:t>
            </a:fld>
            <a:endParaRPr lang="en-US"/>
          </a:p>
        </p:txBody>
      </p:sp>
    </p:spTree>
    <p:extLst>
      <p:ext uri="{BB962C8B-B14F-4D97-AF65-F5344CB8AC3E}">
        <p14:creationId xmlns:p14="http://schemas.microsoft.com/office/powerpoint/2010/main" val="13752575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0CD456-FC3C-46E6-B3AB-3253A5B4216A}" type="datetimeFigureOut">
              <a:rPr lang="en-US" smtClean="0"/>
              <a:pPr/>
              <a:t>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B2B35-615F-40A1-84A7-C66D59089976}" type="slidenum">
              <a:rPr lang="en-US" smtClean="0"/>
              <a:pPr/>
              <a:t>‹#›</a:t>
            </a:fld>
            <a:endParaRPr lang="en-US"/>
          </a:p>
        </p:txBody>
      </p:sp>
    </p:spTree>
    <p:extLst>
      <p:ext uri="{BB962C8B-B14F-4D97-AF65-F5344CB8AC3E}">
        <p14:creationId xmlns:p14="http://schemas.microsoft.com/office/powerpoint/2010/main" val="16091126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0CD456-FC3C-46E6-B3AB-3253A5B4216A}" type="datetimeFigureOut">
              <a:rPr lang="en-US" smtClean="0"/>
              <a:pPr/>
              <a:t>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B2B35-615F-40A1-84A7-C66D59089976}" type="slidenum">
              <a:rPr lang="en-US" smtClean="0"/>
              <a:pPr/>
              <a:t>‹#›</a:t>
            </a:fld>
            <a:endParaRPr lang="en-US"/>
          </a:p>
        </p:txBody>
      </p:sp>
    </p:spTree>
    <p:extLst>
      <p:ext uri="{BB962C8B-B14F-4D97-AF65-F5344CB8AC3E}">
        <p14:creationId xmlns:p14="http://schemas.microsoft.com/office/powerpoint/2010/main" val="40570687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0CD456-FC3C-46E6-B3AB-3253A5B4216A}" type="datetimeFigureOut">
              <a:rPr lang="en-US" smtClean="0"/>
              <a:pPr/>
              <a:t>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B2B35-615F-40A1-84A7-C66D59089976}" type="slidenum">
              <a:rPr lang="en-US" smtClean="0"/>
              <a:pPr/>
              <a:t>‹#›</a:t>
            </a:fld>
            <a:endParaRPr lang="en-US"/>
          </a:p>
        </p:txBody>
      </p:sp>
    </p:spTree>
    <p:extLst>
      <p:ext uri="{BB962C8B-B14F-4D97-AF65-F5344CB8AC3E}">
        <p14:creationId xmlns:p14="http://schemas.microsoft.com/office/powerpoint/2010/main" val="33450407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9277F2-5771-194C-ABCD-85EC177CF088}" type="datetimeFigureOut">
              <a:rPr lang="en-US" smtClean="0">
                <a:solidFill>
                  <a:prstClr val="black">
                    <a:tint val="75000"/>
                  </a:prstClr>
                </a:solidFill>
              </a:rPr>
              <a:pPr/>
              <a:t>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F1BD6F-B12B-9640-BBCE-CCB6642F6D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4781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9277F2-5771-194C-ABCD-85EC177CF088}" type="datetimeFigureOut">
              <a:rPr lang="en-US" smtClean="0">
                <a:solidFill>
                  <a:prstClr val="black">
                    <a:tint val="75000"/>
                  </a:prstClr>
                </a:solidFill>
              </a:rPr>
              <a:pPr/>
              <a:t>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F1BD6F-B12B-9640-BBCE-CCB6642F6D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8012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9277F2-5771-194C-ABCD-85EC177CF088}" type="datetimeFigureOut">
              <a:rPr lang="en-US" smtClean="0">
                <a:solidFill>
                  <a:prstClr val="black">
                    <a:tint val="75000"/>
                  </a:prstClr>
                </a:solidFill>
              </a:rPr>
              <a:pPr/>
              <a:t>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F1BD6F-B12B-9640-BBCE-CCB6642F6D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34520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9277F2-5771-194C-ABCD-85EC177CF088}" type="datetimeFigureOut">
              <a:rPr lang="en-US" smtClean="0">
                <a:solidFill>
                  <a:prstClr val="black">
                    <a:tint val="75000"/>
                  </a:prstClr>
                </a:solidFill>
              </a:rPr>
              <a:pPr/>
              <a:t>1/9/2019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F1BD6F-B12B-9640-BBCE-CCB6642F6D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64022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9277F2-5771-194C-ABCD-85EC177CF088}" type="datetimeFigureOut">
              <a:rPr lang="en-US" smtClean="0">
                <a:solidFill>
                  <a:prstClr val="black">
                    <a:tint val="75000"/>
                  </a:prstClr>
                </a:solidFill>
              </a:rPr>
              <a:pPr/>
              <a:t>1/9/2019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EF1BD6F-B12B-9640-BBCE-CCB6642F6D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811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2"/>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p>
            <a:fld id="{AA659EB1-4FAA-4A91-8153-D7B2A3C8D0A3}" type="slidenum">
              <a:rPr lang="en-US" smtClean="0"/>
              <a:pPr/>
              <a:t>‹#›</a:t>
            </a:fld>
            <a:endParaRPr lang="en-US"/>
          </a:p>
        </p:txBody>
      </p:sp>
    </p:spTree>
    <p:extLst>
      <p:ext uri="{BB962C8B-B14F-4D97-AF65-F5344CB8AC3E}">
        <p14:creationId xmlns:p14="http://schemas.microsoft.com/office/powerpoint/2010/main" val="39945160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9277F2-5771-194C-ABCD-85EC177CF088}" type="datetimeFigureOut">
              <a:rPr lang="en-US" smtClean="0">
                <a:solidFill>
                  <a:prstClr val="black">
                    <a:tint val="75000"/>
                  </a:prstClr>
                </a:solidFill>
              </a:rPr>
              <a:pPr/>
              <a:t>1/9/2019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EF1BD6F-B12B-9640-BBCE-CCB6642F6D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46629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9277F2-5771-194C-ABCD-85EC177CF088}" type="datetimeFigureOut">
              <a:rPr lang="en-US" smtClean="0">
                <a:solidFill>
                  <a:prstClr val="black">
                    <a:tint val="75000"/>
                  </a:prstClr>
                </a:solidFill>
              </a:rPr>
              <a:pPr/>
              <a:t>1/9/2019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F1BD6F-B12B-9640-BBCE-CCB6642F6D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92534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9277F2-5771-194C-ABCD-85EC177CF088}" type="datetimeFigureOut">
              <a:rPr lang="en-US" smtClean="0">
                <a:solidFill>
                  <a:prstClr val="black">
                    <a:tint val="75000"/>
                  </a:prstClr>
                </a:solidFill>
              </a:rPr>
              <a:pPr/>
              <a:t>1/9/2019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F1BD6F-B12B-9640-BBCE-CCB6642F6D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9035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9277F2-5771-194C-ABCD-85EC177CF088}" type="datetimeFigureOut">
              <a:rPr lang="en-US" smtClean="0">
                <a:solidFill>
                  <a:prstClr val="black">
                    <a:tint val="75000"/>
                  </a:prstClr>
                </a:solidFill>
              </a:rPr>
              <a:pPr/>
              <a:t>1/9/2019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F1BD6F-B12B-9640-BBCE-CCB6642F6D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56917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9277F2-5771-194C-ABCD-85EC177CF088}" type="datetimeFigureOut">
              <a:rPr lang="en-US" smtClean="0">
                <a:solidFill>
                  <a:prstClr val="black">
                    <a:tint val="75000"/>
                  </a:prstClr>
                </a:solidFill>
              </a:rPr>
              <a:pPr/>
              <a:t>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F1BD6F-B12B-9640-BBCE-CCB6642F6D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54277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9277F2-5771-194C-ABCD-85EC177CF088}" type="datetimeFigureOut">
              <a:rPr lang="en-US" smtClean="0">
                <a:solidFill>
                  <a:prstClr val="black">
                    <a:tint val="75000"/>
                  </a:prstClr>
                </a:solidFill>
              </a:rPr>
              <a:pPr/>
              <a:t>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F1BD6F-B12B-9640-BBCE-CCB6642F6D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6322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2"/>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8214FEAF-1C0A-4D08-88A5-09BD03450BD6}" type="slidenum">
              <a:rPr lang="en-US" smtClean="0"/>
              <a:pPr/>
              <a:t>‹#›</a:t>
            </a:fld>
            <a:endParaRPr lang="en-US"/>
          </a:p>
        </p:txBody>
      </p:sp>
    </p:spTree>
    <p:extLst>
      <p:ext uri="{BB962C8B-B14F-4D97-AF65-F5344CB8AC3E}">
        <p14:creationId xmlns:p14="http://schemas.microsoft.com/office/powerpoint/2010/main" val="643427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p>
            <a:fld id="{5BD0DB6C-6DEF-4896-85BD-FEAE47B4FC1C}" type="slidenum">
              <a:rPr lang="en-US" smtClean="0"/>
              <a:pPr/>
              <a:t>‹#›</a:t>
            </a:fld>
            <a:endParaRPr lang="en-US"/>
          </a:p>
        </p:txBody>
      </p:sp>
    </p:spTree>
    <p:extLst>
      <p:ext uri="{BB962C8B-B14F-4D97-AF65-F5344CB8AC3E}">
        <p14:creationId xmlns:p14="http://schemas.microsoft.com/office/powerpoint/2010/main" val="3956651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75809235-60C0-4C3F-99DF-A9CEFFDFCD4E}" type="slidenum">
              <a:rPr lang="en-US" smtClean="0"/>
              <a:pPr/>
              <a:t>‹#›</a:t>
            </a:fld>
            <a:endParaRPr lang="en-US"/>
          </a:p>
        </p:txBody>
      </p:sp>
    </p:spTree>
    <p:extLst>
      <p:ext uri="{BB962C8B-B14F-4D97-AF65-F5344CB8AC3E}">
        <p14:creationId xmlns:p14="http://schemas.microsoft.com/office/powerpoint/2010/main" val="2380501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BA71E441-789E-4468-AF7D-C47B89CE03D0}" type="slidenum">
              <a:rPr lang="en-US" smtClean="0"/>
              <a:pPr/>
              <a:t>‹#›</a:t>
            </a:fld>
            <a:endParaRPr lang="en-US"/>
          </a:p>
        </p:txBody>
      </p:sp>
    </p:spTree>
    <p:extLst>
      <p:ext uri="{BB962C8B-B14F-4D97-AF65-F5344CB8AC3E}">
        <p14:creationId xmlns:p14="http://schemas.microsoft.com/office/powerpoint/2010/main" val="576200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p:nvSpPr>
        <p:spPr>
          <a:xfrm>
            <a:off x="152400" y="6288834"/>
            <a:ext cx="4813300" cy="400110"/>
          </a:xfrm>
          <a:prstGeom prst="rect">
            <a:avLst/>
          </a:prstGeom>
          <a:no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 lastClr="FFFFFF">
                    <a:alpha val="85000"/>
                  </a:sysClr>
                </a:solidFill>
                <a:effectLst/>
                <a:uLnTx/>
                <a:uFillTx/>
                <a:latin typeface="Helvetica Neue"/>
                <a:cs typeface="Helvetica Neue"/>
              </a:rPr>
              <a:t>unitedwayofkingcounty.org</a:t>
            </a:r>
          </a:p>
        </p:txBody>
      </p:sp>
      <p:sp>
        <p:nvSpPr>
          <p:cNvPr id="8" name="Rectangle 7"/>
          <p:cNvSpPr/>
          <p:nvPr/>
        </p:nvSpPr>
        <p:spPr>
          <a:xfrm>
            <a:off x="-139700" y="6483350"/>
            <a:ext cx="9461500" cy="469900"/>
          </a:xfrm>
          <a:prstGeom prst="rect">
            <a:avLst/>
          </a:prstGeom>
          <a:solidFill>
            <a:srgbClr val="F79646">
              <a:lumMod val="75000"/>
            </a:srgbClr>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 name="TextBox 8"/>
          <p:cNvSpPr txBox="1"/>
          <p:nvPr/>
        </p:nvSpPr>
        <p:spPr>
          <a:xfrm>
            <a:off x="0" y="6464300"/>
            <a:ext cx="4813300" cy="400110"/>
          </a:xfrm>
          <a:prstGeom prst="rect">
            <a:avLst/>
          </a:prstGeom>
          <a:no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 lastClr="FFFFFF">
                    <a:alpha val="85000"/>
                  </a:sysClr>
                </a:solidFill>
                <a:effectLst/>
                <a:uLnTx/>
                <a:uFillTx/>
                <a:latin typeface="Helvetica Neue"/>
                <a:cs typeface="Helvetica Neue"/>
              </a:rPr>
              <a:t>unitedwayofkingcounty.org</a:t>
            </a:r>
          </a:p>
        </p:txBody>
      </p:sp>
    </p:spTree>
    <p:extLst>
      <p:ext uri="{BB962C8B-B14F-4D97-AF65-F5344CB8AC3E}">
        <p14:creationId xmlns:p14="http://schemas.microsoft.com/office/powerpoint/2010/main" val="62925380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p:nvSpPr>
        <p:spPr>
          <a:xfrm>
            <a:off x="152400" y="6288834"/>
            <a:ext cx="4813300" cy="400110"/>
          </a:xfrm>
          <a:prstGeom prst="rect">
            <a:avLst/>
          </a:prstGeom>
          <a:noFill/>
        </p:spPr>
        <p:txBody>
          <a:bodyPr>
            <a:spAutoFit/>
          </a:bodyPr>
          <a:lstStyle/>
          <a:p>
            <a:pPr eaLnBrk="1" fontAlgn="auto" hangingPunct="1">
              <a:spcBef>
                <a:spcPts val="0"/>
              </a:spcBef>
              <a:spcAft>
                <a:spcPts val="0"/>
              </a:spcAft>
              <a:defRPr/>
            </a:pPr>
            <a:r>
              <a:rPr lang="en-US" sz="2000" kern="0" dirty="0">
                <a:solidFill>
                  <a:sysClr val="window" lastClr="FFFFFF">
                    <a:alpha val="85000"/>
                  </a:sysClr>
                </a:solidFill>
                <a:latin typeface="Helvetica Neue"/>
                <a:cs typeface="Helvetica Neue"/>
              </a:rPr>
              <a:t>unitedwayofkingcounty.org</a:t>
            </a:r>
          </a:p>
        </p:txBody>
      </p:sp>
    </p:spTree>
    <p:extLst>
      <p:ext uri="{BB962C8B-B14F-4D97-AF65-F5344CB8AC3E}">
        <p14:creationId xmlns:p14="http://schemas.microsoft.com/office/powerpoint/2010/main" val="3335234404"/>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p:nvSpPr>
        <p:spPr>
          <a:xfrm>
            <a:off x="152400" y="6288834"/>
            <a:ext cx="4813300" cy="400110"/>
          </a:xfrm>
          <a:prstGeom prst="rect">
            <a:avLst/>
          </a:prstGeom>
          <a:noFill/>
        </p:spPr>
        <p:txBody>
          <a:bodyPr>
            <a:spAutoFit/>
          </a:bodyPr>
          <a:lstStyle/>
          <a:p>
            <a:pPr eaLnBrk="1" fontAlgn="auto" hangingPunct="1">
              <a:spcBef>
                <a:spcPts val="0"/>
              </a:spcBef>
              <a:spcAft>
                <a:spcPts val="0"/>
              </a:spcAft>
              <a:defRPr/>
            </a:pPr>
            <a:r>
              <a:rPr lang="en-US" sz="2000" kern="0" dirty="0">
                <a:solidFill>
                  <a:sysClr val="window" lastClr="FFFFFF">
                    <a:alpha val="85000"/>
                  </a:sysClr>
                </a:solidFill>
                <a:latin typeface="Helvetica Neue"/>
                <a:cs typeface="Helvetica Neue"/>
              </a:rPr>
              <a:t>unitedwayofkingcounty.org</a:t>
            </a:r>
          </a:p>
        </p:txBody>
      </p:sp>
      <p:pic>
        <p:nvPicPr>
          <p:cNvPr id="4" name="Picture 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84862639"/>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p:nvSpPr>
        <p:spPr>
          <a:xfrm>
            <a:off x="152400" y="6288834"/>
            <a:ext cx="4813300" cy="400110"/>
          </a:xfrm>
          <a:prstGeom prst="rect">
            <a:avLst/>
          </a:prstGeom>
          <a:noFill/>
        </p:spPr>
        <p:txBody>
          <a:bodyPr>
            <a:spAutoFit/>
          </a:bodyPr>
          <a:lstStyle/>
          <a:p>
            <a:pPr eaLnBrk="1" fontAlgn="auto" hangingPunct="1">
              <a:spcBef>
                <a:spcPts val="0"/>
              </a:spcBef>
              <a:spcAft>
                <a:spcPts val="0"/>
              </a:spcAft>
              <a:defRPr/>
            </a:pPr>
            <a:r>
              <a:rPr lang="en-US" sz="2000" kern="0" dirty="0">
                <a:solidFill>
                  <a:sysClr val="window" lastClr="FFFFFF">
                    <a:alpha val="85000"/>
                  </a:sysClr>
                </a:solidFill>
                <a:latin typeface="Helvetica Neue"/>
                <a:cs typeface="Helvetica Neue"/>
              </a:rPr>
              <a:t>unitedwayofkingcounty.org</a:t>
            </a:r>
          </a:p>
        </p:txBody>
      </p:sp>
      <p:sp>
        <p:nvSpPr>
          <p:cNvPr id="8" name="Rectangle 7"/>
          <p:cNvSpPr/>
          <p:nvPr/>
        </p:nvSpPr>
        <p:spPr>
          <a:xfrm>
            <a:off x="-139700" y="6483350"/>
            <a:ext cx="9461500" cy="469900"/>
          </a:xfrm>
          <a:prstGeom prst="rect">
            <a:avLst/>
          </a:prstGeom>
          <a:solidFill>
            <a:srgbClr val="F79646">
              <a:lumMod val="75000"/>
            </a:srgbClr>
          </a:solidFill>
          <a:ln w="9525" cap="flat" cmpd="sng" algn="ctr">
            <a:noFill/>
            <a:prstDash val="solid"/>
          </a:ln>
          <a:effectLst/>
        </p:spPr>
        <p:txBody>
          <a:bodyPr anchor="ctr"/>
          <a:lstStyle/>
          <a:p>
            <a:pPr algn="ctr" eaLnBrk="1" fontAlgn="auto" hangingPunct="1">
              <a:spcBef>
                <a:spcPts val="0"/>
              </a:spcBef>
              <a:spcAft>
                <a:spcPts val="0"/>
              </a:spcAft>
              <a:defRPr/>
            </a:pPr>
            <a:endParaRPr lang="en-US" sz="1800" b="0" kern="0">
              <a:solidFill>
                <a:sysClr val="window" lastClr="FFFFFF"/>
              </a:solidFill>
              <a:latin typeface="Calibri"/>
            </a:endParaRPr>
          </a:p>
        </p:txBody>
      </p:sp>
      <p:sp>
        <p:nvSpPr>
          <p:cNvPr id="9" name="TextBox 8"/>
          <p:cNvSpPr txBox="1"/>
          <p:nvPr/>
        </p:nvSpPr>
        <p:spPr>
          <a:xfrm>
            <a:off x="0" y="6464300"/>
            <a:ext cx="4813300" cy="400110"/>
          </a:xfrm>
          <a:prstGeom prst="rect">
            <a:avLst/>
          </a:prstGeom>
          <a:noFill/>
        </p:spPr>
        <p:txBody>
          <a:bodyPr>
            <a:spAutoFit/>
          </a:bodyPr>
          <a:lstStyle/>
          <a:p>
            <a:pPr eaLnBrk="1" fontAlgn="auto" hangingPunct="1">
              <a:spcBef>
                <a:spcPts val="0"/>
              </a:spcBef>
              <a:spcAft>
                <a:spcPts val="0"/>
              </a:spcAft>
              <a:defRPr/>
            </a:pPr>
            <a:r>
              <a:rPr lang="en-US" sz="2000" kern="0" dirty="0">
                <a:solidFill>
                  <a:sysClr val="window" lastClr="FFFFFF">
                    <a:alpha val="85000"/>
                  </a:sysClr>
                </a:solidFill>
                <a:latin typeface="Helvetica Neue"/>
                <a:cs typeface="Helvetica Neue"/>
              </a:rPr>
              <a:t>unitedwayofkingcounty.org</a:t>
            </a:r>
          </a:p>
        </p:txBody>
      </p:sp>
    </p:spTree>
    <p:extLst>
      <p:ext uri="{BB962C8B-B14F-4D97-AF65-F5344CB8AC3E}">
        <p14:creationId xmlns:p14="http://schemas.microsoft.com/office/powerpoint/2010/main" val="942443741"/>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0CD456-FC3C-46E6-B3AB-3253A5B4216A}" type="datetimeFigureOut">
              <a:rPr lang="en-US" smtClean="0"/>
              <a:pPr/>
              <a:t>1/9/2019</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B2B35-615F-40A1-84A7-C66D59089976}" type="slidenum">
              <a:rPr lang="en-US" smtClean="0"/>
              <a:pPr/>
              <a:t>‹#›</a:t>
            </a:fld>
            <a:endParaRPr lang="en-US"/>
          </a:p>
        </p:txBody>
      </p:sp>
    </p:spTree>
    <p:extLst>
      <p:ext uri="{BB962C8B-B14F-4D97-AF65-F5344CB8AC3E}">
        <p14:creationId xmlns:p14="http://schemas.microsoft.com/office/powerpoint/2010/main" val="2837955603"/>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DA9277F2-5771-194C-ABCD-85EC177CF088}" type="datetimeFigureOut">
              <a:rPr lang="en-US" b="0" smtClean="0">
                <a:solidFill>
                  <a:prstClr val="black">
                    <a:tint val="75000"/>
                  </a:prstClr>
                </a:solidFill>
                <a:latin typeface="Calibri"/>
              </a:rPr>
              <a:pPr defTabSz="457200" eaLnBrk="1" fontAlgn="auto" hangingPunct="1">
                <a:spcBef>
                  <a:spcPts val="0"/>
                </a:spcBef>
                <a:spcAft>
                  <a:spcPts val="0"/>
                </a:spcAft>
              </a:pPr>
              <a:t>1/9/2019</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3EF1BD6F-B12B-9640-BBCE-CCB6642F6DC2}" type="slidenum">
              <a:rPr lang="en-US" b="0" smtClean="0">
                <a:solidFill>
                  <a:prstClr val="black">
                    <a:tint val="75000"/>
                  </a:prstClr>
                </a:solidFill>
                <a:latin typeface="Calibri"/>
              </a:rPr>
              <a:pPr defTabSz="457200" eaLnBrk="1" fontAlgn="auto" hangingPunct="1">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90613986"/>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6.xml"/><Relationship Id="rId6" Type="http://schemas.openxmlformats.org/officeDocument/2006/relationships/comments" Target="../comments/comment1.xml"/><Relationship Id="rId5" Type="http://schemas.openxmlformats.org/officeDocument/2006/relationships/image" Target="../media/image13.png"/><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0.xml"/><Relationship Id="rId1" Type="http://schemas.openxmlformats.org/officeDocument/2006/relationships/slideLayout" Target="../slideLayouts/slideLayout45.xml"/></Relationships>
</file>

<file path=ppt/slides/_rels/slide10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1.xml"/><Relationship Id="rId1" Type="http://schemas.openxmlformats.org/officeDocument/2006/relationships/slideLayout" Target="../slideLayouts/slideLayout4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5.xml"/></Relationships>
</file>

<file path=ppt/slides/_rels/slide10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3.xml"/><Relationship Id="rId1" Type="http://schemas.openxmlformats.org/officeDocument/2006/relationships/slideLayout" Target="../slideLayouts/slideLayout45.xml"/><Relationship Id="rId4" Type="http://schemas.openxmlformats.org/officeDocument/2006/relationships/chart" Target="../charts/chart5.xml"/></Relationships>
</file>

<file path=ppt/slides/_rels/slide10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4.xml"/><Relationship Id="rId1" Type="http://schemas.openxmlformats.org/officeDocument/2006/relationships/slideLayout" Target="../slideLayouts/slideLayout45.xml"/><Relationship Id="rId4" Type="http://schemas.openxmlformats.org/officeDocument/2006/relationships/image" Target="../media/image11.png"/></Relationships>
</file>

<file path=ppt/slides/_rels/slide10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5.xml"/><Relationship Id="rId1" Type="http://schemas.openxmlformats.org/officeDocument/2006/relationships/slideLayout" Target="../slideLayouts/slideLayout45.xml"/></Relationships>
</file>

<file path=ppt/slides/_rels/slide10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6.xml"/><Relationship Id="rId1" Type="http://schemas.openxmlformats.org/officeDocument/2006/relationships/slideLayout" Target="../slideLayouts/slideLayout45.xml"/><Relationship Id="rId4" Type="http://schemas.openxmlformats.org/officeDocument/2006/relationships/image" Target="../media/image1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5.xml"/><Relationship Id="rId5" Type="http://schemas.openxmlformats.org/officeDocument/2006/relationships/image" Target="../media/image14.png"/><Relationship Id="rId4" Type="http://schemas.openxmlformats.org/officeDocument/2006/relationships/image" Target="../media/image11.png"/></Relationships>
</file>

<file path=ppt/slides/_rels/slide110.xml.rels><?xml version="1.0" encoding="UTF-8" standalone="yes"?>
<Relationships xmlns="http://schemas.openxmlformats.org/package/2006/relationships"><Relationship Id="rId3" Type="http://schemas.openxmlformats.org/officeDocument/2006/relationships/hyperlink" Target="http://www.freetaxkingcounty.com/training" TargetMode="External"/><Relationship Id="rId2" Type="http://schemas.openxmlformats.org/officeDocument/2006/relationships/notesSlide" Target="../notesSlides/notesSlide98.xml"/><Relationship Id="rId1" Type="http://schemas.openxmlformats.org/officeDocument/2006/relationships/slideLayout" Target="../slideLayouts/slideLayout45.xml"/><Relationship Id="rId4" Type="http://schemas.openxmlformats.org/officeDocument/2006/relationships/image" Target="../media/image19.png"/></Relationships>
</file>

<file path=ppt/slides/_rels/slide1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9.xml"/><Relationship Id="rId1" Type="http://schemas.openxmlformats.org/officeDocument/2006/relationships/slideLayout" Target="../slideLayouts/slideLayout45.xml"/><Relationship Id="rId4" Type="http://schemas.openxmlformats.org/officeDocument/2006/relationships/image" Target="../media/image11.png"/></Relationships>
</file>

<file path=ppt/slides/_rels/slide1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0.xml"/><Relationship Id="rId1" Type="http://schemas.openxmlformats.org/officeDocument/2006/relationships/slideLayout" Target="../slideLayouts/slideLayout45.xml"/></Relationships>
</file>

<file path=ppt/slides/_rels/slide1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1.xml"/><Relationship Id="rId1" Type="http://schemas.openxmlformats.org/officeDocument/2006/relationships/slideLayout" Target="../slideLayouts/slideLayout45.xml"/></Relationships>
</file>

<file path=ppt/slides/_rels/slide1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2.xml"/><Relationship Id="rId1" Type="http://schemas.openxmlformats.org/officeDocument/2006/relationships/slideLayout" Target="../slideLayouts/slideLayout45.xml"/><Relationship Id="rId4" Type="http://schemas.openxmlformats.org/officeDocument/2006/relationships/image" Target="../media/image11.png"/></Relationships>
</file>

<file path=ppt/slides/_rels/slide1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3.xml"/><Relationship Id="rId1" Type="http://schemas.openxmlformats.org/officeDocument/2006/relationships/slideLayout" Target="../slideLayouts/slideLayout45.xml"/><Relationship Id="rId5" Type="http://schemas.openxmlformats.org/officeDocument/2006/relationships/image" Target="../media/image64.png"/><Relationship Id="rId4" Type="http://schemas.openxmlformats.org/officeDocument/2006/relationships/image" Target="../media/image11.png"/></Relationships>
</file>

<file path=ppt/slides/_rels/slide1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4.xml"/><Relationship Id="rId1" Type="http://schemas.openxmlformats.org/officeDocument/2006/relationships/slideLayout" Target="../slideLayouts/slideLayout45.xml"/><Relationship Id="rId4" Type="http://schemas.openxmlformats.org/officeDocument/2006/relationships/image" Target="../media/image11.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image" Target="../media/image16.png"/></Relationships>
</file>

<file path=ppt/slides/_rels/slide1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8.xml"/><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12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09.xml"/><Relationship Id="rId1" Type="http://schemas.openxmlformats.org/officeDocument/2006/relationships/slideLayout" Target="../slideLayouts/slideLayout48.xml"/></Relationships>
</file>

<file path=ppt/slides/_rels/slide1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0.xml"/><Relationship Id="rId1" Type="http://schemas.openxmlformats.org/officeDocument/2006/relationships/slideLayout" Target="../slideLayouts/slideLayout45.xml"/></Relationships>
</file>

<file path=ppt/slides/_rels/slide123.xml.rels><?xml version="1.0" encoding="UTF-8" standalone="yes"?>
<Relationships xmlns="http://schemas.openxmlformats.org/package/2006/relationships"><Relationship Id="rId3" Type="http://schemas.openxmlformats.org/officeDocument/2006/relationships/hyperlink" Target="http://www.freetaxkingcounty.com/intake" TargetMode="External"/><Relationship Id="rId2" Type="http://schemas.openxmlformats.org/officeDocument/2006/relationships/notesSlide" Target="../notesSlides/notesSlide111.xml"/><Relationship Id="rId1" Type="http://schemas.openxmlformats.org/officeDocument/2006/relationships/slideLayout" Target="../slideLayouts/slideLayout48.xml"/><Relationship Id="rId4" Type="http://schemas.openxmlformats.org/officeDocument/2006/relationships/image" Target="../media/image67.png"/></Relationships>
</file>

<file path=ppt/slides/_rels/slide1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2.xml"/><Relationship Id="rId1" Type="http://schemas.openxmlformats.org/officeDocument/2006/relationships/slideLayout" Target="../slideLayouts/slideLayout48.xml"/><Relationship Id="rId5" Type="http://schemas.openxmlformats.org/officeDocument/2006/relationships/image" Target="../media/image68.png"/><Relationship Id="rId4" Type="http://schemas.openxmlformats.org/officeDocument/2006/relationships/image" Target="../media/image11.png"/></Relationships>
</file>

<file path=ppt/slides/_rels/slide1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3.xml"/><Relationship Id="rId1" Type="http://schemas.openxmlformats.org/officeDocument/2006/relationships/slideLayout" Target="../slideLayouts/slideLayout48.xml"/><Relationship Id="rId4" Type="http://schemas.openxmlformats.org/officeDocument/2006/relationships/image" Target="../media/image70.png"/></Relationships>
</file>

<file path=ppt/slides/_rels/slide126.xml.rels><?xml version="1.0" encoding="UTF-8" standalone="yes"?>
<Relationships xmlns="http://schemas.openxmlformats.org/package/2006/relationships"><Relationship Id="rId3" Type="http://schemas.openxmlformats.org/officeDocument/2006/relationships/hyperlink" Target="http://www.freetaxkingcounty.com/intake" TargetMode="External"/><Relationship Id="rId2" Type="http://schemas.openxmlformats.org/officeDocument/2006/relationships/notesSlide" Target="../notesSlides/notesSlide114.xml"/><Relationship Id="rId1" Type="http://schemas.openxmlformats.org/officeDocument/2006/relationships/slideLayout" Target="../slideLayouts/slideLayout48.xml"/><Relationship Id="rId4" Type="http://schemas.openxmlformats.org/officeDocument/2006/relationships/image" Target="../media/image71.PNG"/></Relationships>
</file>

<file path=ppt/slides/_rels/slide127.xml.rels><?xml version="1.0" encoding="UTF-8" standalone="yes"?>
<Relationships xmlns="http://schemas.openxmlformats.org/package/2006/relationships"><Relationship Id="rId3" Type="http://schemas.openxmlformats.org/officeDocument/2006/relationships/hyperlink" Target="http://www.freetaxkingcounty.com/intake/" TargetMode="External"/><Relationship Id="rId2" Type="http://schemas.openxmlformats.org/officeDocument/2006/relationships/notesSlide" Target="../notesSlides/notesSlide115.xml"/><Relationship Id="rId1" Type="http://schemas.openxmlformats.org/officeDocument/2006/relationships/slideLayout" Target="../slideLayouts/slideLayout48.xml"/><Relationship Id="rId4" Type="http://schemas.openxmlformats.org/officeDocument/2006/relationships/image" Target="../media/image72.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6.xml"/><Relationship Id="rId5" Type="http://schemas.openxmlformats.org/officeDocument/2006/relationships/comments" Target="../comments/comment2.xml"/><Relationship Id="rId4" Type="http://schemas.openxmlformats.org/officeDocument/2006/relationships/image" Target="../media/image16.png"/></Relationships>
</file>

<file path=ppt/slides/_rels/slide1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7.xml"/><Relationship Id="rId1" Type="http://schemas.openxmlformats.org/officeDocument/2006/relationships/slideLayout" Target="../slideLayouts/slideLayout46.xml"/><Relationship Id="rId5" Type="http://schemas.openxmlformats.org/officeDocument/2006/relationships/image" Target="../media/image31.jpg"/><Relationship Id="rId4" Type="http://schemas.openxmlformats.org/officeDocument/2006/relationships/image" Target="../media/image11.png"/></Relationships>
</file>

<file path=ppt/slides/_rels/slide1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8.xml"/><Relationship Id="rId1" Type="http://schemas.openxmlformats.org/officeDocument/2006/relationships/slideLayout" Target="../slideLayouts/slideLayout45.xml"/><Relationship Id="rId4" Type="http://schemas.openxmlformats.org/officeDocument/2006/relationships/image" Target="../media/image11.png"/></Relationships>
</file>

<file path=ppt/slides/_rels/slide1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9.xml"/><Relationship Id="rId1" Type="http://schemas.openxmlformats.org/officeDocument/2006/relationships/slideLayout" Target="../slideLayouts/slideLayout46.xml"/><Relationship Id="rId5" Type="http://schemas.openxmlformats.org/officeDocument/2006/relationships/image" Target="../media/image31.jpg"/><Relationship Id="rId4" Type="http://schemas.openxmlformats.org/officeDocument/2006/relationships/image" Target="../media/image11.png"/></Relationships>
</file>

<file path=ppt/slides/_rels/slide1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0.xml"/><Relationship Id="rId1" Type="http://schemas.openxmlformats.org/officeDocument/2006/relationships/slideLayout" Target="../slideLayouts/slideLayout45.xml"/><Relationship Id="rId5" Type="http://schemas.openxmlformats.org/officeDocument/2006/relationships/image" Target="../media/image73.PNG"/><Relationship Id="rId4" Type="http://schemas.openxmlformats.org/officeDocument/2006/relationships/image" Target="../media/image11.png"/></Relationships>
</file>

<file path=ppt/slides/_rels/slide1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1.xml"/><Relationship Id="rId1" Type="http://schemas.openxmlformats.org/officeDocument/2006/relationships/slideLayout" Target="../slideLayouts/slideLayout45.xml"/><Relationship Id="rId4" Type="http://schemas.openxmlformats.org/officeDocument/2006/relationships/image" Target="../media/image11.png"/></Relationships>
</file>

<file path=ppt/slides/_rels/slide1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2.xml"/><Relationship Id="rId1" Type="http://schemas.openxmlformats.org/officeDocument/2006/relationships/slideLayout" Target="../slideLayouts/slideLayout46.xml"/><Relationship Id="rId5" Type="http://schemas.openxmlformats.org/officeDocument/2006/relationships/image" Target="../media/image31.jpg"/><Relationship Id="rId4" Type="http://schemas.openxmlformats.org/officeDocument/2006/relationships/image" Target="../media/image11.png"/></Relationships>
</file>

<file path=ppt/slides/_rels/slide1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3.xml"/><Relationship Id="rId1" Type="http://schemas.openxmlformats.org/officeDocument/2006/relationships/slideLayout" Target="../slideLayouts/slideLayout45.xml"/><Relationship Id="rId5" Type="http://schemas.openxmlformats.org/officeDocument/2006/relationships/image" Target="../media/image74.png"/><Relationship Id="rId4" Type="http://schemas.openxmlformats.org/officeDocument/2006/relationships/image" Target="../media/image11.png"/></Relationships>
</file>

<file path=ppt/slides/_rels/slide1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4.xml"/><Relationship Id="rId1" Type="http://schemas.openxmlformats.org/officeDocument/2006/relationships/slideLayout" Target="../slideLayouts/slideLayout45.xml"/><Relationship Id="rId5" Type="http://schemas.openxmlformats.org/officeDocument/2006/relationships/image" Target="../media/image75.png"/><Relationship Id="rId4" Type="http://schemas.openxmlformats.org/officeDocument/2006/relationships/image" Target="../media/image11.png"/></Relationships>
</file>

<file path=ppt/slides/_rels/slide1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5.xml"/><Relationship Id="rId1" Type="http://schemas.openxmlformats.org/officeDocument/2006/relationships/slideLayout" Target="../slideLayouts/slideLayout45.xml"/><Relationship Id="rId5" Type="http://schemas.openxmlformats.org/officeDocument/2006/relationships/image" Target="../media/image76.png"/><Relationship Id="rId4" Type="http://schemas.openxmlformats.org/officeDocument/2006/relationships/image" Target="../media/image11.png"/></Relationships>
</file>

<file path=ppt/slides/_rels/slide1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6.xml"/><Relationship Id="rId1" Type="http://schemas.openxmlformats.org/officeDocument/2006/relationships/slideLayout" Target="../slideLayouts/slideLayout4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Layout" Target="../slideLayouts/slideLayout46.xml"/></Relationships>
</file>

<file path=ppt/slides/_rels/slide1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7.xml"/><Relationship Id="rId1" Type="http://schemas.openxmlformats.org/officeDocument/2006/relationships/slideLayout" Target="../slideLayouts/slideLayout45.xml"/><Relationship Id="rId5" Type="http://schemas.openxmlformats.org/officeDocument/2006/relationships/comments" Target="../comments/comment7.xml"/><Relationship Id="rId4" Type="http://schemas.openxmlformats.org/officeDocument/2006/relationships/image" Target="../media/image11.png"/></Relationships>
</file>

<file path=ppt/slides/_rels/slide1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8.xml"/><Relationship Id="rId1" Type="http://schemas.openxmlformats.org/officeDocument/2006/relationships/slideLayout" Target="../slideLayouts/slideLayout45.xml"/><Relationship Id="rId4" Type="http://schemas.openxmlformats.org/officeDocument/2006/relationships/image" Target="../media/image11.png"/></Relationships>
</file>

<file path=ppt/slides/_rels/slide1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9.xml"/><Relationship Id="rId1" Type="http://schemas.openxmlformats.org/officeDocument/2006/relationships/slideLayout" Target="../slideLayouts/slideLayout48.xml"/></Relationships>
</file>

<file path=ppt/slides/_rels/slide1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0.xml"/><Relationship Id="rId1" Type="http://schemas.openxmlformats.org/officeDocument/2006/relationships/slideLayout" Target="../slideLayouts/slideLayout48.xml"/></Relationships>
</file>

<file path=ppt/slides/_rels/slide1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1.xml"/><Relationship Id="rId1" Type="http://schemas.openxmlformats.org/officeDocument/2006/relationships/slideLayout" Target="../slideLayouts/slideLayout48.xml"/></Relationships>
</file>

<file path=ppt/slides/_rels/slide1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2.xml"/><Relationship Id="rId1" Type="http://schemas.openxmlformats.org/officeDocument/2006/relationships/slideLayout" Target="../slideLayouts/slideLayout46.xml"/><Relationship Id="rId5" Type="http://schemas.openxmlformats.org/officeDocument/2006/relationships/image" Target="../media/image31.jpg"/><Relationship Id="rId4" Type="http://schemas.openxmlformats.org/officeDocument/2006/relationships/image" Target="../media/image11.png"/></Relationships>
</file>

<file path=ppt/slides/_rels/slide1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3.xml"/><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1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4.xml"/><Relationship Id="rId1" Type="http://schemas.openxmlformats.org/officeDocument/2006/relationships/slideLayout" Target="../slideLayouts/slideLayout45.xml"/></Relationships>
</file>

<file path=ppt/slides/_rels/slide1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5.xml"/><Relationship Id="rId1" Type="http://schemas.openxmlformats.org/officeDocument/2006/relationships/slideLayout" Target="../slideLayouts/slideLayout45.xml"/></Relationships>
</file>

<file path=ppt/slides/_rels/slide1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6.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46.xml"/><Relationship Id="rId5" Type="http://schemas.openxmlformats.org/officeDocument/2006/relationships/image" Target="../media/image11.png"/><Relationship Id="rId4" Type="http://schemas.openxmlformats.org/officeDocument/2006/relationships/image" Target="../media/image10.jpeg"/></Relationships>
</file>

<file path=ppt/slides/_rels/slide1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7.xml"/><Relationship Id="rId1" Type="http://schemas.openxmlformats.org/officeDocument/2006/relationships/slideLayout" Target="../slideLayouts/slideLayout4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5.xml"/></Relationships>
</file>

<file path=ppt/slides/_rels/slide1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9.xml"/><Relationship Id="rId1" Type="http://schemas.openxmlformats.org/officeDocument/2006/relationships/slideLayout" Target="../slideLayouts/slideLayout46.xml"/><Relationship Id="rId5" Type="http://schemas.openxmlformats.org/officeDocument/2006/relationships/image" Target="../media/image31.jpg"/><Relationship Id="rId4" Type="http://schemas.openxmlformats.org/officeDocument/2006/relationships/image" Target="../media/image11.png"/></Relationships>
</file>

<file path=ppt/slides/_rels/slide1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0.xml"/><Relationship Id="rId1" Type="http://schemas.openxmlformats.org/officeDocument/2006/relationships/slideLayout" Target="../slideLayouts/slideLayout46.xml"/><Relationship Id="rId5" Type="http://schemas.openxmlformats.org/officeDocument/2006/relationships/image" Target="../media/image80.png"/><Relationship Id="rId4" Type="http://schemas.openxmlformats.org/officeDocument/2006/relationships/image" Target="../media/image79.png"/></Relationships>
</file>

<file path=ppt/slides/_rels/slide1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1.xml"/><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1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2.xml"/><Relationship Id="rId1" Type="http://schemas.openxmlformats.org/officeDocument/2006/relationships/slideLayout" Target="../slideLayouts/slideLayout46.xml"/></Relationships>
</file>

<file path=ppt/slides/_rels/slide1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3.xml"/><Relationship Id="rId1" Type="http://schemas.openxmlformats.org/officeDocument/2006/relationships/slideLayout" Target="../slideLayouts/slideLayout46.xml"/><Relationship Id="rId5" Type="http://schemas.openxmlformats.org/officeDocument/2006/relationships/image" Target="../media/image82.png"/><Relationship Id="rId4" Type="http://schemas.openxmlformats.org/officeDocument/2006/relationships/image" Target="../media/image11.png"/></Relationships>
</file>

<file path=ppt/slides/_rels/slide1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4.xml"/><Relationship Id="rId1" Type="http://schemas.openxmlformats.org/officeDocument/2006/relationships/slideLayout" Target="../slideLayouts/slideLayout46.xml"/><Relationship Id="rId5" Type="http://schemas.openxmlformats.org/officeDocument/2006/relationships/image" Target="../media/image83.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5.xml"/><Relationship Id="rId6" Type="http://schemas.openxmlformats.org/officeDocument/2006/relationships/chart" Target="../charts/chart3.xml"/><Relationship Id="rId5" Type="http://schemas.openxmlformats.org/officeDocument/2006/relationships/image" Target="../media/image11.png"/><Relationship Id="rId4" Type="http://schemas.openxmlformats.org/officeDocument/2006/relationships/image" Target="../media/image10.jpeg"/></Relationships>
</file>

<file path=ppt/slides/_rels/slide16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5.xml"/><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16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6.xml"/><Relationship Id="rId1" Type="http://schemas.openxmlformats.org/officeDocument/2006/relationships/slideLayout" Target="../slideLayouts/slideLayout46.xml"/><Relationship Id="rId5" Type="http://schemas.openxmlformats.org/officeDocument/2006/relationships/image" Target="../media/image84.png"/><Relationship Id="rId4" Type="http://schemas.openxmlformats.org/officeDocument/2006/relationships/image" Target="../media/image11.png"/></Relationships>
</file>

<file path=ppt/slides/_rels/slide1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7.xml"/><Relationship Id="rId1" Type="http://schemas.openxmlformats.org/officeDocument/2006/relationships/slideLayout" Target="../slideLayouts/slideLayout46.xml"/></Relationships>
</file>

<file path=ppt/slides/_rels/slide1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8.xml"/><Relationship Id="rId1" Type="http://schemas.openxmlformats.org/officeDocument/2006/relationships/slideLayout" Target="../slideLayouts/slideLayout46.xml"/><Relationship Id="rId5" Type="http://schemas.openxmlformats.org/officeDocument/2006/relationships/image" Target="../media/image11.png"/><Relationship Id="rId4" Type="http://schemas.openxmlformats.org/officeDocument/2006/relationships/image" Target="../media/image10.jpeg"/></Relationships>
</file>

<file path=ppt/slides/_rels/slide16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9.xml"/><Relationship Id="rId1" Type="http://schemas.openxmlformats.org/officeDocument/2006/relationships/slideLayout" Target="../slideLayouts/slideLayout46.xml"/><Relationship Id="rId5" Type="http://schemas.openxmlformats.org/officeDocument/2006/relationships/image" Target="../media/image87.png"/><Relationship Id="rId4" Type="http://schemas.openxmlformats.org/officeDocument/2006/relationships/image" Target="../media/image11.png"/></Relationships>
</file>

<file path=ppt/slides/_rels/slide16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0.xml"/><Relationship Id="rId1" Type="http://schemas.openxmlformats.org/officeDocument/2006/relationships/slideLayout" Target="../slideLayouts/slideLayout46.xml"/><Relationship Id="rId5" Type="http://schemas.openxmlformats.org/officeDocument/2006/relationships/image" Target="../media/image88.png"/><Relationship Id="rId4" Type="http://schemas.openxmlformats.org/officeDocument/2006/relationships/image" Target="../media/image11.png"/></Relationships>
</file>

<file path=ppt/slides/_rels/slide16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1.xml"/><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16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2.xml"/><Relationship Id="rId1" Type="http://schemas.openxmlformats.org/officeDocument/2006/relationships/slideLayout" Target="../slideLayouts/slideLayout46.xml"/><Relationship Id="rId5" Type="http://schemas.openxmlformats.org/officeDocument/2006/relationships/image" Target="../media/image31.jpg"/><Relationship Id="rId4" Type="http://schemas.openxmlformats.org/officeDocument/2006/relationships/image" Target="../media/image11.png"/></Relationships>
</file>

<file path=ppt/slides/_rels/slide1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3.xml"/><Relationship Id="rId1" Type="http://schemas.openxmlformats.org/officeDocument/2006/relationships/slideLayout" Target="../slideLayouts/slideLayout46.xml"/><Relationship Id="rId5" Type="http://schemas.openxmlformats.org/officeDocument/2006/relationships/image" Target="../media/image89.png"/><Relationship Id="rId4" Type="http://schemas.openxmlformats.org/officeDocument/2006/relationships/image" Target="../media/image79.png"/></Relationships>
</file>

<file path=ppt/slides/_rels/slide1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4.xml"/><Relationship Id="rId1" Type="http://schemas.openxmlformats.org/officeDocument/2006/relationships/slideLayout" Target="../slideLayouts/slideLayout46.xml"/><Relationship Id="rId4" Type="http://schemas.openxmlformats.org/officeDocument/2006/relationships/image" Target="../media/image90.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6.xml"/><Relationship Id="rId4" Type="http://schemas.openxmlformats.org/officeDocument/2006/relationships/image" Target="../media/image19.png"/></Relationships>
</file>

<file path=ppt/slides/_rels/slide1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5.xml"/><Relationship Id="rId1" Type="http://schemas.openxmlformats.org/officeDocument/2006/relationships/slideLayout" Target="../slideLayouts/slideLayout46.xml"/></Relationships>
</file>

<file path=ppt/slides/_rels/slide1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6.xml"/><Relationship Id="rId1" Type="http://schemas.openxmlformats.org/officeDocument/2006/relationships/slideLayout" Target="../slideLayouts/slideLayout46.xml"/><Relationship Id="rId4" Type="http://schemas.openxmlformats.org/officeDocument/2006/relationships/image" Target="../media/image92.png"/></Relationships>
</file>

<file path=ppt/slides/_rels/slide1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7.xml"/><Relationship Id="rId1" Type="http://schemas.openxmlformats.org/officeDocument/2006/relationships/slideLayout" Target="../slideLayouts/slideLayout46.xml"/></Relationships>
</file>

<file path=ppt/slides/_rels/slide1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8.xml"/><Relationship Id="rId1" Type="http://schemas.openxmlformats.org/officeDocument/2006/relationships/slideLayout" Target="../slideLayouts/slideLayout46.xml"/><Relationship Id="rId4" Type="http://schemas.openxmlformats.org/officeDocument/2006/relationships/image" Target="../media/image86.png"/></Relationships>
</file>

<file path=ppt/slides/_rels/slide17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9.xml"/><Relationship Id="rId1" Type="http://schemas.openxmlformats.org/officeDocument/2006/relationships/slideLayout" Target="../slideLayouts/slideLayout46.xml"/><Relationship Id="rId5" Type="http://schemas.openxmlformats.org/officeDocument/2006/relationships/image" Target="../media/image93.PNG"/><Relationship Id="rId4" Type="http://schemas.openxmlformats.org/officeDocument/2006/relationships/image" Target="../media/image11.png"/></Relationships>
</file>

<file path=ppt/slides/_rels/slide17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0.xml"/><Relationship Id="rId1" Type="http://schemas.openxmlformats.org/officeDocument/2006/relationships/slideLayout" Target="../slideLayouts/slideLayout46.xml"/><Relationship Id="rId5" Type="http://schemas.openxmlformats.org/officeDocument/2006/relationships/image" Target="../media/image31.jpg"/><Relationship Id="rId4" Type="http://schemas.openxmlformats.org/officeDocument/2006/relationships/image" Target="../media/image11.png"/></Relationships>
</file>

<file path=ppt/slides/_rels/slide1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1.xml"/><Relationship Id="rId1" Type="http://schemas.openxmlformats.org/officeDocument/2006/relationships/slideLayout" Target="../slideLayouts/slideLayout46.xml"/><Relationship Id="rId5" Type="http://schemas.openxmlformats.org/officeDocument/2006/relationships/image" Target="../media/image94.png"/><Relationship Id="rId4" Type="http://schemas.openxmlformats.org/officeDocument/2006/relationships/image" Target="../media/image79.png"/></Relationships>
</file>

<file path=ppt/slides/_rels/slide17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2.xml"/><Relationship Id="rId1" Type="http://schemas.openxmlformats.org/officeDocument/2006/relationships/slideLayout" Target="../slideLayouts/slideLayout46.xml"/><Relationship Id="rId5" Type="http://schemas.openxmlformats.org/officeDocument/2006/relationships/image" Target="../media/image95.jpg"/><Relationship Id="rId4" Type="http://schemas.openxmlformats.org/officeDocument/2006/relationships/image" Target="../media/image11.png"/></Relationships>
</file>

<file path=ppt/slides/_rels/slide17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3.xml"/><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1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4.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5.xml"/><Relationship Id="rId1" Type="http://schemas.openxmlformats.org/officeDocument/2006/relationships/slideLayout" Target="../slideLayouts/slideLayout46.xml"/><Relationship Id="rId4" Type="http://schemas.openxmlformats.org/officeDocument/2006/relationships/image" Target="../media/image97.png"/></Relationships>
</file>

<file path=ppt/slides/_rels/slide18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6.xml"/><Relationship Id="rId1" Type="http://schemas.openxmlformats.org/officeDocument/2006/relationships/slideLayout" Target="../slideLayouts/slideLayout46.xml"/></Relationships>
</file>

<file path=ppt/slides/_rels/slide1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7.xml"/><Relationship Id="rId1" Type="http://schemas.openxmlformats.org/officeDocument/2006/relationships/slideLayout" Target="../slideLayouts/slideLayout46.xml"/><Relationship Id="rId4" Type="http://schemas.openxmlformats.org/officeDocument/2006/relationships/image" Target="../media/image98.png"/></Relationships>
</file>

<file path=ppt/slides/_rels/slide18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8.xml"/><Relationship Id="rId1" Type="http://schemas.openxmlformats.org/officeDocument/2006/relationships/slideLayout" Target="../slideLayouts/slideLayout46.xml"/><Relationship Id="rId5" Type="http://schemas.openxmlformats.org/officeDocument/2006/relationships/image" Target="../media/image99.png"/><Relationship Id="rId4" Type="http://schemas.openxmlformats.org/officeDocument/2006/relationships/image" Target="../media/image11.png"/></Relationships>
</file>

<file path=ppt/slides/_rels/slide18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9.xml"/><Relationship Id="rId1" Type="http://schemas.openxmlformats.org/officeDocument/2006/relationships/slideLayout" Target="../slideLayouts/slideLayout46.xml"/><Relationship Id="rId5" Type="http://schemas.openxmlformats.org/officeDocument/2006/relationships/image" Target="../media/image31.jpg"/><Relationship Id="rId4" Type="http://schemas.openxmlformats.org/officeDocument/2006/relationships/image" Target="../media/image11.png"/></Relationships>
</file>

<file path=ppt/slides/_rels/slide18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0.xml"/><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18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1.xml"/><Relationship Id="rId1" Type="http://schemas.openxmlformats.org/officeDocument/2006/relationships/slideLayout" Target="../slideLayouts/slideLayout45.xml"/><Relationship Id="rId4" Type="http://schemas.openxmlformats.org/officeDocument/2006/relationships/image" Target="../media/image100.jpeg"/></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4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9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3.xml"/><Relationship Id="rId1" Type="http://schemas.openxmlformats.org/officeDocument/2006/relationships/slideLayout" Target="../slideLayouts/slideLayout46.xml"/><Relationship Id="rId4" Type="http://schemas.openxmlformats.org/officeDocument/2006/relationships/image" Target="../media/image79.png"/></Relationships>
</file>

<file path=ppt/slides/_rels/slide19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4.xml"/><Relationship Id="rId1" Type="http://schemas.openxmlformats.org/officeDocument/2006/relationships/slideLayout" Target="../slideLayouts/slideLayout46.xml"/><Relationship Id="rId5" Type="http://schemas.openxmlformats.org/officeDocument/2006/relationships/image" Target="../media/image31.jpg"/><Relationship Id="rId4" Type="http://schemas.openxmlformats.org/officeDocument/2006/relationships/image" Target="../media/image11.png"/></Relationships>
</file>

<file path=ppt/slides/_rels/slide19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5.xml"/><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19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6.xml"/><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19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7.xml"/><Relationship Id="rId1" Type="http://schemas.openxmlformats.org/officeDocument/2006/relationships/slideLayout" Target="../slideLayouts/slideLayout46.xml"/><Relationship Id="rId5" Type="http://schemas.openxmlformats.org/officeDocument/2006/relationships/image" Target="../media/image31.jpg"/><Relationship Id="rId4" Type="http://schemas.openxmlformats.org/officeDocument/2006/relationships/image" Target="../media/image11.png"/></Relationships>
</file>

<file path=ppt/slides/_rels/slide19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78.xml"/><Relationship Id="rId1" Type="http://schemas.openxmlformats.org/officeDocument/2006/relationships/slideLayout" Target="../slideLayouts/slideLayout46.xml"/><Relationship Id="rId5" Type="http://schemas.openxmlformats.org/officeDocument/2006/relationships/image" Target="../media/image11.png"/><Relationship Id="rId4" Type="http://schemas.openxmlformats.org/officeDocument/2006/relationships/image" Target="../media/image10.jpeg"/></Relationships>
</file>

<file path=ppt/slides/_rels/slide19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79.xml"/><Relationship Id="rId1" Type="http://schemas.openxmlformats.org/officeDocument/2006/relationships/slideLayout" Target="../slideLayouts/slideLayout46.xml"/></Relationships>
</file>

<file path=ppt/slides/_rels/slide19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0.xml"/><Relationship Id="rId1" Type="http://schemas.openxmlformats.org/officeDocument/2006/relationships/slideLayout" Target="../slideLayouts/slideLayout46.xml"/><Relationship Id="rId5" Type="http://schemas.openxmlformats.org/officeDocument/2006/relationships/image" Target="../media/image103.png"/><Relationship Id="rId4" Type="http://schemas.openxmlformats.org/officeDocument/2006/relationships/image" Target="../media/image11.png"/></Relationships>
</file>

<file path=ppt/slides/_rels/slide19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1.xml"/><Relationship Id="rId1" Type="http://schemas.openxmlformats.org/officeDocument/2006/relationships/slideLayout" Target="../slideLayouts/slideLayout46.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1.png"/></Relationships>
</file>

<file path=ppt/slides/_rels/slide19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2.xml"/><Relationship Id="rId1" Type="http://schemas.openxmlformats.org/officeDocument/2006/relationships/slideLayout" Target="../slideLayouts/slideLayout46.xml"/><Relationship Id="rId5" Type="http://schemas.openxmlformats.org/officeDocument/2006/relationships/image" Target="../media/image31.jp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20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83.xml"/><Relationship Id="rId1" Type="http://schemas.openxmlformats.org/officeDocument/2006/relationships/slideLayout" Target="../slideLayouts/slideLayout46.xml"/></Relationships>
</file>

<file path=ppt/slides/_rels/slide20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84.xml"/><Relationship Id="rId1" Type="http://schemas.openxmlformats.org/officeDocument/2006/relationships/slideLayout" Target="../slideLayouts/slideLayout46.xml"/></Relationships>
</file>

<file path=ppt/slides/_rels/slide20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5.xml"/><Relationship Id="rId1" Type="http://schemas.openxmlformats.org/officeDocument/2006/relationships/slideLayout" Target="../slideLayouts/slideLayout46.xml"/><Relationship Id="rId5" Type="http://schemas.openxmlformats.org/officeDocument/2006/relationships/image" Target="../media/image108.png"/><Relationship Id="rId4" Type="http://schemas.openxmlformats.org/officeDocument/2006/relationships/image" Target="../media/image11.png"/></Relationships>
</file>

<file path=ppt/slides/_rels/slide20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6.xml"/><Relationship Id="rId1" Type="http://schemas.openxmlformats.org/officeDocument/2006/relationships/slideLayout" Target="../slideLayouts/slideLayout46.xml"/><Relationship Id="rId5" Type="http://schemas.openxmlformats.org/officeDocument/2006/relationships/image" Target="../media/image109.png"/><Relationship Id="rId4" Type="http://schemas.openxmlformats.org/officeDocument/2006/relationships/image" Target="../media/image11.png"/></Relationships>
</file>

<file path=ppt/slides/_rels/slide20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7.xml"/><Relationship Id="rId1" Type="http://schemas.openxmlformats.org/officeDocument/2006/relationships/slideLayout" Target="../slideLayouts/slideLayout46.xml"/><Relationship Id="rId5" Type="http://schemas.openxmlformats.org/officeDocument/2006/relationships/image" Target="../media/image31.jpg"/><Relationship Id="rId4" Type="http://schemas.openxmlformats.org/officeDocument/2006/relationships/image" Target="../media/image11.png"/></Relationships>
</file>

<file path=ppt/slides/_rels/slide20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8.xml"/><Relationship Id="rId1" Type="http://schemas.openxmlformats.org/officeDocument/2006/relationships/slideLayout" Target="../slideLayouts/slideLayout45.xml"/><Relationship Id="rId4" Type="http://schemas.openxmlformats.org/officeDocument/2006/relationships/image" Target="../media/image100.jpeg"/></Relationships>
</file>

<file path=ppt/slides/_rels/slide206.xml.rels><?xml version="1.0" encoding="UTF-8" standalone="yes"?>
<Relationships xmlns="http://schemas.openxmlformats.org/package/2006/relationships"><Relationship Id="rId3" Type="http://schemas.openxmlformats.org/officeDocument/2006/relationships/hyperlink" Target="http://www.freetaxkingcounty.com/intake" TargetMode="External"/><Relationship Id="rId2" Type="http://schemas.openxmlformats.org/officeDocument/2006/relationships/notesSlide" Target="../notesSlides/notesSlide189.xml"/><Relationship Id="rId1" Type="http://schemas.openxmlformats.org/officeDocument/2006/relationships/slideLayout" Target="../slideLayouts/slideLayout46.xml"/><Relationship Id="rId4" Type="http://schemas.openxmlformats.org/officeDocument/2006/relationships/image" Target="../media/image69.png"/></Relationships>
</file>

<file path=ppt/slides/_rels/slide20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0.xml"/><Relationship Id="rId1" Type="http://schemas.openxmlformats.org/officeDocument/2006/relationships/slideLayout" Target="../slideLayouts/slideLayout46.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46.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45.xml"/><Relationship Id="rId4" Type="http://schemas.openxmlformats.org/officeDocument/2006/relationships/image" Target="../media/image11.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51.xml"/></Relationships>
</file>

<file path=ppt/slides/_rels/slide213.xml.rels><?xml version="1.0" encoding="UTF-8" standalone="yes"?>
<Relationships xmlns="http://schemas.openxmlformats.org/package/2006/relationships"><Relationship Id="rId3" Type="http://schemas.openxmlformats.org/officeDocument/2006/relationships/hyperlink" Target="https://www.uwkc.org/benefitshub/" TargetMode="External"/><Relationship Id="rId2" Type="http://schemas.openxmlformats.org/officeDocument/2006/relationships/notesSlide" Target="../notesSlides/notesSlide192.xml"/><Relationship Id="rId1" Type="http://schemas.openxmlformats.org/officeDocument/2006/relationships/slideLayout" Target="../slideLayouts/slideLayout51.xml"/><Relationship Id="rId4" Type="http://schemas.openxmlformats.org/officeDocument/2006/relationships/image" Target="../media/image110.png"/></Relationships>
</file>

<file path=ppt/slides/_rels/slide21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93.xml"/><Relationship Id="rId1" Type="http://schemas.openxmlformats.org/officeDocument/2006/relationships/slideLayout" Target="../slideLayouts/slideLayout51.xml"/><Relationship Id="rId5" Type="http://schemas.openxmlformats.org/officeDocument/2006/relationships/comments" Target="../comments/comment8.xml"/><Relationship Id="rId4" Type="http://schemas.openxmlformats.org/officeDocument/2006/relationships/image" Target="../media/image112.png"/></Relationships>
</file>

<file path=ppt/slides/_rels/slide21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1.xml"/></Relationships>
</file>

<file path=ppt/slides/_rels/slide21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51.xml"/></Relationships>
</file>

<file path=ppt/slides/_rels/slide21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1.xml"/></Relationships>
</file>

<file path=ppt/slides/_rels/slide2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4.xml"/><Relationship Id="rId1" Type="http://schemas.openxmlformats.org/officeDocument/2006/relationships/slideLayout" Target="../slideLayouts/slideLayout51.xml"/><Relationship Id="rId4" Type="http://schemas.openxmlformats.org/officeDocument/2006/relationships/image" Target="../media/image117.png"/></Relationships>
</file>

<file path=ppt/slides/_rels/slide2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5.xml"/><Relationship Id="rId1" Type="http://schemas.openxmlformats.org/officeDocument/2006/relationships/slideLayout" Target="../slideLayouts/slideLayout51.xml"/></Relationships>
</file>

<file path=ppt/slides/_rels/slide2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6.xml"/><Relationship Id="rId1" Type="http://schemas.openxmlformats.org/officeDocument/2006/relationships/slideLayout" Target="../slideLayouts/slideLayout46.xml"/><Relationship Id="rId5" Type="http://schemas.openxmlformats.org/officeDocument/2006/relationships/image" Target="../media/image118.jpeg"/><Relationship Id="rId4" Type="http://schemas.openxmlformats.org/officeDocument/2006/relationships/image" Target="../media/image19.png"/></Relationships>
</file>

<file path=ppt/slides/_rels/slide2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7.xml"/><Relationship Id="rId1" Type="http://schemas.openxmlformats.org/officeDocument/2006/relationships/slideLayout" Target="../slideLayouts/slideLayout46.xml"/><Relationship Id="rId4" Type="http://schemas.openxmlformats.org/officeDocument/2006/relationships/image" Target="../media/image19.png"/></Relationships>
</file>

<file path=ppt/slides/_rels/slide2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51.xml"/></Relationships>
</file>

<file path=ppt/slides/_rels/slide2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8.xml"/><Relationship Id="rId1" Type="http://schemas.openxmlformats.org/officeDocument/2006/relationships/slideLayout" Target="../slideLayouts/slideLayout45.xml"/><Relationship Id="rId4" Type="http://schemas.openxmlformats.org/officeDocument/2006/relationships/image" Target="../media/image100.jpe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9.xml"/><Relationship Id="rId1" Type="http://schemas.openxmlformats.org/officeDocument/2006/relationships/slideLayout" Target="../slideLayouts/slideLayout46.xml"/><Relationship Id="rId5" Type="http://schemas.openxmlformats.org/officeDocument/2006/relationships/image" Target="../media/image31.jpg"/><Relationship Id="rId4" Type="http://schemas.openxmlformats.org/officeDocument/2006/relationships/image" Target="../media/image11.png"/></Relationships>
</file>

<file path=ppt/slides/_rels/slide2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0.xml"/><Relationship Id="rId1" Type="http://schemas.openxmlformats.org/officeDocument/2006/relationships/slideLayout" Target="../slideLayouts/slideLayout46.xml"/><Relationship Id="rId4" Type="http://schemas.openxmlformats.org/officeDocument/2006/relationships/image" Target="../media/image79.png"/></Relationships>
</file>

<file path=ppt/slides/_rels/slide2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1.xml"/><Relationship Id="rId1" Type="http://schemas.openxmlformats.org/officeDocument/2006/relationships/slideLayout" Target="../slideLayouts/slideLayout46.xml"/><Relationship Id="rId5" Type="http://schemas.openxmlformats.org/officeDocument/2006/relationships/image" Target="../media/image119.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2.xml"/><Relationship Id="rId1" Type="http://schemas.openxmlformats.org/officeDocument/2006/relationships/slideLayout" Target="../slideLayouts/slideLayout46.xml"/><Relationship Id="rId5" Type="http://schemas.openxmlformats.org/officeDocument/2006/relationships/image" Target="../media/image31.jpg"/><Relationship Id="rId4" Type="http://schemas.openxmlformats.org/officeDocument/2006/relationships/image" Target="../media/image11.png"/></Relationships>
</file>

<file path=ppt/slides/_rels/slide2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3.xml"/><Relationship Id="rId1" Type="http://schemas.openxmlformats.org/officeDocument/2006/relationships/slideLayout" Target="../slideLayouts/slideLayout46.xml"/><Relationship Id="rId4" Type="http://schemas.openxmlformats.org/officeDocument/2006/relationships/image" Target="../media/image119.png"/></Relationships>
</file>

<file path=ppt/slides/_rels/slide2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4.xml"/><Relationship Id="rId1" Type="http://schemas.openxmlformats.org/officeDocument/2006/relationships/slideLayout" Target="../slideLayouts/slideLayout46.xml"/><Relationship Id="rId5" Type="http://schemas.openxmlformats.org/officeDocument/2006/relationships/image" Target="../media/image31.jpg"/><Relationship Id="rId4" Type="http://schemas.openxmlformats.org/officeDocument/2006/relationships/image" Target="../media/image11.png"/></Relationships>
</file>

<file path=ppt/slides/_rels/slide23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46.xml"/><Relationship Id="rId6" Type="http://schemas.openxmlformats.org/officeDocument/2006/relationships/image" Target="../media/image123.png"/><Relationship Id="rId5" Type="http://schemas.openxmlformats.org/officeDocument/2006/relationships/image" Target="../media/image122.png"/><Relationship Id="rId4" Type="http://schemas.microsoft.com/office/2007/relationships/hdphoto" Target="../media/hdphoto2.wdp"/></Relationships>
</file>

<file path=ppt/slides/_rels/slide23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05.xml"/><Relationship Id="rId1" Type="http://schemas.openxmlformats.org/officeDocument/2006/relationships/slideLayout" Target="../slideLayouts/slideLayout46.xml"/><Relationship Id="rId5" Type="http://schemas.openxmlformats.org/officeDocument/2006/relationships/image" Target="../media/image126.png"/><Relationship Id="rId4" Type="http://schemas.openxmlformats.org/officeDocument/2006/relationships/image" Target="../media/image125.png"/></Relationships>
</file>

<file path=ppt/slides/_rels/slide23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06.xml"/><Relationship Id="rId1" Type="http://schemas.openxmlformats.org/officeDocument/2006/relationships/slideLayout" Target="../slideLayouts/slideLayout46.xml"/><Relationship Id="rId5" Type="http://schemas.openxmlformats.org/officeDocument/2006/relationships/image" Target="../media/image126.png"/><Relationship Id="rId4" Type="http://schemas.openxmlformats.org/officeDocument/2006/relationships/image" Target="../media/image125.png"/></Relationships>
</file>

<file path=ppt/slides/_rels/slide2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7.xml"/><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2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6.xml"/></Relationships>
</file>

<file path=ppt/slides/_rels/slide2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8.xml"/><Relationship Id="rId1" Type="http://schemas.openxmlformats.org/officeDocument/2006/relationships/slideLayout" Target="../slideLayouts/slideLayout46.xml"/><Relationship Id="rId5" Type="http://schemas.openxmlformats.org/officeDocument/2006/relationships/image" Target="../media/image127.png"/><Relationship Id="rId4" Type="http://schemas.openxmlformats.org/officeDocument/2006/relationships/image" Target="../media/image11.png"/></Relationships>
</file>

<file path=ppt/slides/_rels/slide2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9.xml"/><Relationship Id="rId1" Type="http://schemas.openxmlformats.org/officeDocument/2006/relationships/slideLayout" Target="../slideLayouts/slideLayout46.xml"/><Relationship Id="rId5" Type="http://schemas.openxmlformats.org/officeDocument/2006/relationships/image" Target="../media/image128.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2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0.xml"/><Relationship Id="rId1" Type="http://schemas.openxmlformats.org/officeDocument/2006/relationships/slideLayout" Target="../slideLayouts/slideLayout45.xml"/><Relationship Id="rId4" Type="http://schemas.openxmlformats.org/officeDocument/2006/relationships/image" Target="../media/image100.jpeg"/></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46.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46.xml"/></Relationships>
</file>

<file path=ppt/slides/_rels/slide24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3.xml"/><Relationship Id="rId1" Type="http://schemas.openxmlformats.org/officeDocument/2006/relationships/slideLayout" Target="../slideLayouts/slideLayout46.xml"/><Relationship Id="rId6" Type="http://schemas.openxmlformats.org/officeDocument/2006/relationships/image" Target="../media/image31.jpg"/><Relationship Id="rId5" Type="http://schemas.openxmlformats.org/officeDocument/2006/relationships/image" Target="../media/image129.png"/><Relationship Id="rId4" Type="http://schemas.openxmlformats.org/officeDocument/2006/relationships/image" Target="../media/image11.png"/></Relationships>
</file>

<file path=ppt/slides/_rels/slide2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4.xml"/><Relationship Id="rId1" Type="http://schemas.openxmlformats.org/officeDocument/2006/relationships/slideLayout" Target="../slideLayouts/slideLayout45.xml"/><Relationship Id="rId5" Type="http://schemas.openxmlformats.org/officeDocument/2006/relationships/image" Target="../media/image130.png"/><Relationship Id="rId4" Type="http://schemas.openxmlformats.org/officeDocument/2006/relationships/image" Target="../media/image11.png"/></Relationships>
</file>

<file path=ppt/slides/_rels/slide2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5.xml"/><Relationship Id="rId4" Type="http://schemas.openxmlformats.org/officeDocument/2006/relationships/image" Target="../media/image130.png"/></Relationships>
</file>

<file path=ppt/slides/_rels/slide2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5.xml"/><Relationship Id="rId1" Type="http://schemas.openxmlformats.org/officeDocument/2006/relationships/slideLayout" Target="../slideLayouts/slideLayout46.xml"/><Relationship Id="rId6" Type="http://schemas.openxmlformats.org/officeDocument/2006/relationships/image" Target="../media/image31.jpg"/><Relationship Id="rId5" Type="http://schemas.openxmlformats.org/officeDocument/2006/relationships/image" Target="../media/image129.png"/><Relationship Id="rId4" Type="http://schemas.openxmlformats.org/officeDocument/2006/relationships/image" Target="../media/image11.png"/></Relationships>
</file>

<file path=ppt/slides/_rels/slide2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6.xml"/><Relationship Id="rId1" Type="http://schemas.openxmlformats.org/officeDocument/2006/relationships/slideLayout" Target="../slideLayouts/slideLayout45.xml"/><Relationship Id="rId5" Type="http://schemas.openxmlformats.org/officeDocument/2006/relationships/image" Target="../media/image131.png"/><Relationship Id="rId4" Type="http://schemas.openxmlformats.org/officeDocument/2006/relationships/image" Target="../media/image11.png"/></Relationships>
</file>

<file path=ppt/slides/_rels/slide24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7.xml"/><Relationship Id="rId1" Type="http://schemas.openxmlformats.org/officeDocument/2006/relationships/slideLayout" Target="../slideLayouts/slideLayout45.xml"/><Relationship Id="rId5" Type="http://schemas.openxmlformats.org/officeDocument/2006/relationships/image" Target="../media/image13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46.xml"/><Relationship Id="rId5" Type="http://schemas.openxmlformats.org/officeDocument/2006/relationships/image" Target="../media/image21.PNG"/><Relationship Id="rId4" Type="http://schemas.openxmlformats.org/officeDocument/2006/relationships/image" Target="../media/image11.png"/></Relationships>
</file>

<file path=ppt/slides/_rels/slide25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18.xml"/><Relationship Id="rId1" Type="http://schemas.openxmlformats.org/officeDocument/2006/relationships/slideLayout" Target="../slideLayouts/slideLayout45.xml"/></Relationships>
</file>

<file path=ppt/slides/_rels/slide2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9.xml"/><Relationship Id="rId1" Type="http://schemas.openxmlformats.org/officeDocument/2006/relationships/slideLayout" Target="../slideLayouts/slideLayout46.xml"/><Relationship Id="rId6" Type="http://schemas.openxmlformats.org/officeDocument/2006/relationships/image" Target="../media/image129.png"/><Relationship Id="rId5" Type="http://schemas.openxmlformats.org/officeDocument/2006/relationships/image" Target="../media/image31.jpg"/><Relationship Id="rId4" Type="http://schemas.openxmlformats.org/officeDocument/2006/relationships/image" Target="../media/image11.png"/></Relationships>
</file>

<file path=ppt/slides/_rels/slide2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0.xml"/><Relationship Id="rId1" Type="http://schemas.openxmlformats.org/officeDocument/2006/relationships/slideLayout" Target="../slideLayouts/slideLayout45.xml"/><Relationship Id="rId4" Type="http://schemas.openxmlformats.org/officeDocument/2006/relationships/image" Target="../media/image11.png"/></Relationships>
</file>

<file path=ppt/slides/_rels/slide2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6.xml"/><Relationship Id="rId5" Type="http://schemas.openxmlformats.org/officeDocument/2006/relationships/image" Target="../media/image133.png"/><Relationship Id="rId4" Type="http://schemas.openxmlformats.org/officeDocument/2006/relationships/chart" Target="../charts/chart6.xml"/></Relationships>
</file>

<file path=ppt/slides/_rels/slide2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1.xml"/><Relationship Id="rId1" Type="http://schemas.openxmlformats.org/officeDocument/2006/relationships/slideLayout" Target="../slideLayouts/slideLayout46.xml"/><Relationship Id="rId5" Type="http://schemas.openxmlformats.org/officeDocument/2006/relationships/image" Target="../media/image134.png"/><Relationship Id="rId4" Type="http://schemas.openxmlformats.org/officeDocument/2006/relationships/image" Target="../media/image11.png"/></Relationships>
</file>

<file path=ppt/slides/_rels/slide25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2.xml"/><Relationship Id="rId1" Type="http://schemas.openxmlformats.org/officeDocument/2006/relationships/slideLayout" Target="../slideLayouts/slideLayout46.xml"/><Relationship Id="rId5" Type="http://schemas.openxmlformats.org/officeDocument/2006/relationships/image" Target="../media/image134.png"/><Relationship Id="rId4" Type="http://schemas.openxmlformats.org/officeDocument/2006/relationships/image" Target="../media/image11.png"/></Relationships>
</file>

<file path=ppt/slides/_rels/slide2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3.xml"/><Relationship Id="rId1" Type="http://schemas.openxmlformats.org/officeDocument/2006/relationships/slideLayout" Target="../slideLayouts/slideLayout45.xml"/><Relationship Id="rId5" Type="http://schemas.openxmlformats.org/officeDocument/2006/relationships/image" Target="../media/image135.png"/><Relationship Id="rId4" Type="http://schemas.openxmlformats.org/officeDocument/2006/relationships/image" Target="../media/image11.png"/></Relationships>
</file>

<file path=ppt/slides/_rels/slide2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4.xml"/><Relationship Id="rId1" Type="http://schemas.openxmlformats.org/officeDocument/2006/relationships/slideLayout" Target="../slideLayouts/slideLayout45.xml"/><Relationship Id="rId5" Type="http://schemas.openxmlformats.org/officeDocument/2006/relationships/image" Target="../media/image136.png"/><Relationship Id="rId4" Type="http://schemas.openxmlformats.org/officeDocument/2006/relationships/image" Target="../media/image6.png"/></Relationships>
</file>

<file path=ppt/slides/_rels/slide2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46.xml"/><Relationship Id="rId5" Type="http://schemas.openxmlformats.org/officeDocument/2006/relationships/image" Target="../media/image22.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46.xml"/><Relationship Id="rId6" Type="http://schemas.openxmlformats.org/officeDocument/2006/relationships/image" Target="../media/image24.jpeg"/><Relationship Id="rId5" Type="http://schemas.openxmlformats.org/officeDocument/2006/relationships/image" Target="../media/image11.png"/><Relationship Id="rId4" Type="http://schemas.openxmlformats.org/officeDocument/2006/relationships/image" Target="../media/image10.jpeg"/></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46.xml"/><Relationship Id="rId5" Type="http://schemas.openxmlformats.org/officeDocument/2006/relationships/image" Target="../media/image26.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46.xml"/><Relationship Id="rId5" Type="http://schemas.openxmlformats.org/officeDocument/2006/relationships/image" Target="../media/image27.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46.xml"/><Relationship Id="rId5" Type="http://schemas.openxmlformats.org/officeDocument/2006/relationships/image" Target="../media/image28.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5.xml"/><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9.xml"/><Relationship Id="rId1" Type="http://schemas.openxmlformats.org/officeDocument/2006/relationships/slideLayout" Target="../slideLayouts/slideLayout46.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6.xml"/><Relationship Id="rId1" Type="http://schemas.openxmlformats.org/officeDocument/2006/relationships/video" Target="https://www.youtube.com/embed/NhOhvp8OiIk" TargetMode="External"/><Relationship Id="rId5" Type="http://schemas.openxmlformats.org/officeDocument/2006/relationships/image" Target="../media/image33.png"/><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2.xml"/><Relationship Id="rId1" Type="http://schemas.openxmlformats.org/officeDocument/2006/relationships/slideLayout" Target="../slideLayouts/slideLayout46.xml"/><Relationship Id="rId6" Type="http://schemas.openxmlformats.org/officeDocument/2006/relationships/image" Target="../media/image31.jpg"/><Relationship Id="rId5" Type="http://schemas.openxmlformats.org/officeDocument/2006/relationships/image" Target="../media/image32.png"/><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24.jpeg"/><Relationship Id="rId2" Type="http://schemas.openxmlformats.org/officeDocument/2006/relationships/notesSlide" Target="../notesSlides/notesSlide44.xml"/><Relationship Id="rId1" Type="http://schemas.openxmlformats.org/officeDocument/2006/relationships/slideLayout" Target="../slideLayouts/slideLayout46.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5.xml"/><Relationship Id="rId1" Type="http://schemas.openxmlformats.org/officeDocument/2006/relationships/slideLayout" Target="../slideLayouts/slideLayout46.xml"/><Relationship Id="rId5" Type="http://schemas.openxmlformats.org/officeDocument/2006/relationships/image" Target="../media/image24.jpeg"/><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6.xml"/><Relationship Id="rId1" Type="http://schemas.openxmlformats.org/officeDocument/2006/relationships/slideLayout" Target="../slideLayouts/slideLayout46.xml"/><Relationship Id="rId5" Type="http://schemas.openxmlformats.org/officeDocument/2006/relationships/image" Target="../media/image24.jpeg"/><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9.xml"/><Relationship Id="rId1" Type="http://schemas.openxmlformats.org/officeDocument/2006/relationships/slideLayout" Target="../slideLayouts/slideLayout46.xml"/><Relationship Id="rId6" Type="http://schemas.openxmlformats.org/officeDocument/2006/relationships/image" Target="../media/image31.jpg"/><Relationship Id="rId5" Type="http://schemas.openxmlformats.org/officeDocument/2006/relationships/image" Target="../media/image32.png"/><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0.xml"/><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46.xml"/><Relationship Id="rId5" Type="http://schemas.openxmlformats.org/officeDocument/2006/relationships/image" Target="../media/image42.png"/><Relationship Id="rId4" Type="http://schemas.openxmlformats.org/officeDocument/2006/relationships/image" Target="../media/image41.png"/></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46.xml"/><Relationship Id="rId5" Type="http://schemas.openxmlformats.org/officeDocument/2006/relationships/image" Target="../media/image43.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46.xml"/><Relationship Id="rId5" Type="http://schemas.openxmlformats.org/officeDocument/2006/relationships/image" Target="../media/image44.png"/><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5.xml"/><Relationship Id="rId1" Type="http://schemas.openxmlformats.org/officeDocument/2006/relationships/slideLayout" Target="../slideLayouts/slideLayout46.xml"/><Relationship Id="rId4" Type="http://schemas.openxmlformats.org/officeDocument/2006/relationships/comments" Target="../comments/comment3.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6.xml"/><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46.xml"/><Relationship Id="rId5" Type="http://schemas.openxmlformats.org/officeDocument/2006/relationships/comments" Target="../comments/comment4.xml"/><Relationship Id="rId4" Type="http://schemas.openxmlformats.org/officeDocument/2006/relationships/image" Target="../media/image46.png"/></Relationships>
</file>

<file path=ppt/slides/_rels/slide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8.xml"/><Relationship Id="rId1" Type="http://schemas.openxmlformats.org/officeDocument/2006/relationships/slideLayout" Target="../slideLayouts/slideLayout46.xml"/><Relationship Id="rId5" Type="http://schemas.openxmlformats.org/officeDocument/2006/relationships/comments" Target="../comments/comment5.xml"/><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45.xml"/><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0.xml"/><Relationship Id="rId1" Type="http://schemas.openxmlformats.org/officeDocument/2006/relationships/slideLayout" Target="../slideLayouts/slideLayout46.xml"/><Relationship Id="rId6" Type="http://schemas.openxmlformats.org/officeDocument/2006/relationships/image" Target="../media/image31.jpg"/><Relationship Id="rId5" Type="http://schemas.openxmlformats.org/officeDocument/2006/relationships/image" Target="../media/image32.png"/><Relationship Id="rId4" Type="http://schemas.openxmlformats.org/officeDocument/2006/relationships/image" Target="../media/image11.png"/></Relationships>
</file>

<file path=ppt/slides/_rels/slide6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4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4.jpeg"/></Relationships>
</file>

<file path=ppt/slides/_rels/slide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2.xml"/><Relationship Id="rId1" Type="http://schemas.openxmlformats.org/officeDocument/2006/relationships/slideLayout" Target="../slideLayouts/slideLayout46.xml"/><Relationship Id="rId4" Type="http://schemas.openxmlformats.org/officeDocument/2006/relationships/image" Target="../media/image52.png"/></Relationships>
</file>

<file path=ppt/slides/_rels/slide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3.xml"/><Relationship Id="rId1" Type="http://schemas.openxmlformats.org/officeDocument/2006/relationships/slideLayout" Target="../slideLayouts/slideLayout46.xml"/><Relationship Id="rId5" Type="http://schemas.openxmlformats.org/officeDocument/2006/relationships/image" Target="../media/image54.png"/><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4.xml"/><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5.xml"/><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6.xml"/><Relationship Id="rId1" Type="http://schemas.openxmlformats.org/officeDocument/2006/relationships/slideLayout" Target="../slideLayouts/slideLayout46.xml"/><Relationship Id="rId6" Type="http://schemas.openxmlformats.org/officeDocument/2006/relationships/image" Target="../media/image31.jpg"/><Relationship Id="rId5" Type="http://schemas.openxmlformats.org/officeDocument/2006/relationships/image" Target="../media/image32.png"/><Relationship Id="rId4" Type="http://schemas.openxmlformats.org/officeDocument/2006/relationships/image" Target="../media/image11.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46.xml"/><Relationship Id="rId1" Type="http://schemas.openxmlformats.org/officeDocument/2006/relationships/video" Target="https://www.youtube.com/embed/x16c21-JNZw" TargetMode="External"/><Relationship Id="rId5" Type="http://schemas.openxmlformats.org/officeDocument/2006/relationships/image" Target="../media/image33.png"/><Relationship Id="rId4" Type="http://schemas.openxmlformats.org/officeDocument/2006/relationships/image" Target="../media/image19.png"/></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8.xml"/><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9.xml"/><Relationship Id="rId1" Type="http://schemas.openxmlformats.org/officeDocument/2006/relationships/slideLayout" Target="../slideLayouts/slideLayout45.xml"/></Relationships>
</file>

<file path=ppt/slides/_rels/slide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0.xml"/><Relationship Id="rId1" Type="http://schemas.openxmlformats.org/officeDocument/2006/relationships/slideLayout" Target="../slideLayouts/slideLayout45.xml"/></Relationships>
</file>

<file path=ppt/slides/_rels/slide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1.xml"/><Relationship Id="rId1" Type="http://schemas.openxmlformats.org/officeDocument/2006/relationships/slideLayout" Target="../slideLayouts/slideLayout45.xml"/><Relationship Id="rId4" Type="http://schemas.openxmlformats.org/officeDocument/2006/relationships/comments" Target="../comments/comment6.xml"/></Relationships>
</file>

<file path=ppt/slides/_rels/slide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2.xml"/><Relationship Id="rId1" Type="http://schemas.openxmlformats.org/officeDocument/2006/relationships/slideLayout" Target="../slideLayouts/slideLayout46.xml"/><Relationship Id="rId4" Type="http://schemas.openxmlformats.org/officeDocument/2006/relationships/image" Target="../media/image57.PNG"/></Relationships>
</file>

<file path=ppt/slides/_rels/slide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3.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46.xml"/><Relationship Id="rId5" Type="http://schemas.openxmlformats.org/officeDocument/2006/relationships/image" Target="../media/image11.png"/><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4.xml"/><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5.xml"/><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6.xml"/><Relationship Id="rId1" Type="http://schemas.openxmlformats.org/officeDocument/2006/relationships/slideLayout" Target="../slideLayouts/slideLayout46.xml"/><Relationship Id="rId5" Type="http://schemas.openxmlformats.org/officeDocument/2006/relationships/image" Target="../media/image11.png"/><Relationship Id="rId4" Type="http://schemas.openxmlformats.org/officeDocument/2006/relationships/image" Target="../media/image10.jpeg"/></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7.xml"/><Relationship Id="rId1" Type="http://schemas.openxmlformats.org/officeDocument/2006/relationships/slideLayout" Target="../slideLayouts/slideLayout46.xml"/><Relationship Id="rId5" Type="http://schemas.openxmlformats.org/officeDocument/2006/relationships/image" Target="../media/image11.png"/><Relationship Id="rId4" Type="http://schemas.openxmlformats.org/officeDocument/2006/relationships/image" Target="../media/image10.jpeg"/></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8.xml"/><Relationship Id="rId1" Type="http://schemas.openxmlformats.org/officeDocument/2006/relationships/slideLayout" Target="../slideLayouts/slideLayout46.xml"/><Relationship Id="rId5" Type="http://schemas.openxmlformats.org/officeDocument/2006/relationships/image" Target="../media/image11.png"/><Relationship Id="rId4" Type="http://schemas.openxmlformats.org/officeDocument/2006/relationships/image" Target="../media/image10.jpeg"/></Relationships>
</file>

<file path=ppt/slides/_rels/slide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9.xml"/><Relationship Id="rId1" Type="http://schemas.openxmlformats.org/officeDocument/2006/relationships/slideLayout" Target="../slideLayouts/slideLayout4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6.xml"/><Relationship Id="rId1" Type="http://schemas.openxmlformats.org/officeDocument/2006/relationships/video" Target="https://www.youtube.com/embed/_E_p9b3LNQw" TargetMode="Externa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2.xml"/><Relationship Id="rId1" Type="http://schemas.openxmlformats.org/officeDocument/2006/relationships/slideLayout" Target="../slideLayouts/slideLayout45.xml"/><Relationship Id="rId4" Type="http://schemas.openxmlformats.org/officeDocument/2006/relationships/image" Target="../media/image11.png"/></Relationships>
</file>

<file path=ppt/slides/_rels/slide9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3.xml"/><Relationship Id="rId1" Type="http://schemas.openxmlformats.org/officeDocument/2006/relationships/slideLayout" Target="../slideLayouts/slideLayout45.xml"/><Relationship Id="rId4" Type="http://schemas.openxmlformats.org/officeDocument/2006/relationships/image" Target="../media/image11.png"/></Relationships>
</file>

<file path=ppt/slides/_rels/slide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4.xml"/><Relationship Id="rId1" Type="http://schemas.openxmlformats.org/officeDocument/2006/relationships/slideLayout" Target="../slideLayouts/slideLayout4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6.xml"/></Relationships>
</file>

<file path=ppt/slides/_rels/slide9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6.xml"/><Relationship Id="rId1" Type="http://schemas.openxmlformats.org/officeDocument/2006/relationships/slideLayout" Target="../slideLayouts/slideLayout45.xml"/><Relationship Id="rId4" Type="http://schemas.openxmlformats.org/officeDocument/2006/relationships/image" Target="../media/image11.png"/></Relationships>
</file>

<file path=ppt/slides/_rels/slide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7.xml"/><Relationship Id="rId1" Type="http://schemas.openxmlformats.org/officeDocument/2006/relationships/slideLayout" Target="../slideLayouts/slideLayout4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5.xml"/></Relationships>
</file>

<file path=ppt/slides/_rels/slide9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9.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068" y="609600"/>
            <a:ext cx="8229600" cy="1143000"/>
          </a:xfrm>
        </p:spPr>
        <p:txBody>
          <a:bodyPr/>
          <a:lstStyle/>
          <a:p>
            <a:r>
              <a:rPr lang="en-US" b="1" dirty="0">
                <a:solidFill>
                  <a:srgbClr val="0070C0"/>
                </a:solidFill>
                <a:latin typeface="Arial" panose="020B0604020202020204" pitchFamily="34" charset="0"/>
                <a:cs typeface="Arial" panose="020B0604020202020204" pitchFamily="34" charset="0"/>
              </a:rPr>
              <a:t>Welcome Volunteers!</a:t>
            </a:r>
          </a:p>
        </p:txBody>
      </p:sp>
      <p:sp>
        <p:nvSpPr>
          <p:cNvPr id="3" name="Content Placeholder 2"/>
          <p:cNvSpPr>
            <a:spLocks noGrp="1"/>
          </p:cNvSpPr>
          <p:nvPr>
            <p:ph idx="1"/>
          </p:nvPr>
        </p:nvSpPr>
        <p:spPr>
          <a:xfrm>
            <a:off x="472068" y="1981200"/>
            <a:ext cx="8229600" cy="3505200"/>
          </a:xfrm>
        </p:spPr>
        <p:txBody>
          <a:bodyPr>
            <a:normAutofit/>
          </a:bodyPr>
          <a:lstStyle/>
          <a:p>
            <a:pPr>
              <a:lnSpc>
                <a:spcPct val="120000"/>
              </a:lnSpc>
            </a:pPr>
            <a:r>
              <a:rPr lang="en-US" sz="2800" dirty="0"/>
              <a:t>Please sign in &amp; make yourself a name tag.</a:t>
            </a:r>
          </a:p>
          <a:p>
            <a:pPr>
              <a:lnSpc>
                <a:spcPct val="120000"/>
              </a:lnSpc>
            </a:pPr>
            <a:r>
              <a:rPr lang="en-US" sz="2800" dirty="0"/>
              <a:t>Don’t forget to grab a volunteer training packet.</a:t>
            </a:r>
          </a:p>
          <a:p>
            <a:pPr>
              <a:lnSpc>
                <a:spcPct val="120000"/>
              </a:lnSpc>
            </a:pPr>
            <a:r>
              <a:rPr lang="en-US" sz="2800" dirty="0"/>
              <a:t>Coffee &amp; tea are available in the back. Treat yourself!</a:t>
            </a:r>
          </a:p>
          <a:p>
            <a:pPr marL="0" indent="0" algn="ctr">
              <a:buNone/>
            </a:pPr>
            <a:endParaRPr lang="en-US" sz="2900" dirty="0"/>
          </a:p>
          <a:p>
            <a:pPr marL="0" indent="0" algn="ctr">
              <a:buNone/>
            </a:pPr>
            <a:r>
              <a:rPr lang="en-US" sz="2960" dirty="0">
                <a:solidFill>
                  <a:schemeClr val="accent6">
                    <a:lumMod val="50000"/>
                  </a:schemeClr>
                </a:solidFill>
              </a:rPr>
              <a:t>We’ll start shortly!</a:t>
            </a:r>
          </a:p>
        </p:txBody>
      </p:sp>
    </p:spTree>
    <p:extLst>
      <p:ext uri="{BB962C8B-B14F-4D97-AF65-F5344CB8AC3E}">
        <p14:creationId xmlns:p14="http://schemas.microsoft.com/office/powerpoint/2010/main" val="1324881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 y="2"/>
            <a:ext cx="1968261" cy="6868249"/>
            <a:chOff x="-1" y="22412"/>
            <a:chExt cx="1968262" cy="6835588"/>
          </a:xfrm>
        </p:grpSpPr>
        <p:pic>
          <p:nvPicPr>
            <p:cNvPr id="14" name="Picture 13"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5" name="Rectangle 14"/>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9"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How it works</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1752600"/>
            <a:ext cx="5027629" cy="4876800"/>
          </a:xfrm>
          <a:prstGeom prst="rect">
            <a:avLst/>
          </a:prstGeom>
        </p:spPr>
      </p:pic>
    </p:spTree>
    <p:extLst>
      <p:ext uri="{BB962C8B-B14F-4D97-AF65-F5344CB8AC3E}">
        <p14:creationId xmlns:p14="http://schemas.microsoft.com/office/powerpoint/2010/main" val="35321791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Why it Matters</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2" name="Rectangle 1"/>
          <p:cNvSpPr/>
          <p:nvPr/>
        </p:nvSpPr>
        <p:spPr>
          <a:xfrm>
            <a:off x="838200" y="2133602"/>
            <a:ext cx="7924800" cy="2246769"/>
          </a:xfrm>
          <a:prstGeom prst="rect">
            <a:avLst/>
          </a:prstGeom>
        </p:spPr>
        <p:txBody>
          <a:bodyPr wrap="square">
            <a:spAutoFit/>
          </a:bodyPr>
          <a:lstStyle/>
          <a:p>
            <a:pPr marL="342900" marR="0" lvl="0" indent="-342900" algn="l" defTabSz="914400" rtl="0" eaLnBrk="0" fontAlgn="auto" latinLnBrk="0" hangingPunct="0">
              <a:lnSpc>
                <a:spcPct val="100000"/>
              </a:lnSpc>
              <a:spcBef>
                <a:spcPts val="12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Poverty is not an individual failing – it is a systemic injustice.</a:t>
            </a:r>
          </a:p>
          <a:p>
            <a:pPr marL="342900" marR="0" lvl="0" indent="-342900" algn="l" defTabSz="914400" rtl="0" eaLnBrk="0" fontAlgn="auto" latinLnBrk="0" hangingPunct="0">
              <a:lnSpc>
                <a:spcPct val="100000"/>
              </a:lnSpc>
              <a:spcBef>
                <a:spcPts val="12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Structural forces embedded in our economic and political systems perpetuate inequality.</a:t>
            </a:r>
          </a:p>
          <a:p>
            <a:pPr marL="342900" marR="0" lvl="0" indent="-342900" algn="l" defTabSz="914400" rtl="0" eaLnBrk="0" fontAlgn="auto" latinLnBrk="0" hangingPunct="0">
              <a:lnSpc>
                <a:spcPct val="100000"/>
              </a:lnSpc>
              <a:spcBef>
                <a:spcPts val="12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Poverty disproportionately impacts those who traditionally experience oppression. </a:t>
            </a:r>
          </a:p>
        </p:txBody>
      </p:sp>
      <p:sp>
        <p:nvSpPr>
          <p:cNvPr id="8" name="Rectangle 7"/>
          <p:cNvSpPr/>
          <p:nvPr/>
        </p:nvSpPr>
        <p:spPr>
          <a:xfrm>
            <a:off x="660458" y="1457980"/>
            <a:ext cx="3365280" cy="52322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Systems of Inequality</a:t>
            </a:r>
            <a:endParaRPr kumimoji="0" lang="en-CA" sz="2400" b="0"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p:txBody>
      </p:sp>
    </p:spTree>
    <p:extLst>
      <p:ext uri="{BB962C8B-B14F-4D97-AF65-F5344CB8AC3E}">
        <p14:creationId xmlns:p14="http://schemas.microsoft.com/office/powerpoint/2010/main" val="39654379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Why it Matters</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pic>
        <p:nvPicPr>
          <p:cNvPr id="2" name="Picture 1"/>
          <p:cNvPicPr>
            <a:picLocks noChangeAspect="1"/>
          </p:cNvPicPr>
          <p:nvPr/>
        </p:nvPicPr>
        <p:blipFill>
          <a:blip r:embed="rId3"/>
          <a:stretch>
            <a:fillRect/>
          </a:stretch>
        </p:blipFill>
        <p:spPr>
          <a:xfrm>
            <a:off x="381002" y="2286000"/>
            <a:ext cx="8230313" cy="4359018"/>
          </a:xfrm>
          <a:prstGeom prst="rect">
            <a:avLst/>
          </a:prstGeom>
        </p:spPr>
      </p:pic>
      <p:sp>
        <p:nvSpPr>
          <p:cNvPr id="5" name="Rectangle 4"/>
          <p:cNvSpPr/>
          <p:nvPr/>
        </p:nvSpPr>
        <p:spPr>
          <a:xfrm>
            <a:off x="660458" y="1457980"/>
            <a:ext cx="3998082" cy="52322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Disparities in King County</a:t>
            </a:r>
            <a:endParaRPr kumimoji="0" lang="en-CA" sz="2400" b="0"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p:txBody>
      </p:sp>
    </p:spTree>
    <p:extLst>
      <p:ext uri="{BB962C8B-B14F-4D97-AF65-F5344CB8AC3E}">
        <p14:creationId xmlns:p14="http://schemas.microsoft.com/office/powerpoint/2010/main" val="35245292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Why it Matters</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5" name="Rectangle 4"/>
          <p:cNvSpPr/>
          <p:nvPr/>
        </p:nvSpPr>
        <p:spPr>
          <a:xfrm>
            <a:off x="660458" y="1457980"/>
            <a:ext cx="3558346" cy="52322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Clients love volunteers</a:t>
            </a:r>
            <a:endParaRPr kumimoji="0" lang="en-CA" sz="2400" b="0"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p:txBody>
      </p:sp>
      <p:sp>
        <p:nvSpPr>
          <p:cNvPr id="6" name="Rectangle 5"/>
          <p:cNvSpPr/>
          <p:nvPr/>
        </p:nvSpPr>
        <p:spPr>
          <a:xfrm>
            <a:off x="395879" y="2125726"/>
            <a:ext cx="4724400" cy="2153731"/>
          </a:xfrm>
          <a:prstGeom prst="rect">
            <a:avLst/>
          </a:prstGeom>
        </p:spPr>
        <p:txBody>
          <a:bodyPr wrap="square">
            <a:spAutoFit/>
          </a:bodyPr>
          <a:lstStyle/>
          <a:p>
            <a:pPr marL="0" marR="0" lvl="0" indent="0" algn="l" defTabSz="914400" rtl="0" eaLnBrk="0" fontAlgn="base" latinLnBrk="0" hangingPunct="0">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Calibri" panose="020F0502020204030204" pitchFamily="34" charset="0"/>
                <a:cs typeface="Times New Roman" panose="02020603050405020304" pitchFamily="18" charset="0"/>
              </a:rPr>
              <a:t>“I had more complex taxes this year than I've had before. The people helping me were very professional and I appreciated the way they treated me. It made the process less scary and helped me get it completely taken care of in less than an hour. Incredible service. I'm so glad that it was available.”</a:t>
            </a:r>
          </a:p>
        </p:txBody>
      </p:sp>
      <p:sp>
        <p:nvSpPr>
          <p:cNvPr id="7" name="Content Placeholder 2"/>
          <p:cNvSpPr txBox="1">
            <a:spLocks/>
          </p:cNvSpPr>
          <p:nvPr/>
        </p:nvSpPr>
        <p:spPr>
          <a:xfrm rot="10800000" flipV="1">
            <a:off x="5257800" y="2886396"/>
            <a:ext cx="3657600" cy="1823725"/>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srgbClr val="C0504D">
                    <a:lumMod val="75000"/>
                  </a:srgbClr>
                </a:solidFill>
                <a:effectLst/>
                <a:uLnTx/>
                <a:uFillTx/>
                <a:latin typeface="Calibri"/>
                <a:ea typeface="Times New Roman" panose="02020603050405020304" pitchFamily="18" charset="0"/>
                <a:cs typeface="Times New Roman" panose="02020603050405020304" pitchFamily="18" charset="0"/>
              </a:rPr>
              <a:t>“This free tax service is a real act of kindness for those of us who can't conceive of tackling the forms. I am very grateful as well for the friendliness and competence.”</a:t>
            </a:r>
            <a:endParaRPr kumimoji="0" lang="en-US" sz="3200" b="0" i="0" u="none" strike="noStrike" kern="1200" cap="none" spc="0" normalizeH="0" baseline="0" noProof="0" dirty="0">
              <a:ln>
                <a:noFill/>
              </a:ln>
              <a:solidFill>
                <a:srgbClr val="C0504D">
                  <a:lumMod val="75000"/>
                </a:srgbClr>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Rectangle 7"/>
          <p:cNvSpPr/>
          <p:nvPr/>
        </p:nvSpPr>
        <p:spPr>
          <a:xfrm>
            <a:off x="914970" y="4745378"/>
            <a:ext cx="5713863" cy="1574149"/>
          </a:xfrm>
          <a:prstGeom prst="rect">
            <a:avLst/>
          </a:prstGeom>
        </p:spPr>
        <p:txBody>
          <a:bodyPr wrap="square">
            <a:spAutoFit/>
          </a:bodyPr>
          <a:lstStyle/>
          <a:p>
            <a:pPr marL="0" marR="0" lvl="0" indent="0" algn="l" defTabSz="914400" rtl="0" eaLnBrk="0" fontAlgn="base" latinLnBrk="0" hangingPunct="0">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Calibri" panose="020F0502020204030204" pitchFamily="34" charset="0"/>
                <a:cs typeface="Times New Roman" panose="02020603050405020304" pitchFamily="18" charset="0"/>
              </a:rPr>
              <a:t>“I have anxiety regarding forms and financial matters. It is a huge relief to have someone help me with this task. This year, as in years past, a warm, friendly volunteer expertly assisted me with my taxes and filing. I feel very confident using this service and intend to use it every year.”</a:t>
            </a:r>
          </a:p>
        </p:txBody>
      </p:sp>
    </p:spTree>
    <p:extLst>
      <p:ext uri="{BB962C8B-B14F-4D97-AF65-F5344CB8AC3E}">
        <p14:creationId xmlns:p14="http://schemas.microsoft.com/office/powerpoint/2010/main" val="18660742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Volunteers, Clients, Sites</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graphicFrame>
        <p:nvGraphicFramePr>
          <p:cNvPr id="7" name="Content Placeholder 4"/>
          <p:cNvGraphicFramePr>
            <a:graphicFrameLocks/>
          </p:cNvGraphicFramePr>
          <p:nvPr>
            <p:extLst/>
          </p:nvPr>
        </p:nvGraphicFramePr>
        <p:xfrm>
          <a:off x="586285" y="1705971"/>
          <a:ext cx="3200400" cy="4678363"/>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4131015" y="4800602"/>
            <a:ext cx="4572000" cy="1646605"/>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pitchFamily="48" charset="-128"/>
                <a:cs typeface="+mn-cs"/>
              </a:rPr>
              <a:t> </a:t>
            </a:r>
            <a:r>
              <a:rPr kumimoji="0" lang="en-US" sz="20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Client Demographics</a:t>
            </a:r>
          </a:p>
          <a:p>
            <a:pPr marL="742950" marR="0" lvl="1"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Age range: 16-93</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Living situation: 2% homeless</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800" b="0" noProof="0" dirty="0">
                <a:solidFill>
                  <a:prstClr val="black"/>
                </a:solidFill>
                <a:latin typeface="Calibri"/>
              </a:rPr>
              <a:t>100</a:t>
            </a:r>
            <a:r>
              <a:rPr kumimoji="0" lang="en-US" sz="18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 different languages spoken</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25% lack a checking account</a:t>
            </a:r>
          </a:p>
        </p:txBody>
      </p:sp>
      <p:graphicFrame>
        <p:nvGraphicFramePr>
          <p:cNvPr id="9" name="Chart 8"/>
          <p:cNvGraphicFramePr>
            <a:graphicFrameLocks/>
          </p:cNvGraphicFramePr>
          <p:nvPr>
            <p:extLst/>
          </p:nvPr>
        </p:nvGraphicFramePr>
        <p:xfrm>
          <a:off x="4422029" y="1632205"/>
          <a:ext cx="3989972" cy="286343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651753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288926" y="-105146"/>
            <a:ext cx="6387561" cy="110228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rPr>
              <a:t>Intake/Quality Review Test</a:t>
            </a:r>
            <a:endParaRPr kumimoji="0" lang="en-US" sz="2400" b="0"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endParaRPr>
          </a:p>
        </p:txBody>
      </p:sp>
      <p:grpSp>
        <p:nvGrpSpPr>
          <p:cNvPr id="16" name="Group 15"/>
          <p:cNvGrpSpPr/>
          <p:nvPr/>
        </p:nvGrpSpPr>
        <p:grpSpPr>
          <a:xfrm>
            <a:off x="2" y="2"/>
            <a:ext cx="1968261" cy="6868249"/>
            <a:chOff x="-1" y="22412"/>
            <a:chExt cx="1968262" cy="6835588"/>
          </a:xfrm>
        </p:grpSpPr>
        <p:pic>
          <p:nvPicPr>
            <p:cNvPr id="17" name="Picture 16"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8" name="Rectangle 17"/>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9"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Group Exercise</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12" name="Content Placeholder 2"/>
          <p:cNvSpPr txBox="1">
            <a:spLocks/>
          </p:cNvSpPr>
          <p:nvPr/>
        </p:nvSpPr>
        <p:spPr>
          <a:xfrm>
            <a:off x="2590800" y="3352800"/>
            <a:ext cx="6404494" cy="1219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Bef>
                <a:spcPts val="1800"/>
              </a:spcBef>
              <a:spcAft>
                <a:spcPts val="0"/>
              </a:spcAft>
            </a:pPr>
            <a:r>
              <a:rPr lang="en-US" sz="2800" dirty="0">
                <a:solidFill>
                  <a:schemeClr val="tx1"/>
                </a:solidFill>
              </a:rPr>
              <a:t>What are some ways that you can practice cultural humility at your site?</a:t>
            </a:r>
          </a:p>
        </p:txBody>
      </p:sp>
    </p:spTree>
    <p:extLst>
      <p:ext uri="{BB962C8B-B14F-4D97-AF65-F5344CB8AC3E}">
        <p14:creationId xmlns:p14="http://schemas.microsoft.com/office/powerpoint/2010/main" val="36219748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 Cultural Humility at Tax Sites</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2" name="Rectangle 1"/>
          <p:cNvSpPr/>
          <p:nvPr/>
        </p:nvSpPr>
        <p:spPr>
          <a:xfrm>
            <a:off x="685800" y="1447800"/>
            <a:ext cx="7848600" cy="3570208"/>
          </a:xfrm>
          <a:prstGeom prst="rect">
            <a:avLst/>
          </a:prstGeom>
        </p:spPr>
        <p:txBody>
          <a:bodyPr wrap="square">
            <a:spAutoFit/>
          </a:bodyPr>
          <a:lstStyle/>
          <a:p>
            <a:pPr marL="342900" marR="0" lvl="0" indent="-34290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Our clients are the experts on their own lives and situations.</a:t>
            </a:r>
          </a:p>
          <a:p>
            <a:pPr marL="342900" marR="0" lvl="0" indent="-34290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We hold a body of knowledge that the client may not, but the client also has an understanding outside the scope of ours. </a:t>
            </a:r>
          </a:p>
          <a:p>
            <a:pPr marL="342900" marR="0" lvl="0" indent="-34290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Collaborate and learn from one another.</a:t>
            </a:r>
          </a:p>
          <a:p>
            <a:pPr marL="342900" marR="0" lvl="0" indent="-34290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Avoid advice-giving and judgment.</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Tree>
    <p:extLst>
      <p:ext uri="{BB962C8B-B14F-4D97-AF65-F5344CB8AC3E}">
        <p14:creationId xmlns:p14="http://schemas.microsoft.com/office/powerpoint/2010/main" val="31279798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Subtitle 2"/>
          <p:cNvSpPr txBox="1">
            <a:spLocks/>
          </p:cNvSpPr>
          <p:nvPr/>
        </p:nvSpPr>
        <p:spPr>
          <a:xfrm>
            <a:off x="2895602" y="2151908"/>
            <a:ext cx="5780885" cy="432509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Ebrima" panose="02000000000000000000" pitchFamily="2" charset="0"/>
                <a:cs typeface="Arial" panose="020B0604020202020204" pitchFamily="34" charset="0"/>
              </a:rPr>
              <a:t>Thoughts</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Ebrima" panose="02000000000000000000" pitchFamily="2" charset="0"/>
                <a:cs typeface="Arial" panose="020B0604020202020204" pitchFamily="34" charset="0"/>
              </a:rPr>
              <a:t>Reactions</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Ebrima" panose="02000000000000000000" pitchFamily="2" charset="0"/>
                <a:cs typeface="Arial" panose="020B0604020202020204" pitchFamily="34" charset="0"/>
              </a:rPr>
              <a:t>Challenges</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Ebrima" panose="02000000000000000000" pitchFamily="2" charset="0"/>
                <a:cs typeface="Arial" panose="020B0604020202020204" pitchFamily="34" charset="0"/>
              </a:rPr>
              <a:t>Why is cultural humility important within </a:t>
            </a:r>
            <a:r>
              <a:rPr lang="en-US" sz="2800" b="0" dirty="0">
                <a:solidFill>
                  <a:prstClr val="black"/>
                </a:solidFill>
                <a:latin typeface="Calibri"/>
                <a:ea typeface="Ebrima" panose="02000000000000000000" pitchFamily="2" charset="0"/>
                <a:cs typeface="Arial" panose="020B0604020202020204" pitchFamily="34" charset="0"/>
              </a:rPr>
              <a:t>the Intake and Benefits </a:t>
            </a:r>
            <a:r>
              <a:rPr kumimoji="0" lang="en-US" sz="2800" b="0" i="0" u="none" strike="noStrike" kern="1200" cap="none" spc="0" normalizeH="0" baseline="0" noProof="0" dirty="0">
                <a:ln>
                  <a:noFill/>
                </a:ln>
                <a:solidFill>
                  <a:prstClr val="black"/>
                </a:solidFill>
                <a:effectLst/>
                <a:uLnTx/>
                <a:uFillTx/>
                <a:latin typeface="Calibri"/>
                <a:ea typeface="Ebrima" panose="02000000000000000000" pitchFamily="2" charset="0"/>
                <a:cs typeface="Arial" panose="020B0604020202020204" pitchFamily="34" charset="0"/>
              </a:rPr>
              <a:t>role?</a:t>
            </a:r>
            <a:endParaRPr kumimoji="0" lang="en-US" sz="2800" b="0" i="0" u="none" strike="noStrike" kern="1200" cap="none" spc="0" normalizeH="0" baseline="0" noProof="0" dirty="0">
              <a:ln>
                <a:noFill/>
              </a:ln>
              <a:solidFill>
                <a:prstClr val="black"/>
              </a:solidFill>
              <a:effectLst/>
              <a:uLnTx/>
              <a:uFillTx/>
              <a:latin typeface="Calibri"/>
              <a:ea typeface="Ebrima" panose="02000000000000000000" pitchFamily="2" charset="0"/>
              <a:cs typeface="Ebrima" panose="02000000000000000000" pitchFamily="2" charset="0"/>
            </a:endParaRPr>
          </a:p>
        </p:txBody>
      </p:sp>
      <p:sp>
        <p:nvSpPr>
          <p:cNvPr id="11" name="Title 1"/>
          <p:cNvSpPr txBox="1">
            <a:spLocks/>
          </p:cNvSpPr>
          <p:nvPr/>
        </p:nvSpPr>
        <p:spPr>
          <a:xfrm>
            <a:off x="2288926" y="-105146"/>
            <a:ext cx="6387561" cy="110228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rPr>
              <a:t>Intake/Quality Review Test</a:t>
            </a:r>
            <a:endParaRPr kumimoji="0" lang="en-US" sz="2400" b="0"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endParaRPr>
          </a:p>
        </p:txBody>
      </p:sp>
      <p:grpSp>
        <p:nvGrpSpPr>
          <p:cNvPr id="16" name="Group 15"/>
          <p:cNvGrpSpPr/>
          <p:nvPr/>
        </p:nvGrpSpPr>
        <p:grpSpPr>
          <a:xfrm>
            <a:off x="2" y="2"/>
            <a:ext cx="1968261" cy="6868249"/>
            <a:chOff x="-1" y="22412"/>
            <a:chExt cx="1968262" cy="6835588"/>
          </a:xfrm>
        </p:grpSpPr>
        <p:pic>
          <p:nvPicPr>
            <p:cNvPr id="17" name="Picture 16"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8" name="Rectangle 17"/>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9"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Group Debrief</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Tree>
    <p:extLst>
      <p:ext uri="{BB962C8B-B14F-4D97-AF65-F5344CB8AC3E}">
        <p14:creationId xmlns:p14="http://schemas.microsoft.com/office/powerpoint/2010/main" val="1733829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752599" y="2459506"/>
            <a:ext cx="5638802"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charset="0"/>
                <a:ea typeface="ＭＳ Ｐゴシック" pitchFamily="48" charset="-128"/>
                <a:cs typeface="+mn-cs"/>
              </a:rPr>
              <a:t>Questions?</a:t>
            </a:r>
          </a:p>
        </p:txBody>
      </p:sp>
      <p:sp>
        <p:nvSpPr>
          <p:cNvPr id="9" name="Parallelogram 2"/>
          <p:cNvSpPr/>
          <p:nvPr/>
        </p:nvSpPr>
        <p:spPr>
          <a:xfrm>
            <a:off x="-381000" y="5181600"/>
            <a:ext cx="8915400" cy="12192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b="0" i="1" dirty="0">
                <a:solidFill>
                  <a:srgbClr val="1E59B8"/>
                </a:solidFill>
                <a:latin typeface="+mj-lt"/>
              </a:rPr>
              <a:t>Intake &amp; Benefits Training</a:t>
            </a:r>
          </a:p>
        </p:txBody>
      </p:sp>
    </p:spTree>
    <p:extLst>
      <p:ext uri="{BB962C8B-B14F-4D97-AF65-F5344CB8AC3E}">
        <p14:creationId xmlns:p14="http://schemas.microsoft.com/office/powerpoint/2010/main" val="271548950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Training Roadmap</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51" name="Rectangle 50"/>
          <p:cNvSpPr/>
          <p:nvPr/>
        </p:nvSpPr>
        <p:spPr>
          <a:xfrm>
            <a:off x="6004747" y="1970537"/>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Intake &amp; Screening</a:t>
            </a:r>
          </a:p>
        </p:txBody>
      </p:sp>
      <p:sp>
        <p:nvSpPr>
          <p:cNvPr id="52" name="Rectangle 51"/>
          <p:cNvSpPr/>
          <p:nvPr/>
        </p:nvSpPr>
        <p:spPr>
          <a:xfrm>
            <a:off x="5958185" y="3383901"/>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Basic Food &amp; Healthcare</a:t>
            </a:r>
          </a:p>
        </p:txBody>
      </p:sp>
      <p:sp>
        <p:nvSpPr>
          <p:cNvPr id="53" name="Rectangle 52"/>
          <p:cNvSpPr/>
          <p:nvPr/>
        </p:nvSpPr>
        <p:spPr>
          <a:xfrm>
            <a:off x="1828800" y="4735081"/>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Utility Assistance</a:t>
            </a:r>
          </a:p>
        </p:txBody>
      </p:sp>
      <p:sp>
        <p:nvSpPr>
          <p:cNvPr id="54" name="Rectangle 53"/>
          <p:cNvSpPr/>
          <p:nvPr/>
        </p:nvSpPr>
        <p:spPr>
          <a:xfrm>
            <a:off x="3220610"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Financial Coaching Services</a:t>
            </a:r>
          </a:p>
        </p:txBody>
      </p:sp>
      <p:sp>
        <p:nvSpPr>
          <p:cNvPr id="66" name="Rectangle 65"/>
          <p:cNvSpPr/>
          <p:nvPr/>
        </p:nvSpPr>
        <p:spPr>
          <a:xfrm>
            <a:off x="5948019"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Practice &amp; Review</a:t>
            </a:r>
          </a:p>
        </p:txBody>
      </p:sp>
      <p:sp>
        <p:nvSpPr>
          <p:cNvPr id="15" name="Rectangle 14"/>
          <p:cNvSpPr/>
          <p:nvPr/>
        </p:nvSpPr>
        <p:spPr>
          <a:xfrm>
            <a:off x="4575618" y="3383901"/>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Benefits: Referrals &amp; Data Tracking</a:t>
            </a:r>
          </a:p>
        </p:txBody>
      </p:sp>
      <p:sp>
        <p:nvSpPr>
          <p:cNvPr id="16" name="Rectangle 15"/>
          <p:cNvSpPr/>
          <p:nvPr/>
        </p:nvSpPr>
        <p:spPr>
          <a:xfrm>
            <a:off x="1828800" y="3378325"/>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Cultural Humility</a:t>
            </a:r>
          </a:p>
        </p:txBody>
      </p:sp>
      <p:sp>
        <p:nvSpPr>
          <p:cNvPr id="17" name="Rectangle 16"/>
          <p:cNvSpPr/>
          <p:nvPr/>
        </p:nvSpPr>
        <p:spPr>
          <a:xfrm>
            <a:off x="4556209"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Credit Pulls</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tangle 18"/>
          <p:cNvSpPr/>
          <p:nvPr/>
        </p:nvSpPr>
        <p:spPr>
          <a:xfrm>
            <a:off x="1828800" y="1963103"/>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Campaign Overview</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tangle 20"/>
          <p:cNvSpPr/>
          <p:nvPr/>
        </p:nvSpPr>
        <p:spPr>
          <a:xfrm>
            <a:off x="3192043" y="1975169"/>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Resources</a:t>
            </a:r>
          </a:p>
        </p:txBody>
      </p:sp>
      <p:sp>
        <p:nvSpPr>
          <p:cNvPr id="18" name="Rectangle 17"/>
          <p:cNvSpPr/>
          <p:nvPr/>
        </p:nvSpPr>
        <p:spPr>
          <a:xfrm>
            <a:off x="3203344" y="3376309"/>
            <a:ext cx="1159714" cy="1159714"/>
          </a:xfrm>
          <a:prstGeom prst="rect">
            <a:avLst/>
          </a:prstGeom>
          <a:noFill/>
          <a:ln>
            <a:solidFill>
              <a:srgbClr val="2280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99AB9"/>
                </a:solidFill>
                <a:effectLst/>
                <a:uLnTx/>
                <a:uFillTx/>
                <a:latin typeface="Calibri"/>
                <a:ea typeface="+mn-ea"/>
                <a:cs typeface="+mn-cs"/>
              </a:rPr>
              <a:t>Standards of Conduct</a:t>
            </a:r>
          </a:p>
        </p:txBody>
      </p:sp>
      <p:sp>
        <p:nvSpPr>
          <p:cNvPr id="22" name="Rectangle 21"/>
          <p:cNvSpPr/>
          <p:nvPr/>
        </p:nvSpPr>
        <p:spPr>
          <a:xfrm>
            <a:off x="4569023" y="1975169"/>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Site Operation &amp; Flow</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273375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45" name="Title 1"/>
          <p:cNvSpPr>
            <a:spLocks noGrp="1"/>
          </p:cNvSpPr>
          <p:nvPr>
            <p:ph type="title"/>
          </p:nvPr>
        </p:nvSpPr>
        <p:spPr>
          <a:xfrm>
            <a:off x="1079380" y="152400"/>
            <a:ext cx="6985240" cy="5791200"/>
          </a:xfrm>
        </p:spPr>
        <p:txBody>
          <a:bodyPr>
            <a:normAutofit/>
          </a:bodyPr>
          <a:lstStyle/>
          <a:p>
            <a:r>
              <a:rPr lang="en-US" sz="5400" b="1" dirty="0">
                <a:solidFill>
                  <a:schemeClr val="bg1"/>
                </a:solidFill>
                <a:latin typeface="FuturT" panose="020B0500000000000000" charset="0"/>
                <a:cs typeface="Arial" panose="020B0604020202020204" pitchFamily="34" charset="0"/>
              </a:rPr>
              <a:t>Standards of Conduct &amp; Intake/Quality Review Test</a:t>
            </a:r>
            <a:endParaRPr lang="en-US" sz="4000" i="1" dirty="0">
              <a:solidFill>
                <a:schemeClr val="bg1"/>
              </a:solidFill>
              <a:latin typeface="FuturT" panose="020B0500000000000000" charset="0"/>
              <a:cs typeface="Arial" panose="020B0604020202020204" pitchFamily="34" charset="0"/>
            </a:endParaRPr>
          </a:p>
        </p:txBody>
      </p:sp>
      <p:sp>
        <p:nvSpPr>
          <p:cNvPr id="8" name="Parallelogram 2"/>
          <p:cNvSpPr/>
          <p:nvPr/>
        </p:nvSpPr>
        <p:spPr>
          <a:xfrm>
            <a:off x="-381000" y="5181600"/>
            <a:ext cx="8915400" cy="12192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b="0" i="1" dirty="0">
                <a:solidFill>
                  <a:srgbClr val="1E59B8"/>
                </a:solidFill>
                <a:latin typeface="+mj-lt"/>
              </a:rPr>
              <a:t>Intake &amp; Benefits Training</a:t>
            </a:r>
          </a:p>
        </p:txBody>
      </p:sp>
    </p:spTree>
    <p:extLst>
      <p:ext uri="{BB962C8B-B14F-4D97-AF65-F5344CB8AC3E}">
        <p14:creationId xmlns:p14="http://schemas.microsoft.com/office/powerpoint/2010/main" val="167758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159127" y="-91725"/>
            <a:ext cx="6893169" cy="110228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rPr>
              <a:t>Services Available</a:t>
            </a:r>
            <a:endParaRPr kumimoji="0" lang="en-US" sz="2800" b="1"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endParaRPr>
          </a:p>
        </p:txBody>
      </p:sp>
      <p:grpSp>
        <p:nvGrpSpPr>
          <p:cNvPr id="30" name="Group 29"/>
          <p:cNvGrpSpPr/>
          <p:nvPr/>
        </p:nvGrpSpPr>
        <p:grpSpPr>
          <a:xfrm>
            <a:off x="3302714" y="1716585"/>
            <a:ext cx="838177" cy="1003215"/>
            <a:chOff x="804169" y="1446663"/>
            <a:chExt cx="838177" cy="1003215"/>
          </a:xfrm>
        </p:grpSpPr>
        <p:sp>
          <p:nvSpPr>
            <p:cNvPr id="5" name="Bent Arrow 4"/>
            <p:cNvSpPr/>
            <p:nvPr/>
          </p:nvSpPr>
          <p:spPr>
            <a:xfrm>
              <a:off x="804169" y="1446663"/>
              <a:ext cx="626569" cy="668810"/>
            </a:xfrm>
            <a:prstGeom prst="bentArrow">
              <a:avLst/>
            </a:prstGeom>
            <a:solidFill>
              <a:srgbClr val="1E59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a:ea typeface="+mn-ea"/>
                <a:cs typeface="+mn-cs"/>
              </a:endParaRPr>
            </a:p>
          </p:txBody>
        </p:sp>
        <p:sp>
          <p:nvSpPr>
            <p:cNvPr id="10" name="Bent Arrow 9"/>
            <p:cNvSpPr/>
            <p:nvPr/>
          </p:nvSpPr>
          <p:spPr>
            <a:xfrm rot="10800000">
              <a:off x="1015777" y="1781068"/>
              <a:ext cx="626569" cy="668810"/>
            </a:xfrm>
            <a:prstGeom prst="bentArrow">
              <a:avLst/>
            </a:prstGeom>
            <a:solidFill>
              <a:srgbClr val="1E59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a:ea typeface="+mn-ea"/>
                <a:cs typeface="+mn-cs"/>
              </a:endParaRPr>
            </a:p>
          </p:txBody>
        </p:sp>
        <p:sp>
          <p:nvSpPr>
            <p:cNvPr id="12" name="Subtitle 2"/>
            <p:cNvSpPr txBox="1">
              <a:spLocks/>
            </p:cNvSpPr>
            <p:nvPr/>
          </p:nvSpPr>
          <p:spPr>
            <a:xfrm>
              <a:off x="956465" y="1749962"/>
              <a:ext cx="446977" cy="517310"/>
            </a:xfrm>
            <a:prstGeom prst="rect">
              <a:avLst/>
            </a:prstGeom>
          </p:spPr>
          <p:txBody>
            <a:bodyPr vert="horz" lIns="91440" tIns="45720" rIns="91440" bIns="45720"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base" latinLnBrk="0" hangingPunct="1">
                <a:lnSpc>
                  <a:spcPct val="100000"/>
                </a:lnSpc>
                <a:spcBef>
                  <a:spcPts val="1200"/>
                </a:spcBef>
                <a:spcAft>
                  <a:spcPts val="600"/>
                </a:spcAft>
                <a:buClrTx/>
                <a:buSzTx/>
                <a:buFont typeface="Arial"/>
                <a:buNone/>
                <a:tabLst/>
                <a:defRPr/>
              </a:pPr>
              <a:r>
                <a:rPr kumimoji="0" lang="en-US" sz="4800" b="1" i="0" u="none" strike="noStrike" kern="1200" cap="none" spc="0" normalizeH="0" baseline="0" noProof="0" dirty="0">
                  <a:ln>
                    <a:noFill/>
                  </a:ln>
                  <a:solidFill>
                    <a:srgbClr val="1E59B8"/>
                  </a:solidFill>
                  <a:effectLst/>
                  <a:uLnTx/>
                  <a:uFillTx/>
                  <a:latin typeface="Arial Black" panose="020B0A04020102020204" pitchFamily="34" charset="0"/>
                  <a:ea typeface="+mn-ea"/>
                  <a:cs typeface="MetaBook-Roman"/>
                </a:rPr>
                <a:t>4</a:t>
              </a:r>
            </a:p>
          </p:txBody>
        </p:sp>
      </p:grpSp>
      <p:sp>
        <p:nvSpPr>
          <p:cNvPr id="11" name="Cross 10"/>
          <p:cNvSpPr/>
          <p:nvPr/>
        </p:nvSpPr>
        <p:spPr>
          <a:xfrm>
            <a:off x="6686550" y="4141695"/>
            <a:ext cx="733265" cy="733265"/>
          </a:xfrm>
          <a:prstGeom prst="plus">
            <a:avLst/>
          </a:prstGeom>
          <a:solidFill>
            <a:srgbClr val="1E59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2373870" y="2919442"/>
            <a:ext cx="2854560" cy="830997"/>
          </a:xfrm>
          <a:prstGeom prst="rect">
            <a:avLst/>
          </a:prstGeom>
        </p:spPr>
        <p:txBody>
          <a:bodyPr wrap="square">
            <a:spAutoFit/>
          </a:bodyPr>
          <a:lstStyle/>
          <a:p>
            <a:pPr marL="0" marR="0" lvl="0" indent="0" algn="ctr" defTabSz="914400" rtl="0" eaLnBrk="0" fontAlgn="base" latinLnBrk="0" hangingPunct="0">
              <a:lnSpc>
                <a:spcPct val="100000"/>
              </a:lnSpc>
              <a:spcBef>
                <a:spcPts val="1200"/>
              </a:spcBef>
              <a:spcAft>
                <a:spcPts val="60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etaBook-Roman"/>
              </a:rPr>
              <a:t>Tax Preparation for up to four years</a:t>
            </a:r>
          </a:p>
        </p:txBody>
      </p:sp>
      <p:sp>
        <p:nvSpPr>
          <p:cNvPr id="17" name="Rectangle 16"/>
          <p:cNvSpPr/>
          <p:nvPr/>
        </p:nvSpPr>
        <p:spPr>
          <a:xfrm>
            <a:off x="5791200" y="5013253"/>
            <a:ext cx="3036286" cy="1446550"/>
          </a:xfrm>
          <a:prstGeom prst="rect">
            <a:avLst/>
          </a:prstGeom>
        </p:spPr>
        <p:txBody>
          <a:bodyPr wrap="square">
            <a:spAutoFit/>
          </a:bodyPr>
          <a:lstStyle/>
          <a:p>
            <a:pPr marL="0" marR="0" lvl="0" indent="0" algn="l" defTabSz="914400" rtl="0" eaLnBrk="0" fontAlgn="base" latinLnBrk="0" hangingPunct="0">
              <a:lnSpc>
                <a:spcPct val="100000"/>
              </a:lnSpc>
              <a:spcBef>
                <a:spcPts val="1200"/>
              </a:spcBef>
              <a:spcAft>
                <a:spcPts val="60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etaBook-Roman"/>
              </a:rPr>
              <a:t>Access to benefits</a:t>
            </a:r>
            <a:r>
              <a:rPr kumimoji="0" lang="en-US" sz="2000" b="0" i="0" u="none" strike="noStrike" kern="1200" cap="none" spc="0" normalizeH="0" baseline="0" noProof="0" dirty="0">
                <a:ln>
                  <a:noFill/>
                </a:ln>
                <a:solidFill>
                  <a:prstClr val="black"/>
                </a:solidFill>
                <a:effectLst/>
                <a:uLnTx/>
                <a:uFillTx/>
                <a:latin typeface="Calibri"/>
                <a:ea typeface="ＭＳ Ｐゴシック" pitchFamily="48" charset="-128"/>
                <a:cs typeface="MetaBook-Roman"/>
              </a:rPr>
              <a:t>: </a:t>
            </a:r>
            <a:r>
              <a:rPr kumimoji="0" lang="en-US" sz="1600" b="0" i="1" u="none" strike="noStrike" kern="1200" cap="none" spc="0" normalizeH="0" baseline="0" noProof="0" dirty="0">
                <a:ln>
                  <a:noFill/>
                </a:ln>
                <a:solidFill>
                  <a:prstClr val="black"/>
                </a:solidFill>
                <a:effectLst/>
                <a:uLnTx/>
                <a:uFillTx/>
                <a:latin typeface="Calibri"/>
                <a:ea typeface="ＭＳ Ｐゴシック" pitchFamily="48" charset="-128"/>
                <a:cs typeface="MetaBook-Roman"/>
              </a:rPr>
              <a:t>Emergency Savings, ACA, Basic Food, Credit Reports, Utility Assistance Referrals, Financial Coaching Service, Orca Lift</a:t>
            </a:r>
          </a:p>
        </p:txBody>
      </p:sp>
      <p:sp>
        <p:nvSpPr>
          <p:cNvPr id="18" name="Rectangle 17"/>
          <p:cNvSpPr/>
          <p:nvPr/>
        </p:nvSpPr>
        <p:spPr>
          <a:xfrm>
            <a:off x="2808569" y="5259475"/>
            <a:ext cx="1860162" cy="1200329"/>
          </a:xfrm>
          <a:prstGeom prst="rect">
            <a:avLst/>
          </a:prstGeom>
        </p:spPr>
        <p:txBody>
          <a:bodyPr wrap="square">
            <a:spAutoFit/>
          </a:bodyPr>
          <a:lstStyle/>
          <a:p>
            <a:pPr marL="0" marR="0" lvl="0" indent="0" algn="ctr" defTabSz="914400" rtl="0" eaLnBrk="0" fontAlgn="base" latinLnBrk="0" hangingPunct="0">
              <a:lnSpc>
                <a:spcPct val="100000"/>
              </a:lnSpc>
              <a:spcBef>
                <a:spcPts val="1200"/>
              </a:spcBef>
              <a:spcAft>
                <a:spcPts val="60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etaBook-Roman"/>
              </a:rPr>
              <a:t>ITIN Applications &amp; Renewals</a:t>
            </a:r>
          </a:p>
        </p:txBody>
      </p:sp>
      <p:sp>
        <p:nvSpPr>
          <p:cNvPr id="19" name="Rectangle 18"/>
          <p:cNvSpPr/>
          <p:nvPr/>
        </p:nvSpPr>
        <p:spPr>
          <a:xfrm>
            <a:off x="5943602" y="2940973"/>
            <a:ext cx="2484599" cy="830997"/>
          </a:xfrm>
          <a:prstGeom prst="rect">
            <a:avLst/>
          </a:prstGeom>
        </p:spPr>
        <p:txBody>
          <a:bodyPr wrap="square">
            <a:spAutoFit/>
          </a:bodyPr>
          <a:lstStyle/>
          <a:p>
            <a:pPr marL="0" marR="0" lvl="0" indent="0" algn="ctr" defTabSz="914400" rtl="0" eaLnBrk="0" fontAlgn="base" latinLnBrk="0" hangingPunct="0">
              <a:lnSpc>
                <a:spcPct val="100000"/>
              </a:lnSpc>
              <a:spcBef>
                <a:spcPts val="1200"/>
              </a:spcBef>
              <a:spcAft>
                <a:spcPts val="60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etaBook-Roman"/>
              </a:rPr>
              <a:t>Foreign</a:t>
            </a:r>
            <a:r>
              <a:rPr kumimoji="0" lang="en-US" b="0" i="0" u="none" strike="noStrike" kern="1200" cap="none" spc="0" normalizeH="0" noProof="0" dirty="0">
                <a:ln>
                  <a:noFill/>
                </a:ln>
                <a:solidFill>
                  <a:prstClr val="black"/>
                </a:solidFill>
                <a:effectLst/>
                <a:uLnTx/>
                <a:uFillTx/>
                <a:latin typeface="Calibri"/>
                <a:ea typeface="ＭＳ Ｐゴシック" pitchFamily="48" charset="-128"/>
                <a:cs typeface="MetaBook-Roman"/>
              </a:rPr>
              <a:t> Students Tax Help</a:t>
            </a:r>
            <a:endPar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etaBook-Roman"/>
            </a:endParaRPr>
          </a:p>
        </p:txBody>
      </p:sp>
      <p:grpSp>
        <p:nvGrpSpPr>
          <p:cNvPr id="29" name="Group 28"/>
          <p:cNvGrpSpPr/>
          <p:nvPr/>
        </p:nvGrpSpPr>
        <p:grpSpPr>
          <a:xfrm>
            <a:off x="3348365" y="4041577"/>
            <a:ext cx="660266" cy="926759"/>
            <a:chOff x="4228531" y="1639285"/>
            <a:chExt cx="660266" cy="926759"/>
          </a:xfrm>
          <a:solidFill>
            <a:srgbClr val="1E59B8"/>
          </a:solidFill>
        </p:grpSpPr>
        <p:grpSp>
          <p:nvGrpSpPr>
            <p:cNvPr id="27" name="Group 26"/>
            <p:cNvGrpSpPr/>
            <p:nvPr/>
          </p:nvGrpSpPr>
          <p:grpSpPr>
            <a:xfrm>
              <a:off x="4228531" y="1639285"/>
              <a:ext cx="660266" cy="926759"/>
              <a:chOff x="4228531" y="1639285"/>
              <a:chExt cx="660266" cy="926759"/>
            </a:xfrm>
            <a:grpFill/>
          </p:grpSpPr>
          <p:sp>
            <p:nvSpPr>
              <p:cNvPr id="16" name="Rectangle 15"/>
              <p:cNvSpPr/>
              <p:nvPr/>
            </p:nvSpPr>
            <p:spPr>
              <a:xfrm>
                <a:off x="4228531" y="1639285"/>
                <a:ext cx="660266" cy="92675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p:cNvSpPr/>
              <p:nvPr/>
            </p:nvSpPr>
            <p:spPr>
              <a:xfrm>
                <a:off x="4327832" y="1749962"/>
                <a:ext cx="461665" cy="461665"/>
              </a:xfrm>
              <a:prstGeom prst="ellipse">
                <a:avLst/>
              </a:prstGeom>
              <a:grp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p:cNvSpPr/>
              <p:nvPr/>
            </p:nvSpPr>
            <p:spPr>
              <a:xfrm>
                <a:off x="4443248" y="1749961"/>
                <a:ext cx="230832" cy="461665"/>
              </a:xfrm>
              <a:prstGeom prst="ellipse">
                <a:avLst/>
              </a:prstGeom>
              <a:grp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cxnSp>
            <p:nvCxnSpPr>
              <p:cNvPr id="25" name="Straight Connector 24"/>
              <p:cNvCxnSpPr/>
              <p:nvPr/>
            </p:nvCxnSpPr>
            <p:spPr>
              <a:xfrm>
                <a:off x="4327832" y="1980795"/>
                <a:ext cx="461665" cy="0"/>
              </a:xfrm>
              <a:prstGeom prst="line">
                <a:avLst/>
              </a:prstGeom>
              <a:grpFill/>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8" name="TextBox 27"/>
            <p:cNvSpPr txBox="1"/>
            <p:nvPr/>
          </p:nvSpPr>
          <p:spPr>
            <a:xfrm>
              <a:off x="4228531" y="2257225"/>
              <a:ext cx="660265" cy="307777"/>
            </a:xfrm>
            <a:prstGeom prst="rect">
              <a:avLst/>
            </a:prstGeom>
            <a:grp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pitchFamily="48" charset="-128"/>
                  <a:cs typeface="+mn-cs"/>
                </a:rPr>
                <a:t>PASS</a:t>
              </a:r>
            </a:p>
          </p:txBody>
        </p:sp>
      </p:grpSp>
      <p:grpSp>
        <p:nvGrpSpPr>
          <p:cNvPr id="23" name="Group 22"/>
          <p:cNvGrpSpPr/>
          <p:nvPr/>
        </p:nvGrpSpPr>
        <p:grpSpPr>
          <a:xfrm>
            <a:off x="2" y="2"/>
            <a:ext cx="1968261" cy="6868249"/>
            <a:chOff x="-1" y="22412"/>
            <a:chExt cx="1968262" cy="6835588"/>
          </a:xfrm>
        </p:grpSpPr>
        <p:pic>
          <p:nvPicPr>
            <p:cNvPr id="24" name="Picture 23"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26" name="Rectangle 25"/>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31"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32"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Services at our sites</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pic>
        <p:nvPicPr>
          <p:cNvPr id="2" name="Picture 1" descr="File:Globe icon.svg - Wikimedia Commons"/>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553200" y="1738472"/>
            <a:ext cx="1066800" cy="1066800"/>
          </a:xfrm>
          <a:prstGeom prst="rect">
            <a:avLst/>
          </a:prstGeom>
        </p:spPr>
      </p:pic>
    </p:spTree>
    <p:extLst>
      <p:ext uri="{BB962C8B-B14F-4D97-AF65-F5344CB8AC3E}">
        <p14:creationId xmlns:p14="http://schemas.microsoft.com/office/powerpoint/2010/main" val="22709470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838200" y="1524002"/>
            <a:ext cx="7086600" cy="460581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We will go through the Standards of Conduct on a web PowerPoint. </a:t>
            </a:r>
          </a:p>
          <a:p>
            <a:pPr marL="0" marR="0" lvl="0" indent="0" algn="l" defTabSz="9144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Please open your internet browser and go to:</a:t>
            </a:r>
          </a:p>
          <a:p>
            <a:pPr marL="457200" marR="0" lvl="1" indent="0" algn="l" defTabSz="9144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hlinkClick r:id="rId3"/>
              </a:rPr>
              <a:t>www.freetaxkingcounty.com/training</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Then on the left side bar, click “Standards of Conduct” </a:t>
            </a:r>
          </a:p>
        </p:txBody>
      </p:sp>
      <p:sp>
        <p:nvSpPr>
          <p:cNvPr id="12"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Volunteer Standards of Conduct</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Tree>
    <p:extLst>
      <p:ext uri="{BB962C8B-B14F-4D97-AF65-F5344CB8AC3E}">
        <p14:creationId xmlns:p14="http://schemas.microsoft.com/office/powerpoint/2010/main" val="12854208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325710" y="1642587"/>
            <a:ext cx="6400800" cy="460581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a:ea typeface="Ebrima" panose="02000000000000000000" pitchFamily="2" charset="0"/>
                <a:cs typeface="Arial" panose="020B0604020202020204" pitchFamily="34" charset="0"/>
              </a:rPr>
              <a:t>Like the Standards of Conduct, this is a test required of all volunteers volunteering at a VITA/TCE site.</a:t>
            </a:r>
          </a:p>
          <a:p>
            <a:pPr marL="0" marR="0" lvl="0" indent="0" algn="l" defTabSz="914400" rtl="0" eaLnBrk="1" fontAlgn="auto" latinLnBrk="0" hangingPunct="1">
              <a:lnSpc>
                <a:spcPct val="100000"/>
              </a:lnSpc>
              <a:spcBef>
                <a:spcPts val="0"/>
              </a:spcBef>
              <a:spcAft>
                <a:spcPts val="1800"/>
              </a:spcAft>
              <a:buClrTx/>
              <a:buSzTx/>
              <a:buFont typeface="Arial"/>
              <a:buNone/>
              <a:tabLst/>
              <a:defRPr/>
            </a:pPr>
            <a:r>
              <a:rPr kumimoji="0" lang="en-US" sz="2400" b="1" i="0" u="none" strike="noStrike" kern="1200" cap="none" spc="0" normalizeH="0" baseline="0" noProof="0" dirty="0">
                <a:ln>
                  <a:noFill/>
                </a:ln>
                <a:solidFill>
                  <a:srgbClr val="1E59B8"/>
                </a:solidFill>
                <a:effectLst/>
                <a:uLnTx/>
                <a:uFillTx/>
                <a:latin typeface="Calibri"/>
                <a:ea typeface="Ebrima" panose="02000000000000000000" pitchFamily="2" charset="0"/>
                <a:cs typeface="Arial" panose="020B0604020202020204" pitchFamily="34" charset="0"/>
              </a:rPr>
              <a:t>Much of the information is not applicable to the Intake and Benefits Process, </a:t>
            </a:r>
            <a:r>
              <a:rPr kumimoji="0" lang="en-US" sz="2400" b="0" i="0" u="none" strike="noStrike" kern="1200" cap="none" spc="0" normalizeH="0" baseline="0" noProof="0" dirty="0">
                <a:ln>
                  <a:noFill/>
                </a:ln>
                <a:solidFill>
                  <a:prstClr val="black"/>
                </a:solidFill>
                <a:effectLst/>
                <a:uLnTx/>
                <a:uFillTx/>
                <a:latin typeface="Calibri"/>
                <a:ea typeface="Ebrima" panose="02000000000000000000" pitchFamily="2" charset="0"/>
                <a:cs typeface="Arial" panose="020B0604020202020204" pitchFamily="34" charset="0"/>
              </a:rPr>
              <a:t>however, it is important to know the rules of VITA and the roles of the other volunteers.</a:t>
            </a:r>
          </a:p>
          <a:p>
            <a:pPr marL="0" marR="0" lvl="0" indent="0" algn="l" defTabSz="914400" rtl="0" eaLnBrk="1" fontAlgn="auto" latinLnBrk="0" hangingPunct="1">
              <a:lnSpc>
                <a:spcPct val="100000"/>
              </a:lnSpc>
              <a:spcBef>
                <a:spcPts val="0"/>
              </a:spcBef>
              <a:spcAft>
                <a:spcPts val="180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a:ea typeface="Ebrima" panose="02000000000000000000" pitchFamily="2" charset="0"/>
                <a:cs typeface="Arial" panose="020B0604020202020204" pitchFamily="34" charset="0"/>
              </a:rPr>
              <a:t>We will go over the key points of this test together now</a:t>
            </a:r>
            <a:r>
              <a:rPr kumimoji="0" lang="en-US" sz="2400" b="0" i="0" u="none" strike="noStrike" kern="1200" cap="none" spc="0" normalizeH="0" baseline="0" noProof="0" dirty="0">
                <a:ln>
                  <a:noFill/>
                </a:ln>
                <a:solidFill>
                  <a:prstClr val="black"/>
                </a:solidFill>
                <a:effectLst/>
                <a:uLnTx/>
                <a:uFillTx/>
                <a:latin typeface="Calibri"/>
                <a:ea typeface="Ebrima" panose="02000000000000000000" pitchFamily="2" charset="0"/>
                <a:cs typeface="Ebrima" panose="02000000000000000000" pitchFamily="2" charset="0"/>
              </a:rPr>
              <a:t>.</a:t>
            </a:r>
          </a:p>
        </p:txBody>
      </p:sp>
      <p:sp>
        <p:nvSpPr>
          <p:cNvPr id="11" name="Title 1"/>
          <p:cNvSpPr txBox="1">
            <a:spLocks/>
          </p:cNvSpPr>
          <p:nvPr/>
        </p:nvSpPr>
        <p:spPr>
          <a:xfrm>
            <a:off x="2288926" y="-105146"/>
            <a:ext cx="6387561" cy="110228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rPr>
              <a:t>Intake/Quality Review Test</a:t>
            </a:r>
            <a:endParaRPr kumimoji="0" lang="en-US" sz="2400" b="0"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endParaRPr>
          </a:p>
        </p:txBody>
      </p:sp>
      <p:grpSp>
        <p:nvGrpSpPr>
          <p:cNvPr id="16" name="Group 15"/>
          <p:cNvGrpSpPr/>
          <p:nvPr/>
        </p:nvGrpSpPr>
        <p:grpSpPr>
          <a:xfrm>
            <a:off x="2" y="2"/>
            <a:ext cx="1968261" cy="6868249"/>
            <a:chOff x="-1" y="22412"/>
            <a:chExt cx="1968262" cy="6835588"/>
          </a:xfrm>
        </p:grpSpPr>
        <p:pic>
          <p:nvPicPr>
            <p:cNvPr id="17" name="Picture 16"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8" name="Rectangle 17"/>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9"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Intake/Quality Review</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Tree>
    <p:extLst>
      <p:ext uri="{BB962C8B-B14F-4D97-AF65-F5344CB8AC3E}">
        <p14:creationId xmlns:p14="http://schemas.microsoft.com/office/powerpoint/2010/main" val="8095885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85151" y="1417199"/>
            <a:ext cx="8619013" cy="104975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Calibri"/>
                <a:ea typeface="Ebrima" panose="02000000000000000000" pitchFamily="2" charset="0"/>
                <a:cs typeface="Ebrima" panose="02000000000000000000" pitchFamily="2" charset="0"/>
              </a:rPr>
              <a:t>Key points from the Intake/Quality Review Training:</a:t>
            </a: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6" name="Subtitle 2"/>
          <p:cNvSpPr txBox="1">
            <a:spLocks/>
          </p:cNvSpPr>
          <p:nvPr/>
        </p:nvSpPr>
        <p:spPr>
          <a:xfrm>
            <a:off x="907826" y="1992243"/>
            <a:ext cx="7855174" cy="320040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a:ea typeface="Ebrima" panose="02000000000000000000" pitchFamily="2" charset="0"/>
                <a:cs typeface="Ebrima" panose="02000000000000000000" pitchFamily="2" charset="0"/>
              </a:rPr>
              <a:t>On the IRS Intake form (form 13614-C) all boxes at the end of the return should be marked either ‘Yes’ or ‘No’ – remember that ‘Unsure boxes will be addressed by the Tax Volunteer</a:t>
            </a:r>
          </a:p>
          <a:p>
            <a:pPr marL="742950" marR="0" lvl="1" indent="-285750" algn="l" defTabSz="914400" rtl="0" eaLnBrk="1" fontAlgn="auto" latinLnBrk="0" hangingPunct="1">
              <a:lnSpc>
                <a:spcPct val="100000"/>
              </a:lnSpc>
              <a:spcBef>
                <a:spcPts val="0"/>
              </a:spcBef>
              <a:spcAft>
                <a:spcPts val="1200"/>
              </a:spcAft>
              <a:buClrTx/>
              <a:buSzTx/>
              <a:buFontTx/>
              <a:buChar char="-"/>
              <a:tabLst/>
              <a:defRPr/>
            </a:pPr>
            <a:r>
              <a:rPr kumimoji="0" lang="en-US" sz="2000" b="0" i="0" u="none" strike="noStrike" kern="1200" cap="none" spc="0" normalizeH="0" baseline="0" noProof="0" dirty="0">
                <a:ln>
                  <a:noFill/>
                </a:ln>
                <a:solidFill>
                  <a:prstClr val="black"/>
                </a:solidFill>
                <a:effectLst/>
                <a:uLnTx/>
                <a:uFillTx/>
                <a:latin typeface="Calibri"/>
                <a:ea typeface="Ebrima" panose="02000000000000000000" pitchFamily="2" charset="0"/>
                <a:cs typeface="Ebrima" panose="02000000000000000000" pitchFamily="2" charset="0"/>
              </a:rPr>
              <a:t>For every ‘Yes’ answer, make sure there is a corresponding statement if applicable</a:t>
            </a:r>
          </a:p>
          <a:p>
            <a:pPr marL="0" marR="0" lvl="0" indent="0" algn="l" defTabSz="914400" rtl="0" eaLnBrk="1" fontAlgn="auto" latinLnBrk="0" hangingPunct="1">
              <a:lnSpc>
                <a:spcPct val="100000"/>
              </a:lnSpc>
              <a:spcBef>
                <a:spcPts val="0"/>
              </a:spcBef>
              <a:spcAft>
                <a:spcPts val="120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a:ea typeface="Ebrima" panose="02000000000000000000" pitchFamily="2" charset="0"/>
                <a:cs typeface="Ebrima" panose="02000000000000000000" pitchFamily="2" charset="0"/>
              </a:rPr>
              <a:t>ALL of our tax returns </a:t>
            </a:r>
            <a:r>
              <a:rPr kumimoji="0" lang="en-US" sz="2400" b="1" i="0" u="none" strike="noStrike" kern="1200" cap="none" spc="0" normalizeH="0" baseline="0" noProof="0" dirty="0">
                <a:ln>
                  <a:noFill/>
                </a:ln>
                <a:solidFill>
                  <a:prstClr val="black"/>
                </a:solidFill>
                <a:effectLst/>
                <a:uLnTx/>
                <a:uFillTx/>
                <a:latin typeface="Calibri"/>
                <a:ea typeface="Ebrima" panose="02000000000000000000" pitchFamily="2" charset="0"/>
                <a:cs typeface="Ebrima" panose="02000000000000000000" pitchFamily="2" charset="0"/>
              </a:rPr>
              <a:t>MUST</a:t>
            </a:r>
            <a:r>
              <a:rPr kumimoji="0" lang="en-US" sz="2400" b="0" i="0" u="none" strike="noStrike" kern="1200" cap="none" spc="0" normalizeH="0" baseline="0" noProof="0" dirty="0">
                <a:ln>
                  <a:noFill/>
                </a:ln>
                <a:solidFill>
                  <a:prstClr val="black"/>
                </a:solidFill>
                <a:effectLst/>
                <a:uLnTx/>
                <a:uFillTx/>
                <a:latin typeface="Calibri"/>
                <a:ea typeface="Ebrima" panose="02000000000000000000" pitchFamily="2" charset="0"/>
                <a:cs typeface="Ebrima" panose="02000000000000000000" pitchFamily="2" charset="0"/>
              </a:rPr>
              <a:t> be Quality Reviewed by another person of the same or higher certification level (regardless of your experience level)</a:t>
            </a:r>
            <a:endParaRPr kumimoji="0" lang="en-US" sz="2800" b="1" i="0" u="none" strike="noStrike" kern="1200" cap="none" spc="0" normalizeH="0" baseline="0" noProof="0" dirty="0">
              <a:ln>
                <a:noFill/>
              </a:ln>
              <a:solidFill>
                <a:prstClr val="black"/>
              </a:solidFill>
              <a:effectLst/>
              <a:uLnTx/>
              <a:uFillTx/>
              <a:latin typeface="Calibri"/>
              <a:ea typeface="Ebrima" panose="02000000000000000000" pitchFamily="2" charset="0"/>
              <a:cs typeface="Ebrima" panose="02000000000000000000" pitchFamily="2" charset="0"/>
            </a:endParaRPr>
          </a:p>
        </p:txBody>
      </p:sp>
      <p:sp>
        <p:nvSpPr>
          <p:cNvPr id="2" name="5-Point Star 1"/>
          <p:cNvSpPr/>
          <p:nvPr/>
        </p:nvSpPr>
        <p:spPr>
          <a:xfrm>
            <a:off x="385151" y="2132464"/>
            <a:ext cx="513363" cy="480951"/>
          </a:xfrm>
          <a:prstGeom prst="star5">
            <a:avLst/>
          </a:prstGeom>
          <a:solidFill>
            <a:srgbClr val="228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8" name="5-Point Star 7"/>
          <p:cNvSpPr/>
          <p:nvPr/>
        </p:nvSpPr>
        <p:spPr>
          <a:xfrm>
            <a:off x="385151" y="4010047"/>
            <a:ext cx="513363" cy="480951"/>
          </a:xfrm>
          <a:prstGeom prst="star5">
            <a:avLst/>
          </a:prstGeom>
          <a:solidFill>
            <a:srgbClr val="228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9" name="Parallelogram 2"/>
          <p:cNvSpPr/>
          <p:nvPr/>
        </p:nvSpPr>
        <p:spPr>
          <a:xfrm>
            <a:off x="-381000" y="228600"/>
            <a:ext cx="86106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  Intake/Quality Review: Key Points</a:t>
            </a:r>
          </a:p>
        </p:txBody>
      </p:sp>
    </p:spTree>
    <p:extLst>
      <p:ext uri="{BB962C8B-B14F-4D97-AF65-F5344CB8AC3E}">
        <p14:creationId xmlns:p14="http://schemas.microsoft.com/office/powerpoint/2010/main" val="921793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5" name="Subtitle 2"/>
          <p:cNvSpPr txBox="1">
            <a:spLocks/>
          </p:cNvSpPr>
          <p:nvPr/>
        </p:nvSpPr>
        <p:spPr>
          <a:xfrm>
            <a:off x="818163" y="1371600"/>
            <a:ext cx="8173437" cy="353121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a:ea typeface="Ebrima" panose="02000000000000000000" pitchFamily="2" charset="0"/>
                <a:cs typeface="Ebrima" panose="02000000000000000000" pitchFamily="2" charset="0"/>
              </a:rPr>
              <a:t>Each Taxpayer MUST provide Photo Identification (and SS Cards/ITINS)</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Ebrima" panose="02000000000000000000" pitchFamily="2" charset="0"/>
              <a:cs typeface="Ebrima" panose="02000000000000000000" pitchFamily="2" charset="0"/>
            </a:endParaRPr>
          </a:p>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a:ea typeface="Ebrima" panose="02000000000000000000" pitchFamily="2" charset="0"/>
                <a:cs typeface="Ebrima" panose="02000000000000000000" pitchFamily="2" charset="0"/>
              </a:rPr>
              <a:t>All returns must be signed by the taxpayer after quality reviews and after taxpayer responsibility is explained</a:t>
            </a:r>
            <a:endParaRPr kumimoji="0" lang="en-US" sz="2000" b="0" i="0" u="none" strike="noStrike" kern="1200" cap="none" spc="0" normalizeH="0" baseline="0" noProof="0" dirty="0">
              <a:ln>
                <a:noFill/>
              </a:ln>
              <a:solidFill>
                <a:prstClr val="black"/>
              </a:solidFill>
              <a:effectLst/>
              <a:uLnTx/>
              <a:uFillTx/>
              <a:latin typeface="Calibri"/>
              <a:ea typeface="Ebrima" panose="02000000000000000000" pitchFamily="2" charset="0"/>
              <a:cs typeface="Ebrima" panose="02000000000000000000" pitchFamily="2" charset="0"/>
            </a:endParaRPr>
          </a:p>
          <a:p>
            <a:pPr marL="742950" marR="0" lvl="1" indent="-285750" algn="l" defTabSz="914400" rtl="0" eaLnBrk="1" fontAlgn="auto" latinLnBrk="0" hangingPunct="1">
              <a:lnSpc>
                <a:spcPct val="100000"/>
              </a:lnSpc>
              <a:spcBef>
                <a:spcPct val="20000"/>
              </a:spcBef>
              <a:spcAft>
                <a:spcPts val="0"/>
              </a:spcAft>
              <a:buClrTx/>
              <a:buSzTx/>
              <a:buFontTx/>
              <a:buChar char="-"/>
              <a:tabLst/>
              <a:defRPr/>
            </a:pPr>
            <a:r>
              <a:rPr kumimoji="0" lang="en-US" sz="2000" b="0" i="1" u="none" strike="noStrike" kern="1200" cap="none" spc="0" normalizeH="0" baseline="0" noProof="0" dirty="0">
                <a:ln>
                  <a:noFill/>
                </a:ln>
                <a:solidFill>
                  <a:prstClr val="black"/>
                </a:solidFill>
                <a:effectLst/>
                <a:uLnTx/>
                <a:uFillTx/>
                <a:latin typeface="Calibri"/>
                <a:ea typeface="Ebrima" panose="02000000000000000000" pitchFamily="2" charset="0"/>
                <a:cs typeface="Ebrima" panose="02000000000000000000" pitchFamily="2" charset="0"/>
              </a:rPr>
              <a:t>Taxpayers are ultimately responsible for any information provided to the tax preparer</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Ebrima" panose="02000000000000000000" pitchFamily="2" charset="0"/>
              <a:cs typeface="Ebrima" panose="02000000000000000000" pitchFamily="2" charset="0"/>
            </a:endParaRPr>
          </a:p>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a:ln>
                  <a:noFill/>
                </a:ln>
                <a:solidFill>
                  <a:prstClr val="black"/>
                </a:solidFill>
                <a:effectLst/>
                <a:uLnTx/>
                <a:uFillTx/>
                <a:latin typeface="Calibri"/>
                <a:ea typeface="Ebrima" panose="02000000000000000000" pitchFamily="2" charset="0"/>
                <a:cs typeface="Ebrima" panose="02000000000000000000" pitchFamily="2" charset="0"/>
              </a:rPr>
              <a:t>All of the Free Tax Campaign Tax Volunteers are certified to the Advanced level so to ensure all Tax Volunteers can handle </a:t>
            </a:r>
            <a:r>
              <a:rPr lang="en-US" sz="2000" b="0" dirty="0">
                <a:solidFill>
                  <a:prstClr val="black"/>
                </a:solidFill>
                <a:latin typeface="Calibri"/>
                <a:ea typeface="Ebrima" panose="02000000000000000000" pitchFamily="2" charset="0"/>
                <a:cs typeface="Ebrima" panose="02000000000000000000" pitchFamily="2" charset="0"/>
              </a:rPr>
              <a:t>all in-scope returns.</a:t>
            </a:r>
            <a:endParaRPr kumimoji="0" lang="en-US" sz="2000" b="0" i="0" u="none" strike="noStrike" kern="1200" cap="none" spc="0" normalizeH="0" baseline="0" noProof="0" dirty="0">
              <a:ln>
                <a:noFill/>
              </a:ln>
              <a:solidFill>
                <a:prstClr val="black"/>
              </a:solidFill>
              <a:effectLst/>
              <a:uLnTx/>
              <a:uFillTx/>
              <a:latin typeface="Calibri"/>
              <a:ea typeface="Ebrima" panose="02000000000000000000" pitchFamily="2" charset="0"/>
              <a:cs typeface="Ebrima" panose="02000000000000000000" pitchFamily="2" charset="0"/>
            </a:endParaRPr>
          </a:p>
        </p:txBody>
      </p:sp>
      <p:sp>
        <p:nvSpPr>
          <p:cNvPr id="6" name="5-Point Star 5"/>
          <p:cNvSpPr/>
          <p:nvPr/>
        </p:nvSpPr>
        <p:spPr>
          <a:xfrm>
            <a:off x="304800" y="1498466"/>
            <a:ext cx="513363" cy="480951"/>
          </a:xfrm>
          <a:prstGeom prst="star5">
            <a:avLst/>
          </a:prstGeom>
          <a:solidFill>
            <a:srgbClr val="228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7" name="5-Point Star 6"/>
          <p:cNvSpPr/>
          <p:nvPr/>
        </p:nvSpPr>
        <p:spPr>
          <a:xfrm>
            <a:off x="308656" y="2506842"/>
            <a:ext cx="513363" cy="480951"/>
          </a:xfrm>
          <a:prstGeom prst="star5">
            <a:avLst/>
          </a:prstGeom>
          <a:solidFill>
            <a:srgbClr val="228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8" name="5-Point Star 7"/>
          <p:cNvSpPr/>
          <p:nvPr/>
        </p:nvSpPr>
        <p:spPr>
          <a:xfrm>
            <a:off x="308656" y="4149053"/>
            <a:ext cx="513363" cy="480951"/>
          </a:xfrm>
          <a:prstGeom prst="star5">
            <a:avLst/>
          </a:prstGeom>
          <a:solidFill>
            <a:srgbClr val="228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10" name="Parallelogram 2"/>
          <p:cNvSpPr/>
          <p:nvPr/>
        </p:nvSpPr>
        <p:spPr>
          <a:xfrm>
            <a:off x="-381000" y="170910"/>
            <a:ext cx="8610600" cy="1174672"/>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  Intake/Quality Review: Key Points   </a:t>
            </a:r>
            <a:r>
              <a:rPr kumimoji="0" lang="en-US" sz="3600" b="1" i="0" u="none" strike="noStrike" kern="1200" cap="none" spc="0" normalizeH="0" noProof="0" dirty="0">
                <a:ln>
                  <a:noFill/>
                </a:ln>
                <a:solidFill>
                  <a:prstClr val="white"/>
                </a:solidFill>
                <a:effectLst/>
                <a:uLnTx/>
                <a:uFillTx/>
                <a:latin typeface="FuturT"/>
                <a:ea typeface="+mn-ea"/>
                <a:cs typeface="+mn-cs"/>
              </a:rPr>
              <a:t> </a:t>
            </a:r>
            <a:r>
              <a:rPr kumimoji="0" lang="en-US" sz="3600" b="1" i="0" u="none" strike="noStrike" kern="1200" cap="none" spc="0" normalizeH="0" baseline="0" noProof="0" dirty="0">
                <a:ln>
                  <a:noFill/>
                </a:ln>
                <a:solidFill>
                  <a:prstClr val="white"/>
                </a:solidFill>
                <a:effectLst/>
                <a:uLnTx/>
                <a:uFillTx/>
                <a:latin typeface="FuturT"/>
                <a:ea typeface="+mn-ea"/>
                <a:cs typeface="+mn-cs"/>
              </a:rPr>
              <a:t>(cont.)</a:t>
            </a:r>
          </a:p>
        </p:txBody>
      </p:sp>
    </p:spTree>
    <p:extLst>
      <p:ext uri="{BB962C8B-B14F-4D97-AF65-F5344CB8AC3E}">
        <p14:creationId xmlns:p14="http://schemas.microsoft.com/office/powerpoint/2010/main" val="15734278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895600" y="2743202"/>
            <a:ext cx="5218090" cy="201501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Key Point about Question 5</a:t>
            </a:r>
          </a:p>
          <a:p>
            <a:pPr marL="0" marR="0" lvl="0" indent="0" algn="ctr" defTabSz="9144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Determine if they clients have form 1095-a or not</a:t>
            </a:r>
          </a:p>
        </p:txBody>
      </p:sp>
      <p:grpSp>
        <p:nvGrpSpPr>
          <p:cNvPr id="12" name="Group 11"/>
          <p:cNvGrpSpPr/>
          <p:nvPr/>
        </p:nvGrpSpPr>
        <p:grpSpPr>
          <a:xfrm>
            <a:off x="2" y="2"/>
            <a:ext cx="1968261" cy="6868249"/>
            <a:chOff x="-1" y="22412"/>
            <a:chExt cx="1968262" cy="6835588"/>
          </a:xfrm>
        </p:grpSpPr>
        <p:pic>
          <p:nvPicPr>
            <p:cNvPr id="13" name="Picture 12"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4" name="Rectangle 13"/>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9"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Review – One more time!</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Tree>
    <p:extLst>
      <p:ext uri="{BB962C8B-B14F-4D97-AF65-F5344CB8AC3E}">
        <p14:creationId xmlns:p14="http://schemas.microsoft.com/office/powerpoint/2010/main" val="370797964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362200" y="1828800"/>
            <a:ext cx="6400800" cy="643415"/>
          </a:xfrm>
          <a:prstGeom prst="rect">
            <a:avLst/>
          </a:prstGeom>
        </p:spPr>
        <p:txBody>
          <a:bodyPr vert="horz" lIns="91440" tIns="45720" rIns="91440" bIns="45720" rtlCol="0" anchor="ct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srgbClr val="0070C0"/>
                </a:solidFill>
                <a:effectLst/>
                <a:uLnTx/>
                <a:uFillTx/>
                <a:latin typeface="Calibri"/>
                <a:ea typeface="Ebrima" panose="02000000000000000000" pitchFamily="2" charset="0"/>
                <a:cs typeface="Ebrima" panose="02000000000000000000" pitchFamily="2" charset="0"/>
              </a:rPr>
              <a:t>Now, it’s time to take your tests!</a:t>
            </a:r>
          </a:p>
        </p:txBody>
      </p:sp>
      <p:grpSp>
        <p:nvGrpSpPr>
          <p:cNvPr id="12" name="Group 11"/>
          <p:cNvGrpSpPr/>
          <p:nvPr/>
        </p:nvGrpSpPr>
        <p:grpSpPr>
          <a:xfrm>
            <a:off x="2" y="2"/>
            <a:ext cx="1968261" cy="6868249"/>
            <a:chOff x="-1" y="22412"/>
            <a:chExt cx="1968262" cy="6835588"/>
          </a:xfrm>
        </p:grpSpPr>
        <p:pic>
          <p:nvPicPr>
            <p:cNvPr id="13" name="Picture 12"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4" name="Rectangle 13"/>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3" name="Rectangle 2"/>
          <p:cNvSpPr/>
          <p:nvPr/>
        </p:nvSpPr>
        <p:spPr>
          <a:xfrm>
            <a:off x="2438400" y="2710800"/>
            <a:ext cx="6324600" cy="3108543"/>
          </a:xfrm>
          <a:prstGeom prst="rect">
            <a:avLst/>
          </a:prstGeom>
        </p:spPr>
        <p:txBody>
          <a:bodyPr wrap="square">
            <a:spAutoFit/>
          </a:body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Ebrima" panose="02000000000000000000" pitchFamily="2" charset="0"/>
                <a:cs typeface="Ebrima" panose="02000000000000000000" pitchFamily="2" charset="0"/>
              </a:rPr>
              <a:t>Take 10 to 15 minutes:</a:t>
            </a:r>
          </a:p>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Ebrima" panose="02000000000000000000" pitchFamily="2" charset="0"/>
              <a:cs typeface="Ebrima" panose="02000000000000000000" pitchFamily="2" charset="0"/>
            </a:endParaRPr>
          </a:p>
          <a:p>
            <a:pPr marL="457200" marR="0" lvl="0" indent="-457200" algn="l" defTabSz="914400" rtl="0" eaLnBrk="0" fontAlgn="auto" latinLnBrk="0" hangingPunct="0">
              <a:lnSpc>
                <a:spcPct val="100000"/>
              </a:lnSpc>
              <a:spcBef>
                <a:spcPct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a:ea typeface="Ebrima" panose="02000000000000000000" pitchFamily="2" charset="0"/>
                <a:cs typeface="Ebrima" panose="02000000000000000000" pitchFamily="2" charset="0"/>
              </a:rPr>
              <a:t>Write your Name on the paper tests</a:t>
            </a:r>
          </a:p>
          <a:p>
            <a:pPr marL="457200" marR="0" lvl="0" indent="-457200" algn="l" defTabSz="914400" rtl="0" eaLnBrk="0" fontAlgn="auto" latinLnBrk="0" hangingPunct="0">
              <a:lnSpc>
                <a:spcPct val="100000"/>
              </a:lnSpc>
              <a:spcBef>
                <a:spcPct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a:ea typeface="Ebrima" panose="02000000000000000000" pitchFamily="2" charset="0"/>
                <a:cs typeface="Ebrima" panose="02000000000000000000" pitchFamily="2" charset="0"/>
              </a:rPr>
              <a:t>Circle the answers on your paper tests</a:t>
            </a:r>
          </a:p>
          <a:p>
            <a:pPr marL="457200" marR="0" lvl="0" indent="-457200" algn="l" defTabSz="914400" rtl="0" eaLnBrk="0" fontAlgn="auto" latinLnBrk="0" hangingPunct="0">
              <a:lnSpc>
                <a:spcPct val="100000"/>
              </a:lnSpc>
              <a:spcBef>
                <a:spcPct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a:ea typeface="Ebrima" panose="02000000000000000000" pitchFamily="2" charset="0"/>
                <a:cs typeface="Ebrima" panose="02000000000000000000" pitchFamily="2" charset="0"/>
              </a:rPr>
              <a:t>Complete 2 sets of tests:</a:t>
            </a:r>
          </a:p>
          <a:p>
            <a:pPr marL="914400" marR="0" lvl="1" indent="-457200" algn="l" defTabSz="914400" rtl="0" eaLnBrk="0" fontAlgn="auto" latinLnBrk="0" hangingPunct="0">
              <a:lnSpc>
                <a:spcPct val="100000"/>
              </a:lnSpc>
              <a:spcBef>
                <a:spcPct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a:ea typeface="Ebrima" panose="02000000000000000000" pitchFamily="2" charset="0"/>
                <a:cs typeface="Ebrima" panose="02000000000000000000" pitchFamily="2" charset="0"/>
              </a:rPr>
              <a:t>Standards of Conducts</a:t>
            </a:r>
          </a:p>
          <a:p>
            <a:pPr marL="914400" marR="0" lvl="1" indent="-457200" algn="l" defTabSz="914400" rtl="0" eaLnBrk="0" fontAlgn="auto" latinLnBrk="0" hangingPunct="0">
              <a:lnSpc>
                <a:spcPct val="100000"/>
              </a:lnSpc>
              <a:spcBef>
                <a:spcPct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a:ea typeface="Ebrima" panose="02000000000000000000" pitchFamily="2" charset="0"/>
                <a:cs typeface="Ebrima" panose="02000000000000000000" pitchFamily="2" charset="0"/>
              </a:rPr>
              <a:t>Intake/ Interview &amp; Quality Review</a:t>
            </a:r>
          </a:p>
          <a:p>
            <a:pPr marL="457200" marR="0" lvl="0" indent="-457200" algn="l" defTabSz="914400" rtl="0" eaLnBrk="0" fontAlgn="auto" latinLnBrk="0" hangingPunct="0">
              <a:lnSpc>
                <a:spcPct val="100000"/>
              </a:lnSpc>
              <a:spcBef>
                <a:spcPct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a:ea typeface="Ebrima" panose="02000000000000000000" pitchFamily="2" charset="0"/>
                <a:cs typeface="Ebrima" panose="02000000000000000000" pitchFamily="2" charset="0"/>
              </a:rPr>
              <a:t>Complete and sign your Volunteer Agreement  </a:t>
            </a:r>
          </a:p>
        </p:txBody>
      </p:sp>
      <p:sp>
        <p:nvSpPr>
          <p:cNvPr id="16" name="Parallelogram 2"/>
          <p:cNvSpPr/>
          <p:nvPr/>
        </p:nvSpPr>
        <p:spPr>
          <a:xfrm>
            <a:off x="3733800" y="297547"/>
            <a:ext cx="6400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	Testing Time!</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2098" y="411847"/>
            <a:ext cx="838200" cy="838200"/>
          </a:xfrm>
          <a:prstGeom prst="rect">
            <a:avLst/>
          </a:prstGeom>
        </p:spPr>
      </p:pic>
    </p:spTree>
    <p:extLst>
      <p:ext uri="{BB962C8B-B14F-4D97-AF65-F5344CB8AC3E}">
        <p14:creationId xmlns:p14="http://schemas.microsoft.com/office/powerpoint/2010/main" val="2127215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819400" y="3398518"/>
            <a:ext cx="5218090" cy="201501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Let’s review our answers together and discuss any questions!</a:t>
            </a:r>
          </a:p>
        </p:txBody>
      </p:sp>
      <p:grpSp>
        <p:nvGrpSpPr>
          <p:cNvPr id="12" name="Group 11"/>
          <p:cNvGrpSpPr/>
          <p:nvPr/>
        </p:nvGrpSpPr>
        <p:grpSpPr>
          <a:xfrm>
            <a:off x="2" y="2"/>
            <a:ext cx="1968261" cy="6868249"/>
            <a:chOff x="-1" y="22412"/>
            <a:chExt cx="1968262" cy="6835588"/>
          </a:xfrm>
        </p:grpSpPr>
        <p:pic>
          <p:nvPicPr>
            <p:cNvPr id="13" name="Picture 12"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4" name="Rectangle 13"/>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9"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Review – One more time!</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Tree>
    <p:extLst>
      <p:ext uri="{BB962C8B-B14F-4D97-AF65-F5344CB8AC3E}">
        <p14:creationId xmlns:p14="http://schemas.microsoft.com/office/powerpoint/2010/main" val="7540840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2285999" y="2447049"/>
            <a:ext cx="4572000" cy="193899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FuturT" panose="020B0500000000000000" charset="0"/>
                <a:ea typeface="ＭＳ Ｐゴシック" pitchFamily="48" charset="-128"/>
                <a:cs typeface="+mn-cs"/>
              </a:rPr>
              <a:t>Let’s </a:t>
            </a:r>
            <a:br>
              <a:rPr kumimoji="0" lang="en-US" sz="6000" b="1" i="0" u="none" strike="noStrike" kern="1200" cap="none" spc="0" normalizeH="0" baseline="0" noProof="0" dirty="0">
                <a:ln>
                  <a:noFill/>
                </a:ln>
                <a:solidFill>
                  <a:prstClr val="white"/>
                </a:solidFill>
                <a:effectLst/>
                <a:uLnTx/>
                <a:uFillTx/>
                <a:latin typeface="FuturT" panose="020B0500000000000000" charset="0"/>
                <a:ea typeface="ＭＳ Ｐゴシック" pitchFamily="48" charset="-128"/>
                <a:cs typeface="+mn-cs"/>
              </a:rPr>
            </a:br>
            <a:r>
              <a:rPr kumimoji="0" lang="en-US" sz="6000" b="1" i="0" u="none" strike="noStrike" kern="1200" cap="none" spc="0" normalizeH="0" baseline="0" noProof="0" dirty="0">
                <a:ln>
                  <a:noFill/>
                </a:ln>
                <a:solidFill>
                  <a:prstClr val="white"/>
                </a:solidFill>
                <a:effectLst/>
                <a:uLnTx/>
                <a:uFillTx/>
                <a:latin typeface="FuturT" panose="020B0500000000000000" charset="0"/>
                <a:ea typeface="ＭＳ Ｐゴシック" pitchFamily="48" charset="-128"/>
                <a:cs typeface="+mn-cs"/>
              </a:rPr>
              <a:t>Lunch!</a:t>
            </a:r>
          </a:p>
        </p:txBody>
      </p:sp>
      <p:sp>
        <p:nvSpPr>
          <p:cNvPr id="10" name="Parallelogram 2"/>
          <p:cNvSpPr/>
          <p:nvPr/>
        </p:nvSpPr>
        <p:spPr>
          <a:xfrm>
            <a:off x="-381000" y="5181600"/>
            <a:ext cx="8915400" cy="12192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200" b="0" i="1" u="none" strike="noStrike" kern="1200" cap="none" spc="0" normalizeH="0" baseline="0" noProof="0" dirty="0">
                <a:ln>
                  <a:noFill/>
                </a:ln>
                <a:solidFill>
                  <a:srgbClr val="1E59B8"/>
                </a:solidFill>
                <a:effectLst/>
                <a:uLnTx/>
                <a:uFillTx/>
                <a:latin typeface="Calibri"/>
                <a:ea typeface="+mn-ea"/>
                <a:cs typeface="+mn-cs"/>
              </a:rPr>
              <a:t>Intake &amp; Benefits Training</a:t>
            </a:r>
          </a:p>
        </p:txBody>
      </p:sp>
    </p:spTree>
    <p:extLst>
      <p:ext uri="{BB962C8B-B14F-4D97-AF65-F5344CB8AC3E}">
        <p14:creationId xmlns:p14="http://schemas.microsoft.com/office/powerpoint/2010/main" val="2309909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Training Roadmap</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51" name="Rectangle 50"/>
          <p:cNvSpPr/>
          <p:nvPr/>
        </p:nvSpPr>
        <p:spPr>
          <a:xfrm>
            <a:off x="6004747" y="1970537"/>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Intake &amp; Screening</a:t>
            </a:r>
          </a:p>
        </p:txBody>
      </p:sp>
      <p:sp>
        <p:nvSpPr>
          <p:cNvPr id="52" name="Rectangle 51"/>
          <p:cNvSpPr/>
          <p:nvPr/>
        </p:nvSpPr>
        <p:spPr>
          <a:xfrm>
            <a:off x="5958185" y="3383901"/>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Basic Food &amp; Healthcare</a:t>
            </a:r>
          </a:p>
        </p:txBody>
      </p:sp>
      <p:sp>
        <p:nvSpPr>
          <p:cNvPr id="53" name="Rectangle 52"/>
          <p:cNvSpPr/>
          <p:nvPr/>
        </p:nvSpPr>
        <p:spPr>
          <a:xfrm>
            <a:off x="1828800" y="4735081"/>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Utility Assistance</a:t>
            </a:r>
          </a:p>
        </p:txBody>
      </p:sp>
      <p:sp>
        <p:nvSpPr>
          <p:cNvPr id="54" name="Rectangle 53"/>
          <p:cNvSpPr/>
          <p:nvPr/>
        </p:nvSpPr>
        <p:spPr>
          <a:xfrm>
            <a:off x="3220610"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Financial Coaching Services</a:t>
            </a:r>
          </a:p>
        </p:txBody>
      </p:sp>
      <p:sp>
        <p:nvSpPr>
          <p:cNvPr id="66" name="Rectangle 65"/>
          <p:cNvSpPr/>
          <p:nvPr/>
        </p:nvSpPr>
        <p:spPr>
          <a:xfrm>
            <a:off x="5948019"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Practice &amp; Review</a:t>
            </a:r>
          </a:p>
        </p:txBody>
      </p:sp>
      <p:sp>
        <p:nvSpPr>
          <p:cNvPr id="16" name="Rectangle 15"/>
          <p:cNvSpPr/>
          <p:nvPr/>
        </p:nvSpPr>
        <p:spPr>
          <a:xfrm>
            <a:off x="3192043" y="3381885"/>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Standards of Conduct</a:t>
            </a:r>
          </a:p>
        </p:txBody>
      </p:sp>
      <p:sp>
        <p:nvSpPr>
          <p:cNvPr id="17" name="Rectangle 16"/>
          <p:cNvSpPr/>
          <p:nvPr/>
        </p:nvSpPr>
        <p:spPr>
          <a:xfrm>
            <a:off x="4556209"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Credit Pulls</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tangle 18"/>
          <p:cNvSpPr/>
          <p:nvPr/>
        </p:nvSpPr>
        <p:spPr>
          <a:xfrm>
            <a:off x="1828800" y="1963103"/>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Campaign Overview</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tangle 20"/>
          <p:cNvSpPr/>
          <p:nvPr/>
        </p:nvSpPr>
        <p:spPr>
          <a:xfrm>
            <a:off x="3192043" y="1975169"/>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Resources</a:t>
            </a:r>
          </a:p>
        </p:txBody>
      </p:sp>
      <p:sp>
        <p:nvSpPr>
          <p:cNvPr id="22" name="Rectangle 21"/>
          <p:cNvSpPr/>
          <p:nvPr/>
        </p:nvSpPr>
        <p:spPr>
          <a:xfrm>
            <a:off x="4569023" y="1975169"/>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Site Operation &amp; Flow</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ectangle 19"/>
          <p:cNvSpPr/>
          <p:nvPr/>
        </p:nvSpPr>
        <p:spPr>
          <a:xfrm>
            <a:off x="4555201" y="3381885"/>
            <a:ext cx="1159714" cy="1159714"/>
          </a:xfrm>
          <a:prstGeom prst="rect">
            <a:avLst/>
          </a:prstGeom>
          <a:noFill/>
          <a:ln>
            <a:solidFill>
              <a:srgbClr val="2280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299AB9"/>
                </a:solidFill>
                <a:latin typeface="+mj-lt"/>
              </a:rPr>
              <a:t>Benefits: Referrals &amp; Data Tracking</a:t>
            </a:r>
          </a:p>
        </p:txBody>
      </p:sp>
      <p:sp>
        <p:nvSpPr>
          <p:cNvPr id="23" name="Rectangle 22"/>
          <p:cNvSpPr/>
          <p:nvPr/>
        </p:nvSpPr>
        <p:spPr>
          <a:xfrm>
            <a:off x="1829565" y="3381885"/>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mj-lt"/>
              </a:rPr>
              <a:t>Cultural Humility</a:t>
            </a:r>
          </a:p>
        </p:txBody>
      </p:sp>
    </p:spTree>
    <p:extLst>
      <p:ext uri="{BB962C8B-B14F-4D97-AF65-F5344CB8AC3E}">
        <p14:creationId xmlns:p14="http://schemas.microsoft.com/office/powerpoint/2010/main" val="7891224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981200"/>
            <a:ext cx="4572000" cy="1938992"/>
          </a:xfrm>
          <a:prstGeom prst="rect">
            <a:avLst/>
          </a:prstGeom>
          <a:noFill/>
        </p:spPr>
        <p:txBody>
          <a:bodyPr wrap="square" rtlCol="0">
            <a:spAutoFit/>
          </a:bodyPr>
          <a:lstStyle/>
          <a:p>
            <a:pPr algn="ctr"/>
            <a:r>
              <a:rPr lang="en-US" sz="6000" dirty="0">
                <a:solidFill>
                  <a:schemeClr val="bg1"/>
                </a:solidFill>
                <a:latin typeface="FuturT" panose="020B0500000000000000" charset="0"/>
              </a:rPr>
              <a:t>Benefits: Referrals</a:t>
            </a:r>
          </a:p>
        </p:txBody>
      </p:sp>
      <p:sp>
        <p:nvSpPr>
          <p:cNvPr id="9" name="Parallelogram 2"/>
          <p:cNvSpPr/>
          <p:nvPr/>
        </p:nvSpPr>
        <p:spPr>
          <a:xfrm>
            <a:off x="-381000" y="5181600"/>
            <a:ext cx="8915400" cy="12192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b="0" i="1" dirty="0">
                <a:solidFill>
                  <a:srgbClr val="1E59B8"/>
                </a:solidFill>
                <a:latin typeface="+mj-lt"/>
              </a:rPr>
              <a:t>Intake &amp; Benefits Training</a:t>
            </a:r>
          </a:p>
        </p:txBody>
      </p:sp>
    </p:spTree>
    <p:extLst>
      <p:ext uri="{BB962C8B-B14F-4D97-AF65-F5344CB8AC3E}">
        <p14:creationId xmlns:p14="http://schemas.microsoft.com/office/powerpoint/2010/main" val="487512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2"/>
          <p:cNvSpPr/>
          <p:nvPr/>
        </p:nvSpPr>
        <p:spPr>
          <a:xfrm>
            <a:off x="-533400" y="153376"/>
            <a:ext cx="8001000" cy="110505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defRPr/>
            </a:pPr>
            <a:r>
              <a:rPr kumimoji="0" lang="en-US" sz="4000" b="1" i="0" u="none" strike="noStrike" kern="1200" cap="none" spc="0" normalizeH="0" baseline="0" noProof="0" dirty="0">
                <a:ln>
                  <a:noFill/>
                </a:ln>
                <a:solidFill>
                  <a:prstClr val="white"/>
                </a:solidFill>
                <a:effectLst/>
                <a:uLnTx/>
                <a:uFillTx/>
                <a:latin typeface="FuturT"/>
                <a:ea typeface="+mn-ea"/>
                <a:cs typeface="+mn-cs"/>
              </a:rPr>
              <a:t>   Foreign</a:t>
            </a:r>
            <a:r>
              <a:rPr kumimoji="0" lang="en-US" sz="4000" b="1" i="0" u="none" strike="noStrike" kern="1200" cap="none" spc="0" normalizeH="0" noProof="0" dirty="0">
                <a:ln>
                  <a:noFill/>
                </a:ln>
                <a:solidFill>
                  <a:prstClr val="white"/>
                </a:solidFill>
                <a:effectLst/>
                <a:uLnTx/>
                <a:uFillTx/>
                <a:latin typeface="FuturT"/>
                <a:ea typeface="+mn-ea"/>
                <a:cs typeface="+mn-cs"/>
              </a:rPr>
              <a:t> Student Filing</a:t>
            </a:r>
            <a:endParaRPr kumimoji="0" lang="en-US" sz="3200" b="1" i="0" u="none" strike="noStrike" kern="1200" cap="none" spc="0" normalizeH="0" baseline="0" noProof="0" dirty="0">
              <a:ln>
                <a:noFill/>
              </a:ln>
              <a:solidFill>
                <a:prstClr val="white"/>
              </a:solidFill>
              <a:effectLst/>
              <a:uLnTx/>
              <a:uFillTx/>
              <a:latin typeface="FuturT"/>
              <a:ea typeface="+mn-ea"/>
              <a:cs typeface="+mn-cs"/>
            </a:endParaRPr>
          </a:p>
        </p:txBody>
      </p:sp>
      <p:pic>
        <p:nvPicPr>
          <p:cNvPr id="5" name="Picture 4"/>
          <p:cNvPicPr>
            <a:picLocks noChangeAspect="1"/>
          </p:cNvPicPr>
          <p:nvPr/>
        </p:nvPicPr>
        <p:blipFill>
          <a:blip r:embed="rId3"/>
          <a:stretch>
            <a:fillRect/>
          </a:stretch>
        </p:blipFill>
        <p:spPr>
          <a:xfrm>
            <a:off x="507380" y="364495"/>
            <a:ext cx="688908" cy="68281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126691"/>
            <a:ext cx="9144001" cy="1807511"/>
          </a:xfrm>
          <a:prstGeom prst="rect">
            <a:avLst/>
          </a:prstGeom>
        </p:spPr>
      </p:pic>
      <p:sp>
        <p:nvSpPr>
          <p:cNvPr id="8" name="TextBox 7"/>
          <p:cNvSpPr txBox="1"/>
          <p:nvPr/>
        </p:nvSpPr>
        <p:spPr>
          <a:xfrm>
            <a:off x="533400" y="1980327"/>
            <a:ext cx="8001000" cy="954107"/>
          </a:xfrm>
          <a:prstGeom prst="rect">
            <a:avLst/>
          </a:prstGeom>
          <a:noFill/>
        </p:spPr>
        <p:txBody>
          <a:bodyPr wrap="square" rtlCol="0">
            <a:spAutoFit/>
          </a:bodyPr>
          <a:lstStyle/>
          <a:p>
            <a:r>
              <a:rPr lang="en-US" sz="2800" b="0" dirty="0">
                <a:latin typeface="+mj-lt"/>
              </a:rPr>
              <a:t>Now able to file </a:t>
            </a:r>
            <a:r>
              <a:rPr lang="en-US" sz="2800" dirty="0">
                <a:latin typeface="+mj-lt"/>
              </a:rPr>
              <a:t>foreign students’ taxes </a:t>
            </a:r>
            <a:r>
              <a:rPr lang="en-US" sz="2800" b="0" dirty="0">
                <a:latin typeface="+mj-lt"/>
              </a:rPr>
              <a:t>with the foreign student certified tax volunteers</a:t>
            </a:r>
            <a:r>
              <a:rPr lang="en-US" b="0" dirty="0">
                <a:latin typeface="+mj-lt"/>
              </a:rPr>
              <a:t>:</a:t>
            </a:r>
            <a:endParaRPr lang="en-US" dirty="0">
              <a:solidFill>
                <a:srgbClr val="0070C0"/>
              </a:solidFill>
              <a:latin typeface="+mj-lt"/>
            </a:endParaRPr>
          </a:p>
        </p:txBody>
      </p:sp>
      <p:sp>
        <p:nvSpPr>
          <p:cNvPr id="9" name="TextBox 8"/>
          <p:cNvSpPr txBox="1"/>
          <p:nvPr/>
        </p:nvSpPr>
        <p:spPr>
          <a:xfrm>
            <a:off x="1066800" y="2881295"/>
            <a:ext cx="7391400" cy="1600438"/>
          </a:xfrm>
          <a:prstGeom prst="rect">
            <a:avLst/>
          </a:prstGeom>
          <a:noFill/>
        </p:spPr>
        <p:txBody>
          <a:bodyPr wrap="square" rtlCol="0">
            <a:spAutoFit/>
          </a:bodyPr>
          <a:lstStyle/>
          <a:p>
            <a:pPr marL="342900" indent="-342900">
              <a:lnSpc>
                <a:spcPct val="150000"/>
              </a:lnSpc>
              <a:buFont typeface="Wingdings" panose="05000000000000000000" pitchFamily="2" charset="2"/>
              <a:buChar char="ü"/>
            </a:pPr>
            <a:r>
              <a:rPr lang="en-US" sz="2800" dirty="0">
                <a:latin typeface="+mj-lt"/>
              </a:rPr>
              <a:t>In-person tax prep at </a:t>
            </a:r>
            <a:r>
              <a:rPr lang="en-US" sz="2800" b="0" dirty="0">
                <a:latin typeface="+mj-lt"/>
              </a:rPr>
              <a:t>the </a:t>
            </a:r>
            <a:r>
              <a:rPr lang="en-US" sz="2800" dirty="0">
                <a:solidFill>
                  <a:srgbClr val="0070C0"/>
                </a:solidFill>
                <a:latin typeface="+mj-lt"/>
              </a:rPr>
              <a:t>UW-VITA site</a:t>
            </a:r>
            <a:endParaRPr lang="en-US" sz="2800" dirty="0">
              <a:latin typeface="+mj-lt"/>
            </a:endParaRPr>
          </a:p>
          <a:p>
            <a:pPr marL="342900" indent="-342900">
              <a:buFont typeface="Wingdings" panose="05000000000000000000" pitchFamily="2" charset="2"/>
              <a:buChar char="ü"/>
            </a:pPr>
            <a:r>
              <a:rPr lang="en-US" sz="2800" dirty="0">
                <a:latin typeface="+mj-lt"/>
              </a:rPr>
              <a:t>Drop-off available </a:t>
            </a:r>
            <a:r>
              <a:rPr lang="en-US" sz="2800" b="0" dirty="0">
                <a:latin typeface="+mj-lt"/>
              </a:rPr>
              <a:t>at Bellevue College, Green River College and Shoreline Community College</a:t>
            </a:r>
          </a:p>
        </p:txBody>
      </p:sp>
    </p:spTree>
    <p:extLst>
      <p:ext uri="{BB962C8B-B14F-4D97-AF65-F5344CB8AC3E}">
        <p14:creationId xmlns:p14="http://schemas.microsoft.com/office/powerpoint/2010/main" val="207135003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2819400" y="1661892"/>
            <a:ext cx="5931472" cy="4967508"/>
          </a:xfrm>
          <a:solidFill>
            <a:schemeClr val="bg1"/>
          </a:solidFill>
          <a:ln>
            <a:noFill/>
          </a:ln>
        </p:spPr>
        <p:txBody>
          <a:bodyPr wrap="square">
            <a:normAutofit/>
          </a:bodyPr>
          <a:lstStyle/>
          <a:p>
            <a:pPr>
              <a:spcBef>
                <a:spcPts val="0"/>
              </a:spcBef>
              <a:spcAft>
                <a:spcPts val="1200"/>
              </a:spcAft>
              <a:defRPr/>
            </a:pPr>
            <a:r>
              <a:rPr lang="en-US" sz="2800" dirty="0">
                <a:latin typeface="+mj-lt"/>
                <a:ea typeface="Ebrima" panose="02000000000000000000" pitchFamily="2" charset="0"/>
                <a:cs typeface="Ebrima" panose="02000000000000000000" pitchFamily="2" charset="0"/>
              </a:rPr>
              <a:t>Public benefits are </a:t>
            </a:r>
            <a:r>
              <a:rPr lang="en-US" sz="2800" b="1" dirty="0">
                <a:solidFill>
                  <a:srgbClr val="1E59B8"/>
                </a:solidFill>
                <a:latin typeface="+mj-lt"/>
                <a:ea typeface="Ebrima" panose="02000000000000000000" pitchFamily="2" charset="0"/>
                <a:cs typeface="Ebrima" panose="02000000000000000000" pitchFamily="2" charset="0"/>
              </a:rPr>
              <a:t>government assistance programs </a:t>
            </a:r>
            <a:r>
              <a:rPr lang="en-US" sz="2800" dirty="0">
                <a:latin typeface="+mj-lt"/>
                <a:ea typeface="Ebrima" panose="02000000000000000000" pitchFamily="2" charset="0"/>
                <a:cs typeface="Ebrima" panose="02000000000000000000" pitchFamily="2" charset="0"/>
              </a:rPr>
              <a:t>designed to:</a:t>
            </a:r>
          </a:p>
          <a:p>
            <a:pPr lvl="1">
              <a:spcBef>
                <a:spcPts val="0"/>
              </a:spcBef>
              <a:spcAft>
                <a:spcPts val="1200"/>
              </a:spcAft>
              <a:defRPr/>
            </a:pPr>
            <a:r>
              <a:rPr lang="en-US" sz="2400" b="1" dirty="0">
                <a:latin typeface="+mj-lt"/>
                <a:ea typeface="Ebrima" panose="02000000000000000000" pitchFamily="2" charset="0"/>
                <a:cs typeface="Ebrima" panose="02000000000000000000" pitchFamily="2" charset="0"/>
              </a:rPr>
              <a:t>Decrease</a:t>
            </a:r>
            <a:r>
              <a:rPr lang="en-US" sz="2400" dirty="0">
                <a:latin typeface="+mj-lt"/>
                <a:ea typeface="Ebrima" panose="02000000000000000000" pitchFamily="2" charset="0"/>
                <a:cs typeface="Ebrima" panose="02000000000000000000" pitchFamily="2" charset="0"/>
              </a:rPr>
              <a:t> the </a:t>
            </a:r>
            <a:r>
              <a:rPr lang="en-US" sz="2400" i="1" dirty="0">
                <a:latin typeface="+mj-lt"/>
                <a:ea typeface="Ebrima" panose="02000000000000000000" pitchFamily="2" charset="0"/>
                <a:cs typeface="Ebrima" panose="02000000000000000000" pitchFamily="2" charset="0"/>
              </a:rPr>
              <a:t>hardships</a:t>
            </a:r>
            <a:r>
              <a:rPr lang="en-US" sz="2400" dirty="0">
                <a:latin typeface="+mj-lt"/>
                <a:ea typeface="Ebrima" panose="02000000000000000000" pitchFamily="2" charset="0"/>
                <a:cs typeface="Ebrima" panose="02000000000000000000" pitchFamily="2" charset="0"/>
              </a:rPr>
              <a:t> of </a:t>
            </a:r>
            <a:r>
              <a:rPr lang="en-US" sz="2400" b="1" dirty="0">
                <a:latin typeface="+mj-lt"/>
                <a:ea typeface="Ebrima" panose="02000000000000000000" pitchFamily="2" charset="0"/>
                <a:cs typeface="Ebrima" panose="02000000000000000000" pitchFamily="2" charset="0"/>
              </a:rPr>
              <a:t>poverty</a:t>
            </a:r>
            <a:r>
              <a:rPr lang="en-US" sz="2400" dirty="0">
                <a:latin typeface="+mj-lt"/>
                <a:ea typeface="Ebrima" panose="02000000000000000000" pitchFamily="2" charset="0"/>
                <a:cs typeface="Ebrima" panose="02000000000000000000" pitchFamily="2" charset="0"/>
              </a:rPr>
              <a:t>.</a:t>
            </a:r>
          </a:p>
          <a:p>
            <a:pPr lvl="1">
              <a:spcBef>
                <a:spcPts val="0"/>
              </a:spcBef>
              <a:spcAft>
                <a:spcPts val="1200"/>
              </a:spcAft>
              <a:defRPr/>
            </a:pPr>
            <a:r>
              <a:rPr lang="en-US" sz="2400" b="1" dirty="0">
                <a:latin typeface="+mj-lt"/>
                <a:ea typeface="Ebrima" panose="02000000000000000000" pitchFamily="2" charset="0"/>
                <a:cs typeface="Ebrima" panose="02000000000000000000" pitchFamily="2" charset="0"/>
              </a:rPr>
              <a:t>Decrease</a:t>
            </a:r>
            <a:r>
              <a:rPr lang="en-US" sz="2400" dirty="0">
                <a:latin typeface="+mj-lt"/>
                <a:ea typeface="Ebrima" panose="02000000000000000000" pitchFamily="2" charset="0"/>
                <a:cs typeface="Ebrima" panose="02000000000000000000" pitchFamily="2" charset="0"/>
              </a:rPr>
              <a:t> the </a:t>
            </a:r>
            <a:r>
              <a:rPr lang="en-US" sz="2400" i="1" dirty="0">
                <a:latin typeface="+mj-lt"/>
                <a:ea typeface="Ebrima" panose="02000000000000000000" pitchFamily="2" charset="0"/>
                <a:cs typeface="Ebrima" panose="02000000000000000000" pitchFamily="2" charset="0"/>
              </a:rPr>
              <a:t>hardships</a:t>
            </a:r>
            <a:r>
              <a:rPr lang="en-US" sz="2400" dirty="0">
                <a:latin typeface="+mj-lt"/>
                <a:ea typeface="Ebrima" panose="02000000000000000000" pitchFamily="2" charset="0"/>
                <a:cs typeface="Ebrima" panose="02000000000000000000" pitchFamily="2" charset="0"/>
              </a:rPr>
              <a:t> of </a:t>
            </a:r>
            <a:r>
              <a:rPr lang="en-US" sz="2400" b="1" dirty="0">
                <a:latin typeface="+mj-lt"/>
                <a:ea typeface="Ebrima" panose="02000000000000000000" pitchFamily="2" charset="0"/>
                <a:cs typeface="Ebrima" panose="02000000000000000000" pitchFamily="2" charset="0"/>
              </a:rPr>
              <a:t>unemployment</a:t>
            </a:r>
            <a:r>
              <a:rPr lang="en-US" sz="2400" dirty="0">
                <a:latin typeface="+mj-lt"/>
                <a:ea typeface="Ebrima" panose="02000000000000000000" pitchFamily="2" charset="0"/>
                <a:cs typeface="Ebrima" panose="02000000000000000000" pitchFamily="2" charset="0"/>
              </a:rPr>
              <a:t>, </a:t>
            </a:r>
            <a:r>
              <a:rPr lang="en-US" sz="2400" b="1" dirty="0">
                <a:latin typeface="+mj-lt"/>
                <a:ea typeface="Ebrima" panose="02000000000000000000" pitchFamily="2" charset="0"/>
                <a:cs typeface="Ebrima" panose="02000000000000000000" pitchFamily="2" charset="0"/>
              </a:rPr>
              <a:t>illness</a:t>
            </a:r>
            <a:r>
              <a:rPr lang="en-US" sz="2400" dirty="0">
                <a:latin typeface="+mj-lt"/>
                <a:ea typeface="Ebrima" panose="02000000000000000000" pitchFamily="2" charset="0"/>
                <a:cs typeface="Ebrima" panose="02000000000000000000" pitchFamily="2" charset="0"/>
              </a:rPr>
              <a:t> or </a:t>
            </a:r>
            <a:r>
              <a:rPr lang="en-US" sz="2400" b="1" dirty="0">
                <a:latin typeface="+mj-lt"/>
                <a:ea typeface="Ebrima" panose="02000000000000000000" pitchFamily="2" charset="0"/>
                <a:cs typeface="Ebrima" panose="02000000000000000000" pitchFamily="2" charset="0"/>
              </a:rPr>
              <a:t>disability</a:t>
            </a:r>
            <a:r>
              <a:rPr lang="en-US" sz="2400" dirty="0">
                <a:latin typeface="+mj-lt"/>
                <a:ea typeface="Ebrima" panose="02000000000000000000" pitchFamily="2" charset="0"/>
                <a:cs typeface="Ebrima" panose="02000000000000000000" pitchFamily="2" charset="0"/>
              </a:rPr>
              <a:t>.</a:t>
            </a:r>
          </a:p>
          <a:p>
            <a:pPr marL="457200" lvl="1" indent="0">
              <a:spcBef>
                <a:spcPts val="0"/>
              </a:spcBef>
              <a:spcAft>
                <a:spcPts val="1200"/>
              </a:spcAft>
              <a:buNone/>
              <a:defRPr/>
            </a:pPr>
            <a:endParaRPr lang="en-US" sz="2200" dirty="0">
              <a:latin typeface="+mj-lt"/>
              <a:ea typeface="Ebrima" panose="02000000000000000000" pitchFamily="2" charset="0"/>
              <a:cs typeface="Ebrima" panose="02000000000000000000" pitchFamily="2" charset="0"/>
            </a:endParaRPr>
          </a:p>
          <a:p>
            <a:pPr>
              <a:spcBef>
                <a:spcPts val="0"/>
              </a:spcBef>
              <a:spcAft>
                <a:spcPts val="1200"/>
              </a:spcAft>
              <a:defRPr/>
            </a:pPr>
            <a:r>
              <a:rPr lang="en-US" sz="2800" dirty="0">
                <a:latin typeface="+mj-lt"/>
                <a:ea typeface="Ebrima" panose="02000000000000000000" pitchFamily="2" charset="0"/>
                <a:cs typeface="Ebrima" panose="02000000000000000000" pitchFamily="2" charset="0"/>
              </a:rPr>
              <a:t>Public benefits exist on federal, state, &amp; local levels.</a:t>
            </a:r>
          </a:p>
        </p:txBody>
      </p:sp>
      <p:sp>
        <p:nvSpPr>
          <p:cNvPr id="10"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latin typeface="FuturT"/>
              </a:rPr>
              <a:t>What are Public Benefits?</a:t>
            </a:r>
            <a:endParaRPr lang="en-US" sz="2800" dirty="0">
              <a:latin typeface="FuturT"/>
            </a:endParaRPr>
          </a:p>
        </p:txBody>
      </p:sp>
      <p:grpSp>
        <p:nvGrpSpPr>
          <p:cNvPr id="11" name="Group 10"/>
          <p:cNvGrpSpPr/>
          <p:nvPr/>
        </p:nvGrpSpPr>
        <p:grpSpPr>
          <a:xfrm>
            <a:off x="2" y="2"/>
            <a:ext cx="1968261" cy="6868249"/>
            <a:chOff x="-1" y="22412"/>
            <a:chExt cx="1968262" cy="6835588"/>
          </a:xfrm>
        </p:grpSpPr>
        <p:pic>
          <p:nvPicPr>
            <p:cNvPr id="12" name="Picture 11"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3" name="Rectangle 12"/>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Tree>
    <p:extLst>
      <p:ext uri="{BB962C8B-B14F-4D97-AF65-F5344CB8AC3E}">
        <p14:creationId xmlns:p14="http://schemas.microsoft.com/office/powerpoint/2010/main" val="3878075937"/>
      </p:ext>
    </p:extLst>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Grp="1" noChangeArrowheads="1"/>
          </p:cNvSpPr>
          <p:nvPr>
            <p:ph sz="half" idx="2"/>
          </p:nvPr>
        </p:nvSpPr>
        <p:spPr>
          <a:xfrm>
            <a:off x="762000" y="1447800"/>
            <a:ext cx="8035884" cy="1676399"/>
          </a:xfrm>
        </p:spPr>
        <p:txBody>
          <a:bodyPr>
            <a:noAutofit/>
          </a:bodyPr>
          <a:lstStyle/>
          <a:p>
            <a:pPr marL="117475" indent="-117475">
              <a:lnSpc>
                <a:spcPct val="120000"/>
              </a:lnSpc>
              <a:buNone/>
              <a:defRPr/>
            </a:pPr>
            <a:r>
              <a:rPr lang="en-US" dirty="0">
                <a:latin typeface="Ebrima" panose="02000000000000000000" pitchFamily="2" charset="0"/>
                <a:ea typeface="Ebrima" panose="02000000000000000000" pitchFamily="2" charset="0"/>
                <a:cs typeface="Ebrima" panose="02000000000000000000" pitchFamily="2" charset="0"/>
              </a:rPr>
              <a:t>	</a:t>
            </a:r>
            <a:r>
              <a:rPr lang="en-US" sz="2400" dirty="0">
                <a:latin typeface="+mj-lt"/>
                <a:ea typeface="Ebrima" panose="02000000000000000000" pitchFamily="2" charset="0"/>
                <a:cs typeface="Ebrima" panose="02000000000000000000" pitchFamily="2" charset="0"/>
              </a:rPr>
              <a:t>An adult earning </a:t>
            </a:r>
            <a:r>
              <a:rPr lang="en-US" sz="2400" b="1" dirty="0">
                <a:solidFill>
                  <a:srgbClr val="1E59B8"/>
                </a:solidFill>
                <a:latin typeface="+mj-lt"/>
                <a:ea typeface="Ebrima" panose="02000000000000000000" pitchFamily="2" charset="0"/>
                <a:cs typeface="Ebrima" panose="02000000000000000000" pitchFamily="2" charset="0"/>
              </a:rPr>
              <a:t>$11 per hour</a:t>
            </a:r>
            <a:r>
              <a:rPr lang="en-US" sz="2400" dirty="0">
                <a:latin typeface="+mj-lt"/>
                <a:ea typeface="Ebrima" panose="02000000000000000000" pitchFamily="2" charset="0"/>
                <a:cs typeface="Ebrima" panose="02000000000000000000" pitchFamily="2" charset="0"/>
              </a:rPr>
              <a:t> ($1,833 per month) and </a:t>
            </a:r>
            <a:r>
              <a:rPr lang="en-US" sz="2400" b="1" dirty="0">
                <a:solidFill>
                  <a:srgbClr val="1E59B8"/>
                </a:solidFill>
                <a:latin typeface="+mj-lt"/>
                <a:ea typeface="Ebrima" panose="02000000000000000000" pitchFamily="2" charset="0"/>
                <a:cs typeface="Ebrima" panose="02000000000000000000" pitchFamily="2" charset="0"/>
              </a:rPr>
              <a:t>caring for two children</a:t>
            </a:r>
            <a:r>
              <a:rPr lang="en-US" sz="2400" dirty="0">
                <a:latin typeface="+mj-lt"/>
                <a:ea typeface="Ebrima" panose="02000000000000000000" pitchFamily="2" charset="0"/>
                <a:cs typeface="Ebrima" panose="02000000000000000000" pitchFamily="2" charset="0"/>
              </a:rPr>
              <a:t>, could qualify for </a:t>
            </a:r>
            <a:r>
              <a:rPr lang="en-US" sz="2400" b="1" dirty="0">
                <a:latin typeface="+mj-lt"/>
                <a:ea typeface="Ebrima" panose="02000000000000000000" pitchFamily="2" charset="0"/>
                <a:cs typeface="Ebrima" panose="02000000000000000000" pitchFamily="2" charset="0"/>
              </a:rPr>
              <a:t>all</a:t>
            </a:r>
            <a:r>
              <a:rPr lang="en-US" sz="2400" dirty="0">
                <a:latin typeface="+mj-lt"/>
                <a:ea typeface="Ebrima" panose="02000000000000000000" pitchFamily="2" charset="0"/>
                <a:cs typeface="Ebrima" panose="02000000000000000000" pitchFamily="2" charset="0"/>
              </a:rPr>
              <a:t> these benefits.</a:t>
            </a:r>
            <a:endParaRPr lang="en-US" sz="1050" dirty="0">
              <a:latin typeface="+mj-lt"/>
              <a:ea typeface="Ebrima" panose="02000000000000000000" pitchFamily="2" charset="0"/>
              <a:cs typeface="Ebrima" panose="02000000000000000000"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2722542"/>
            <a:ext cx="3810000" cy="3810000"/>
          </a:xfrm>
          <a:prstGeom prst="rect">
            <a:avLst/>
          </a:prstGeom>
          <a:ln>
            <a:noFill/>
          </a:ln>
          <a:effectLst>
            <a:outerShdw blurRad="190500" algn="tl" rotWithShape="0">
              <a:srgbClr val="000000">
                <a:alpha val="70000"/>
              </a:srgbClr>
            </a:outerShdw>
          </a:effectLst>
        </p:spPr>
      </p:pic>
      <p:sp>
        <p:nvSpPr>
          <p:cNvPr id="8" name="Parallelogram 2"/>
          <p:cNvSpPr/>
          <p:nvPr/>
        </p:nvSpPr>
        <p:spPr>
          <a:xfrm>
            <a:off x="-685800" y="146030"/>
            <a:ext cx="8921832"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200">
                <a:latin typeface="FuturT"/>
              </a:rPr>
              <a:t>	How </a:t>
            </a:r>
            <a:r>
              <a:rPr lang="en-US" sz="3200" dirty="0">
                <a:latin typeface="FuturT"/>
              </a:rPr>
              <a:t>much can public benefits help?</a:t>
            </a:r>
          </a:p>
        </p:txBody>
      </p:sp>
    </p:spTree>
    <p:extLst>
      <p:ext uri="{BB962C8B-B14F-4D97-AF65-F5344CB8AC3E}">
        <p14:creationId xmlns:p14="http://schemas.microsoft.com/office/powerpoint/2010/main" val="1086451543"/>
      </p:ext>
    </p:extLst>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90600" y="4635976"/>
            <a:ext cx="7449810" cy="1688623"/>
          </a:xfrm>
          <a:prstGeom prst="rect">
            <a:avLst/>
          </a:prstGeom>
          <a:ln>
            <a:noFill/>
          </a:ln>
          <a:effectLst>
            <a:outerShdw blurRad="190500" algn="tl" rotWithShape="0">
              <a:srgbClr val="000000">
                <a:alpha val="70000"/>
              </a:srgbClr>
            </a:outerShdw>
          </a:effectLst>
        </p:spPr>
      </p:pic>
      <p:sp>
        <p:nvSpPr>
          <p:cNvPr id="7" name="Rectangle 6"/>
          <p:cNvSpPr/>
          <p:nvPr/>
        </p:nvSpPr>
        <p:spPr>
          <a:xfrm>
            <a:off x="102356" y="1405860"/>
            <a:ext cx="8939289" cy="2431435"/>
          </a:xfrm>
          <a:prstGeom prst="rect">
            <a:avLst/>
          </a:prstGeom>
        </p:spPr>
        <p:txBody>
          <a:bodyPr wrap="square">
            <a:spAutoFit/>
          </a:bodyPr>
          <a:lstStyle/>
          <a:p>
            <a:pPr lvl="1" eaLnBrk="1" fontAlgn="auto" hangingPunct="1">
              <a:spcBef>
                <a:spcPts val="0"/>
              </a:spcBef>
              <a:spcAft>
                <a:spcPts val="1200"/>
              </a:spcAft>
            </a:pPr>
            <a:r>
              <a:rPr lang="en-US" sz="2800" b="0" dirty="0">
                <a:solidFill>
                  <a:prstClr val="black"/>
                </a:solidFill>
                <a:latin typeface="+mj-lt"/>
                <a:ea typeface="Ebrima" panose="02000000000000000000" pitchFamily="2" charset="0"/>
                <a:cs typeface="Ebrima" panose="02000000000000000000" pitchFamily="2" charset="0"/>
              </a:rPr>
              <a:t>ALWAYS look at </a:t>
            </a:r>
            <a:r>
              <a:rPr lang="en-US" sz="2800" dirty="0">
                <a:solidFill>
                  <a:srgbClr val="FF0000"/>
                </a:solidFill>
                <a:latin typeface="+mj-lt"/>
                <a:ea typeface="Ebrima" panose="02000000000000000000" pitchFamily="2" charset="0"/>
                <a:cs typeface="Ebrima" panose="02000000000000000000" pitchFamily="2" charset="0"/>
              </a:rPr>
              <a:t>Question #1</a:t>
            </a:r>
            <a:r>
              <a:rPr lang="en-US" sz="2800" b="0" dirty="0">
                <a:solidFill>
                  <a:srgbClr val="FF0000"/>
                </a:solidFill>
                <a:latin typeface="+mj-lt"/>
                <a:ea typeface="Ebrima" panose="02000000000000000000" pitchFamily="2" charset="0"/>
                <a:cs typeface="Ebrima" panose="02000000000000000000" pitchFamily="2" charset="0"/>
              </a:rPr>
              <a:t> </a:t>
            </a:r>
            <a:r>
              <a:rPr lang="en-US" sz="2800" b="0" dirty="0">
                <a:solidFill>
                  <a:prstClr val="black"/>
                </a:solidFill>
                <a:latin typeface="+mj-lt"/>
                <a:ea typeface="Ebrima" panose="02000000000000000000" pitchFamily="2" charset="0"/>
                <a:cs typeface="Ebrima" panose="02000000000000000000" pitchFamily="2" charset="0"/>
              </a:rPr>
              <a:t>on the </a:t>
            </a:r>
            <a:r>
              <a:rPr lang="en-US" sz="2800" b="0" i="1" dirty="0">
                <a:solidFill>
                  <a:srgbClr val="1E59B8"/>
                </a:solidFill>
                <a:latin typeface="+mj-lt"/>
                <a:ea typeface="Ebrima" panose="02000000000000000000" pitchFamily="2" charset="0"/>
                <a:cs typeface="Ebrima" panose="02000000000000000000" pitchFamily="2" charset="0"/>
              </a:rPr>
              <a:t>United Way Intake Form </a:t>
            </a:r>
            <a:r>
              <a:rPr lang="en-US" sz="2800" b="0" dirty="0">
                <a:solidFill>
                  <a:prstClr val="black"/>
                </a:solidFill>
                <a:latin typeface="+mj-lt"/>
                <a:ea typeface="Ebrima" panose="02000000000000000000" pitchFamily="2" charset="0"/>
                <a:cs typeface="Ebrima" panose="02000000000000000000" pitchFamily="2" charset="0"/>
              </a:rPr>
              <a:t>to see what additional services the client marked as interested in</a:t>
            </a:r>
            <a:r>
              <a:rPr lang="en-US" b="0" dirty="0">
                <a:solidFill>
                  <a:prstClr val="black"/>
                </a:solidFill>
                <a:latin typeface="+mj-lt"/>
                <a:ea typeface="Ebrima" panose="02000000000000000000" pitchFamily="2" charset="0"/>
                <a:cs typeface="Ebrima" panose="02000000000000000000" pitchFamily="2" charset="0"/>
              </a:rPr>
              <a:t>.</a:t>
            </a:r>
            <a:endParaRPr lang="en-US" sz="1100" b="0" dirty="0">
              <a:solidFill>
                <a:prstClr val="black"/>
              </a:solidFill>
              <a:latin typeface="+mj-lt"/>
              <a:ea typeface="Ebrima" panose="02000000000000000000" pitchFamily="2" charset="0"/>
              <a:cs typeface="Ebrima" panose="02000000000000000000" pitchFamily="2" charset="0"/>
            </a:endParaRPr>
          </a:p>
          <a:p>
            <a:pPr marL="914400" lvl="1" indent="-457200" eaLnBrk="1" fontAlgn="auto" hangingPunct="1">
              <a:spcBef>
                <a:spcPts val="0"/>
              </a:spcBef>
              <a:spcAft>
                <a:spcPts val="1200"/>
              </a:spcAft>
              <a:buFont typeface="Arial" panose="020B0604020202020204" pitchFamily="34" charset="0"/>
              <a:buChar char="•"/>
            </a:pPr>
            <a:r>
              <a:rPr lang="en-US" b="0" dirty="0">
                <a:solidFill>
                  <a:prstClr val="black"/>
                </a:solidFill>
                <a:latin typeface="+mj-lt"/>
                <a:ea typeface="Ebrima" panose="02000000000000000000" pitchFamily="2" charset="0"/>
                <a:cs typeface="Ebrima" panose="02000000000000000000" pitchFamily="2" charset="0"/>
              </a:rPr>
              <a:t>Talk to the client about the different benefits opportunities.</a:t>
            </a:r>
          </a:p>
          <a:p>
            <a:pPr marL="914400" lvl="1" indent="-457200" eaLnBrk="1" fontAlgn="auto" hangingPunct="1">
              <a:spcBef>
                <a:spcPts val="0"/>
              </a:spcBef>
              <a:spcAft>
                <a:spcPts val="1200"/>
              </a:spcAft>
              <a:buFont typeface="Arial" panose="020B0604020202020204" pitchFamily="34" charset="0"/>
              <a:buChar char="•"/>
            </a:pPr>
            <a:r>
              <a:rPr lang="en-US" b="0" dirty="0">
                <a:solidFill>
                  <a:prstClr val="black"/>
                </a:solidFill>
                <a:latin typeface="+mj-lt"/>
                <a:ea typeface="Ebrima" panose="02000000000000000000" pitchFamily="2" charset="0"/>
                <a:cs typeface="Ebrima" panose="02000000000000000000" pitchFamily="2" charset="0"/>
              </a:rPr>
              <a:t>Determine what benefits the client may be eligible to receive.</a:t>
            </a:r>
          </a:p>
        </p:txBody>
      </p:sp>
      <p:sp>
        <p:nvSpPr>
          <p:cNvPr id="11"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Determining Benefits</a:t>
            </a:r>
            <a:endParaRPr lang="en-US" sz="2800" dirty="0">
              <a:latin typeface="FuturT"/>
            </a:endParaRPr>
          </a:p>
        </p:txBody>
      </p:sp>
      <p:sp>
        <p:nvSpPr>
          <p:cNvPr id="2" name="Rectangle 1"/>
          <p:cNvSpPr/>
          <p:nvPr/>
        </p:nvSpPr>
        <p:spPr>
          <a:xfrm>
            <a:off x="829305" y="5327886"/>
            <a:ext cx="7772400" cy="99671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own Arrow 5"/>
          <p:cNvSpPr/>
          <p:nvPr/>
        </p:nvSpPr>
        <p:spPr>
          <a:xfrm rot="19414247">
            <a:off x="279078" y="4373361"/>
            <a:ext cx="842415" cy="1217141"/>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566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2209800" y="-98894"/>
            <a:ext cx="6483432" cy="1143000"/>
          </a:xfrm>
        </p:spPr>
        <p:txBody>
          <a:bodyPr>
            <a:normAutofit/>
          </a:bodyPr>
          <a:lstStyle/>
          <a:p>
            <a:pPr eaLnBrk="1" hangingPunct="1"/>
            <a:r>
              <a:rPr lang="en-US" sz="3600" b="1" dirty="0">
                <a:solidFill>
                  <a:schemeClr val="bg1"/>
                </a:solidFill>
                <a:latin typeface="Arial Black" panose="020B0A04020102020204" pitchFamily="34" charset="0"/>
              </a:rPr>
              <a:t>Benefits Calculator</a:t>
            </a:r>
          </a:p>
        </p:txBody>
      </p:sp>
      <p:sp>
        <p:nvSpPr>
          <p:cNvPr id="5" name="TextBox 4"/>
          <p:cNvSpPr txBox="1"/>
          <p:nvPr/>
        </p:nvSpPr>
        <p:spPr>
          <a:xfrm>
            <a:off x="239751" y="2735426"/>
            <a:ext cx="4419600" cy="1384995"/>
          </a:xfrm>
          <a:prstGeom prst="rect">
            <a:avLst/>
          </a:prstGeom>
          <a:noFill/>
        </p:spPr>
        <p:txBody>
          <a:bodyPr wrap="square" rtlCol="0">
            <a:spAutoFit/>
          </a:bodyPr>
          <a:lstStyle/>
          <a:p>
            <a:r>
              <a:rPr lang="en-US" sz="2800" dirty="0">
                <a:solidFill>
                  <a:srgbClr val="0070C0"/>
                </a:solidFill>
                <a:latin typeface="+mn-lt"/>
                <a:ea typeface="Ebrima" panose="02000000000000000000" pitchFamily="2" charset="0"/>
                <a:cs typeface="Ebrima" panose="02000000000000000000" pitchFamily="2" charset="0"/>
              </a:rPr>
              <a:t>Use the calculator to find which benefits the client may be eligible for. </a:t>
            </a:r>
          </a:p>
        </p:txBody>
      </p:sp>
      <p:sp>
        <p:nvSpPr>
          <p:cNvPr id="7" name="TextBox 6"/>
          <p:cNvSpPr txBox="1"/>
          <p:nvPr/>
        </p:nvSpPr>
        <p:spPr>
          <a:xfrm>
            <a:off x="239751" y="4814517"/>
            <a:ext cx="4419600" cy="707886"/>
          </a:xfrm>
          <a:prstGeom prst="rect">
            <a:avLst/>
          </a:prstGeom>
          <a:noFill/>
        </p:spPr>
        <p:txBody>
          <a:bodyPr wrap="square" rtlCol="0">
            <a:spAutoFit/>
          </a:bodyPr>
          <a:lstStyle/>
          <a:p>
            <a:r>
              <a:rPr lang="en-US" sz="2000" b="0" i="1" dirty="0">
                <a:latin typeface="+mn-lt"/>
              </a:rPr>
              <a:t>Find it at: </a:t>
            </a:r>
            <a:r>
              <a:rPr lang="en-US" sz="2000" dirty="0">
                <a:latin typeface="+mn-lt"/>
                <a:hlinkClick r:id="rId3"/>
              </a:rPr>
              <a:t>www.freetaxkingcounty.com/intake</a:t>
            </a:r>
            <a:endParaRPr lang="en-US" sz="2000" dirty="0">
              <a:latin typeface="+mn-lt"/>
            </a:endParaRPr>
          </a:p>
        </p:txBody>
      </p:sp>
      <p:sp>
        <p:nvSpPr>
          <p:cNvPr id="16"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Benefits Calculator</a:t>
            </a:r>
            <a:endParaRPr lang="en-US" sz="2800" dirty="0">
              <a:latin typeface="FuturT"/>
            </a:endParaRPr>
          </a:p>
        </p:txBody>
      </p:sp>
      <p:pic>
        <p:nvPicPr>
          <p:cNvPr id="3" name="Picture 2"/>
          <p:cNvPicPr>
            <a:picLocks noChangeAspect="1"/>
          </p:cNvPicPr>
          <p:nvPr/>
        </p:nvPicPr>
        <p:blipFill>
          <a:blip r:embed="rId4"/>
          <a:stretch>
            <a:fillRect/>
          </a:stretch>
        </p:blipFill>
        <p:spPr>
          <a:xfrm>
            <a:off x="4659351" y="1777668"/>
            <a:ext cx="4197432" cy="46855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6214245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09800" y="1690228"/>
            <a:ext cx="6794510" cy="1754326"/>
          </a:xfrm>
          <a:prstGeom prst="rect">
            <a:avLst/>
          </a:prstGeom>
          <a:noFill/>
        </p:spPr>
        <p:txBody>
          <a:bodyPr wrap="square" rtlCol="0">
            <a:spAutoFit/>
          </a:bodyPr>
          <a:lstStyle/>
          <a:p>
            <a:r>
              <a:rPr lang="en-US" dirty="0">
                <a:latin typeface="+mn-lt"/>
              </a:rPr>
              <a:t>Step 1</a:t>
            </a:r>
            <a:r>
              <a:rPr lang="en-US" b="0" dirty="0">
                <a:latin typeface="+mn-lt"/>
              </a:rPr>
              <a:t>: Fill in the client’s </a:t>
            </a:r>
            <a:r>
              <a:rPr lang="en-US" dirty="0">
                <a:latin typeface="+mn-lt"/>
              </a:rPr>
              <a:t>income</a:t>
            </a:r>
            <a:r>
              <a:rPr lang="en-US" b="0" dirty="0">
                <a:latin typeface="+mn-lt"/>
              </a:rPr>
              <a:t>, </a:t>
            </a:r>
            <a:r>
              <a:rPr lang="en-US" dirty="0">
                <a:latin typeface="+mn-lt"/>
              </a:rPr>
              <a:t>household size</a:t>
            </a:r>
            <a:r>
              <a:rPr lang="en-US" b="0" dirty="0">
                <a:latin typeface="+mn-lt"/>
              </a:rPr>
              <a:t>, and </a:t>
            </a:r>
            <a:r>
              <a:rPr lang="en-US" dirty="0">
                <a:latin typeface="+mn-lt"/>
              </a:rPr>
              <a:t>more benefit-specific </a:t>
            </a:r>
            <a:r>
              <a:rPr lang="en-US" b="0" dirty="0">
                <a:latin typeface="+mn-lt"/>
              </a:rPr>
              <a:t>questions.</a:t>
            </a:r>
          </a:p>
          <a:p>
            <a:endParaRPr lang="en-US" sz="800" b="0" dirty="0">
              <a:latin typeface="+mn-lt"/>
            </a:endParaRPr>
          </a:p>
          <a:p>
            <a:r>
              <a:rPr lang="en-US" b="0" dirty="0">
                <a:latin typeface="+mn-lt"/>
                <a:sym typeface="Wingdings" panose="05000000000000000000" pitchFamily="2" charset="2"/>
              </a:rPr>
              <a:t></a:t>
            </a:r>
            <a:r>
              <a:rPr lang="en-US" b="0" dirty="0">
                <a:latin typeface="+mn-lt"/>
              </a:rPr>
              <a:t>The list of benefits that clients may qualify for will appear. </a:t>
            </a:r>
          </a:p>
        </p:txBody>
      </p:sp>
      <p:sp>
        <p:nvSpPr>
          <p:cNvPr id="9" name="Parallelogram 2"/>
          <p:cNvSpPr/>
          <p:nvPr/>
        </p:nvSpPr>
        <p:spPr>
          <a:xfrm>
            <a:off x="3602474" y="215237"/>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How does it work?</a:t>
            </a:r>
            <a:endParaRPr lang="en-US" sz="2800" dirty="0">
              <a:latin typeface="FuturT"/>
            </a:endParaRPr>
          </a:p>
        </p:txBody>
      </p:sp>
      <p:grpSp>
        <p:nvGrpSpPr>
          <p:cNvPr id="14" name="Group 13"/>
          <p:cNvGrpSpPr/>
          <p:nvPr/>
        </p:nvGrpSpPr>
        <p:grpSpPr>
          <a:xfrm>
            <a:off x="2" y="2"/>
            <a:ext cx="1968261" cy="6868249"/>
            <a:chOff x="-1" y="22412"/>
            <a:chExt cx="1968262" cy="6835588"/>
          </a:xfrm>
        </p:grpSpPr>
        <p:pic>
          <p:nvPicPr>
            <p:cNvPr id="15" name="Picture 14"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6" name="Rectangle 15"/>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pic>
        <p:nvPicPr>
          <p:cNvPr id="2" name="Picture 1"/>
          <p:cNvPicPr>
            <a:picLocks noChangeAspect="1"/>
          </p:cNvPicPr>
          <p:nvPr/>
        </p:nvPicPr>
        <p:blipFill>
          <a:blip r:embed="rId5"/>
          <a:stretch>
            <a:fillRect/>
          </a:stretch>
        </p:blipFill>
        <p:spPr>
          <a:xfrm>
            <a:off x="3253974" y="3886200"/>
            <a:ext cx="4553761" cy="27969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9018474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1752600"/>
            <a:ext cx="3180370" cy="2677656"/>
          </a:xfrm>
          <a:prstGeom prst="rect">
            <a:avLst/>
          </a:prstGeom>
          <a:noFill/>
        </p:spPr>
        <p:txBody>
          <a:bodyPr wrap="square" rtlCol="0">
            <a:spAutoFit/>
          </a:bodyPr>
          <a:lstStyle/>
          <a:p>
            <a:endParaRPr lang="en-US" b="0" dirty="0">
              <a:latin typeface="+mj-lt"/>
            </a:endParaRPr>
          </a:p>
          <a:p>
            <a:r>
              <a:rPr lang="en-US" dirty="0">
                <a:latin typeface="+mj-lt"/>
              </a:rPr>
              <a:t>Steps 2&amp;3</a:t>
            </a:r>
            <a:r>
              <a:rPr lang="en-US" b="0" dirty="0">
                <a:latin typeface="+mj-lt"/>
              </a:rPr>
              <a:t>: Options for referrals will become available as links.</a:t>
            </a:r>
          </a:p>
          <a:p>
            <a:endParaRPr lang="en-US" b="0" dirty="0">
              <a:latin typeface="+mj-lt"/>
            </a:endParaRPr>
          </a:p>
          <a:p>
            <a:r>
              <a:rPr lang="en-US" b="0" dirty="0">
                <a:latin typeface="+mj-lt"/>
              </a:rPr>
              <a:t>(We will go over these referrals later today!)</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9" y="5253346"/>
            <a:ext cx="9163050" cy="174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4303806" y="1583474"/>
            <a:ext cx="4358931" cy="3503222"/>
          </a:xfrm>
          <a:prstGeom prst="rect">
            <a:avLst/>
          </a:prstGeom>
          <a:ln>
            <a:noFill/>
          </a:ln>
          <a:effectLst>
            <a:outerShdw blurRad="190500" algn="tl" rotWithShape="0">
              <a:srgbClr val="000000">
                <a:alpha val="70000"/>
              </a:srgbClr>
            </a:outerShdw>
          </a:effectLst>
        </p:spPr>
      </p:pic>
      <p:sp>
        <p:nvSpPr>
          <p:cNvPr id="6" name="Parallelogram 2"/>
          <p:cNvSpPr/>
          <p:nvPr/>
        </p:nvSpPr>
        <p:spPr>
          <a:xfrm>
            <a:off x="3445727" y="94332"/>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How does it work?</a:t>
            </a:r>
            <a:endParaRPr lang="en-US" sz="2800" dirty="0">
              <a:latin typeface="FuturT"/>
            </a:endParaRPr>
          </a:p>
        </p:txBody>
      </p:sp>
    </p:spTree>
    <p:extLst>
      <p:ext uri="{BB962C8B-B14F-4D97-AF65-F5344CB8AC3E}">
        <p14:creationId xmlns:p14="http://schemas.microsoft.com/office/powerpoint/2010/main" val="75682815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222" y="1494943"/>
            <a:ext cx="8759155" cy="1200329"/>
          </a:xfrm>
          <a:prstGeom prst="rect">
            <a:avLst/>
          </a:prstGeom>
          <a:noFill/>
        </p:spPr>
        <p:txBody>
          <a:bodyPr wrap="square" rtlCol="0">
            <a:spAutoFit/>
          </a:bodyPr>
          <a:lstStyle/>
          <a:p>
            <a:pPr algn="ctr"/>
            <a:r>
              <a:rPr lang="en-US" b="0" dirty="0">
                <a:latin typeface="+mj-lt"/>
              </a:rPr>
              <a:t>Look under the ‘Referral Resources’ tab on the Intake and Benefits website </a:t>
            </a:r>
            <a:r>
              <a:rPr lang="en-US" dirty="0">
                <a:latin typeface="+mj-lt"/>
                <a:hlinkClick r:id="rId3"/>
              </a:rPr>
              <a:t>freetaxkingcounty.com/intake</a:t>
            </a:r>
            <a:r>
              <a:rPr lang="en-US" dirty="0">
                <a:latin typeface="+mj-lt"/>
              </a:rPr>
              <a:t> </a:t>
            </a:r>
            <a:r>
              <a:rPr lang="en-US" b="0" dirty="0">
                <a:latin typeface="+mj-lt"/>
              </a:rPr>
              <a:t>for more information to give clients &amp; printable files of the forms in your Materials Bin. </a:t>
            </a:r>
          </a:p>
        </p:txBody>
      </p:sp>
      <p:sp>
        <p:nvSpPr>
          <p:cNvPr id="9"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Other Referral Options</a:t>
            </a:r>
            <a:endParaRPr lang="en-US" sz="2800" dirty="0">
              <a:latin typeface="FuturT"/>
            </a:endParaRPr>
          </a:p>
        </p:txBody>
      </p:sp>
      <p:sp>
        <p:nvSpPr>
          <p:cNvPr id="7" name="Oval 6"/>
          <p:cNvSpPr/>
          <p:nvPr/>
        </p:nvSpPr>
        <p:spPr>
          <a:xfrm>
            <a:off x="4800600" y="5257800"/>
            <a:ext cx="990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3124200"/>
            <a:ext cx="4343400" cy="3451452"/>
          </a:xfrm>
          <a:prstGeom prst="rect">
            <a:avLst/>
          </a:prstGeom>
          <a:ln>
            <a:noFill/>
          </a:ln>
          <a:effectLst>
            <a:outerShdw blurRad="292100" dist="139700" dir="2700000" algn="tl" rotWithShape="0">
              <a:srgbClr val="333333">
                <a:alpha val="65000"/>
              </a:srgbClr>
            </a:outerShdw>
          </a:effectLst>
        </p:spPr>
      </p:pic>
      <p:sp>
        <p:nvSpPr>
          <p:cNvPr id="8" name="Down Arrow 7"/>
          <p:cNvSpPr/>
          <p:nvPr/>
        </p:nvSpPr>
        <p:spPr>
          <a:xfrm rot="7052860">
            <a:off x="6153183" y="5109030"/>
            <a:ext cx="344274" cy="145172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724400" y="5333999"/>
            <a:ext cx="838200" cy="2286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99293001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2895600"/>
            <a:ext cx="8001000" cy="523220"/>
          </a:xfrm>
          <a:prstGeom prst="rect">
            <a:avLst/>
          </a:prstGeom>
          <a:noFill/>
        </p:spPr>
        <p:txBody>
          <a:bodyPr wrap="square" rtlCol="0">
            <a:spAutoFit/>
          </a:bodyPr>
          <a:lstStyle/>
          <a:p>
            <a:pPr algn="ctr"/>
            <a:r>
              <a:rPr lang="en-US" sz="2800" dirty="0">
                <a:latin typeface="+mj-lt"/>
              </a:rPr>
              <a:t>Let’s walk through the benefits calculator together!</a:t>
            </a:r>
          </a:p>
        </p:txBody>
      </p:sp>
      <p:sp>
        <p:nvSpPr>
          <p:cNvPr id="9" name="Parallelogram 2"/>
          <p:cNvSpPr/>
          <p:nvPr/>
        </p:nvSpPr>
        <p:spPr>
          <a:xfrm>
            <a:off x="-3048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Other Referral Options</a:t>
            </a:r>
            <a:endParaRPr lang="en-US" sz="2800" dirty="0">
              <a:latin typeface="FuturT"/>
            </a:endParaRPr>
          </a:p>
        </p:txBody>
      </p:sp>
      <p:sp>
        <p:nvSpPr>
          <p:cNvPr id="3" name="TextBox 2"/>
          <p:cNvSpPr txBox="1"/>
          <p:nvPr/>
        </p:nvSpPr>
        <p:spPr>
          <a:xfrm>
            <a:off x="1066800" y="4038600"/>
            <a:ext cx="7086600" cy="523220"/>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800" dirty="0">
                <a:latin typeface="+mj-lt"/>
                <a:hlinkClick r:id="rId3"/>
              </a:rPr>
              <a:t>http://www.freetaxkingcounty.com/intake/</a:t>
            </a:r>
            <a:endParaRPr lang="en-US" sz="2800" dirty="0">
              <a:latin typeface="+mj-lt"/>
            </a:endParaRPr>
          </a:p>
        </p:txBody>
      </p:sp>
      <p:pic>
        <p:nvPicPr>
          <p:cNvPr id="7" name="Picture 6" descr="12 La mano del cursor flecha reloj de arena - Descargar vecto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4311994"/>
            <a:ext cx="568751" cy="568751"/>
          </a:xfrm>
          <a:prstGeom prst="rect">
            <a:avLst/>
          </a:prstGeom>
        </p:spPr>
      </p:pic>
    </p:spTree>
    <p:extLst>
      <p:ext uri="{BB962C8B-B14F-4D97-AF65-F5344CB8AC3E}">
        <p14:creationId xmlns:p14="http://schemas.microsoft.com/office/powerpoint/2010/main" val="70594495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 name="TextBox 4"/>
          <p:cNvSpPr txBox="1"/>
          <p:nvPr/>
        </p:nvSpPr>
        <p:spPr>
          <a:xfrm>
            <a:off x="1752599" y="2459506"/>
            <a:ext cx="5638802" cy="1015663"/>
          </a:xfrm>
          <a:prstGeom prst="rect">
            <a:avLst/>
          </a:prstGeom>
          <a:noFill/>
        </p:spPr>
        <p:txBody>
          <a:bodyPr wrap="square" rtlCol="0">
            <a:spAutoFit/>
          </a:bodyPr>
          <a:lstStyle/>
          <a:p>
            <a:pPr algn="ctr">
              <a:defRPr/>
            </a:pPr>
            <a:r>
              <a:rPr lang="en-US" sz="6000" dirty="0">
                <a:solidFill>
                  <a:prstClr val="white"/>
                </a:solidFill>
              </a:rPr>
              <a:t>Questions?</a:t>
            </a:r>
          </a:p>
        </p:txBody>
      </p:sp>
      <p:sp>
        <p:nvSpPr>
          <p:cNvPr id="6" name="Parallelogram 2"/>
          <p:cNvSpPr/>
          <p:nvPr/>
        </p:nvSpPr>
        <p:spPr>
          <a:xfrm>
            <a:off x="-381000" y="5181600"/>
            <a:ext cx="8915400" cy="12192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b="0" i="1" dirty="0">
                <a:solidFill>
                  <a:srgbClr val="1E59B8"/>
                </a:solidFill>
                <a:latin typeface="+mj-lt"/>
              </a:rPr>
              <a:t>Intake &amp; Benefits Training</a:t>
            </a:r>
          </a:p>
        </p:txBody>
      </p:sp>
    </p:spTree>
    <p:extLst>
      <p:ext uri="{BB962C8B-B14F-4D97-AF65-F5344CB8AC3E}">
        <p14:creationId xmlns:p14="http://schemas.microsoft.com/office/powerpoint/2010/main" val="120287867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00202" y="2133600"/>
            <a:ext cx="5410199" cy="1938992"/>
          </a:xfrm>
          <a:prstGeom prst="rect">
            <a:avLst/>
          </a:prstGeom>
          <a:noFill/>
        </p:spPr>
        <p:txBody>
          <a:bodyPr wrap="square" rtlCol="0">
            <a:spAutoFit/>
          </a:bodyPr>
          <a:lstStyle/>
          <a:p>
            <a:pPr algn="ctr"/>
            <a:r>
              <a:rPr lang="en-US" sz="6000" dirty="0">
                <a:solidFill>
                  <a:schemeClr val="bg1"/>
                </a:solidFill>
                <a:latin typeface="FuturT" panose="020B0500000000000000" charset="0"/>
              </a:rPr>
              <a:t>Benefits: </a:t>
            </a:r>
            <a:br>
              <a:rPr lang="en-US" sz="6000" dirty="0">
                <a:solidFill>
                  <a:schemeClr val="bg1"/>
                </a:solidFill>
                <a:latin typeface="FuturT" panose="020B0500000000000000" charset="0"/>
              </a:rPr>
            </a:br>
            <a:r>
              <a:rPr lang="en-US" sz="6000" dirty="0">
                <a:solidFill>
                  <a:schemeClr val="bg1"/>
                </a:solidFill>
                <a:latin typeface="FuturT" panose="020B0500000000000000" charset="0"/>
              </a:rPr>
              <a:t>Data Tracking</a:t>
            </a:r>
          </a:p>
        </p:txBody>
      </p:sp>
      <p:sp>
        <p:nvSpPr>
          <p:cNvPr id="9" name="Parallelogram 2"/>
          <p:cNvSpPr/>
          <p:nvPr/>
        </p:nvSpPr>
        <p:spPr>
          <a:xfrm>
            <a:off x="-381000" y="5181600"/>
            <a:ext cx="8915400" cy="12192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b="0" i="1" dirty="0">
                <a:solidFill>
                  <a:srgbClr val="1E59B8"/>
                </a:solidFill>
                <a:latin typeface="+mj-lt"/>
              </a:rPr>
              <a:t>Intake &amp; Benefits Training</a:t>
            </a:r>
          </a:p>
        </p:txBody>
      </p:sp>
    </p:spTree>
    <p:extLst>
      <p:ext uri="{BB962C8B-B14F-4D97-AF65-F5344CB8AC3E}">
        <p14:creationId xmlns:p14="http://schemas.microsoft.com/office/powerpoint/2010/main" val="1726527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2"/>
          <p:cNvSpPr/>
          <p:nvPr/>
        </p:nvSpPr>
        <p:spPr>
          <a:xfrm>
            <a:off x="322006" y="161313"/>
            <a:ext cx="10363200" cy="110505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defRPr/>
            </a:pPr>
            <a:r>
              <a:rPr kumimoji="0" lang="en-US" sz="3600" b="1" i="0" u="none" strike="noStrike" kern="1200" cap="none" spc="0" normalizeH="0" baseline="0" noProof="0" dirty="0">
                <a:ln>
                  <a:noFill/>
                </a:ln>
                <a:solidFill>
                  <a:prstClr val="white"/>
                </a:solidFill>
                <a:effectLst/>
                <a:uLnTx/>
                <a:uFillTx/>
                <a:latin typeface="FuturT"/>
              </a:rPr>
              <a:t>ITIN</a:t>
            </a:r>
            <a:r>
              <a:rPr kumimoji="0" lang="en-US" sz="3600" b="1" i="0" u="none" strike="noStrike" kern="1200" cap="none" spc="0" normalizeH="0" noProof="0" dirty="0">
                <a:ln>
                  <a:noFill/>
                </a:ln>
                <a:solidFill>
                  <a:prstClr val="white"/>
                </a:solidFill>
                <a:effectLst/>
                <a:uLnTx/>
                <a:uFillTx/>
                <a:latin typeface="FuturT"/>
              </a:rPr>
              <a:t> Certified Acceptance Agents</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pic>
        <p:nvPicPr>
          <p:cNvPr id="5" name="Picture 4"/>
          <p:cNvPicPr>
            <a:picLocks noChangeAspect="1"/>
          </p:cNvPicPr>
          <p:nvPr/>
        </p:nvPicPr>
        <p:blipFill>
          <a:blip r:embed="rId3"/>
          <a:stretch>
            <a:fillRect/>
          </a:stretch>
        </p:blipFill>
        <p:spPr>
          <a:xfrm>
            <a:off x="990600" y="339681"/>
            <a:ext cx="688908" cy="68281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126691"/>
            <a:ext cx="9144001" cy="1807511"/>
          </a:xfrm>
          <a:prstGeom prst="rect">
            <a:avLst/>
          </a:prstGeom>
        </p:spPr>
      </p:pic>
      <p:sp>
        <p:nvSpPr>
          <p:cNvPr id="8" name="TextBox 7"/>
          <p:cNvSpPr txBox="1"/>
          <p:nvPr/>
        </p:nvSpPr>
        <p:spPr>
          <a:xfrm>
            <a:off x="5808406" y="1371600"/>
            <a:ext cx="3106994" cy="3046988"/>
          </a:xfrm>
          <a:prstGeom prst="rect">
            <a:avLst/>
          </a:prstGeom>
          <a:noFill/>
        </p:spPr>
        <p:txBody>
          <a:bodyPr wrap="square" rtlCol="0">
            <a:spAutoFit/>
          </a:bodyPr>
          <a:lstStyle/>
          <a:p>
            <a:r>
              <a:rPr lang="en-US" dirty="0">
                <a:latin typeface="+mj-lt"/>
              </a:rPr>
              <a:t>ITIN Certified Acceptance Agents </a:t>
            </a:r>
            <a:r>
              <a:rPr lang="en-US" b="0" dirty="0">
                <a:latin typeface="+mj-lt"/>
              </a:rPr>
              <a:t>can review clients’ ITIN applications, allowing clients to send in copies of required documents instead of originals. </a:t>
            </a:r>
            <a:endParaRPr lang="en-US" dirty="0">
              <a:latin typeface="+mj-lt"/>
            </a:endParaRPr>
          </a:p>
        </p:txBody>
      </p:sp>
      <p:sp>
        <p:nvSpPr>
          <p:cNvPr id="9" name="TextBox 8"/>
          <p:cNvSpPr txBox="1"/>
          <p:nvPr/>
        </p:nvSpPr>
        <p:spPr>
          <a:xfrm>
            <a:off x="5808406" y="4343400"/>
            <a:ext cx="3259394" cy="830997"/>
          </a:xfrm>
          <a:prstGeom prst="rect">
            <a:avLst/>
          </a:prstGeom>
          <a:noFill/>
        </p:spPr>
        <p:txBody>
          <a:bodyPr wrap="square" rtlCol="0">
            <a:spAutoFit/>
          </a:bodyPr>
          <a:lstStyle/>
          <a:p>
            <a:r>
              <a:rPr lang="en-US" dirty="0">
                <a:latin typeface="+mj-lt"/>
              </a:rPr>
              <a:t>We can refer applicable clients to these site!</a:t>
            </a:r>
          </a:p>
        </p:txBody>
      </p:sp>
      <p:graphicFrame>
        <p:nvGraphicFramePr>
          <p:cNvPr id="3" name="Table 2"/>
          <p:cNvGraphicFramePr>
            <a:graphicFrameLocks noGrp="1"/>
          </p:cNvGraphicFramePr>
          <p:nvPr>
            <p:extLst/>
          </p:nvPr>
        </p:nvGraphicFramePr>
        <p:xfrm>
          <a:off x="762000" y="1371600"/>
          <a:ext cx="4741606" cy="3657600"/>
        </p:xfrm>
        <a:graphic>
          <a:graphicData uri="http://schemas.openxmlformats.org/drawingml/2006/table">
            <a:tbl>
              <a:tblPr firstRow="1" bandRow="1">
                <a:tableStyleId>{8A107856-5554-42FB-B03E-39F5DBC370BA}</a:tableStyleId>
              </a:tblPr>
              <a:tblGrid>
                <a:gridCol w="2370803">
                  <a:extLst>
                    <a:ext uri="{9D8B030D-6E8A-4147-A177-3AD203B41FA5}">
                      <a16:colId xmlns:a16="http://schemas.microsoft.com/office/drawing/2014/main" val="3403254626"/>
                    </a:ext>
                  </a:extLst>
                </a:gridCol>
                <a:gridCol w="2370803">
                  <a:extLst>
                    <a:ext uri="{9D8B030D-6E8A-4147-A177-3AD203B41FA5}">
                      <a16:colId xmlns:a16="http://schemas.microsoft.com/office/drawing/2014/main" val="656266264"/>
                    </a:ext>
                  </a:extLst>
                </a:gridCol>
              </a:tblGrid>
              <a:tr h="769813">
                <a:tc>
                  <a:txBody>
                    <a:bodyPr/>
                    <a:lstStyle/>
                    <a:p>
                      <a:r>
                        <a:rPr lang="en-US" sz="2400" dirty="0"/>
                        <a:t>El</a:t>
                      </a:r>
                      <a:r>
                        <a:rPr lang="en-US" sz="2400" baseline="0" dirty="0"/>
                        <a:t> Centro de la Raza</a:t>
                      </a:r>
                      <a:endParaRPr lang="en-US" sz="2400" dirty="0"/>
                    </a:p>
                  </a:txBody>
                  <a:tcPr/>
                </a:tc>
                <a:tc>
                  <a:txBody>
                    <a:bodyPr/>
                    <a:lstStyle/>
                    <a:p>
                      <a:r>
                        <a:rPr lang="en-US" sz="2400" dirty="0"/>
                        <a:t>Burien Goodwill</a:t>
                      </a:r>
                    </a:p>
                  </a:txBody>
                  <a:tcPr/>
                </a:tc>
                <a:extLst>
                  <a:ext uri="{0D108BD9-81ED-4DB2-BD59-A6C34878D82A}">
                    <a16:rowId xmlns:a16="http://schemas.microsoft.com/office/drawing/2014/main" val="1855038281"/>
                  </a:ext>
                </a:extLst>
              </a:tr>
              <a:tr h="2651576">
                <a:tc>
                  <a:txBody>
                    <a:bodyPr/>
                    <a:lstStyle/>
                    <a:p>
                      <a:r>
                        <a:rPr lang="en-US" sz="2000" kern="1200" dirty="0">
                          <a:effectLst/>
                        </a:rPr>
                        <a:t>Tuesdays, from </a:t>
                      </a:r>
                    </a:p>
                    <a:p>
                      <a:r>
                        <a:rPr lang="en-US" sz="2000" kern="1200" dirty="0">
                          <a:effectLst/>
                        </a:rPr>
                        <a:t>5:00 PM – 9:00 PM</a:t>
                      </a:r>
                    </a:p>
                    <a:p>
                      <a:endParaRPr lang="en-US" sz="2000" kern="1200" dirty="0">
                        <a:effectLst/>
                      </a:endParaRPr>
                    </a:p>
                    <a:p>
                      <a:r>
                        <a:rPr lang="en-US" sz="2000" kern="1200" dirty="0">
                          <a:effectLst/>
                        </a:rPr>
                        <a:t>Thursdays, from</a:t>
                      </a:r>
                    </a:p>
                    <a:p>
                      <a:r>
                        <a:rPr lang="en-US" sz="2000" kern="1200" dirty="0">
                          <a:effectLst/>
                        </a:rPr>
                        <a:t> 5:00 PM – 9:00 PM</a:t>
                      </a:r>
                    </a:p>
                    <a:p>
                      <a:endParaRPr lang="en-US" sz="2000" kern="1200" dirty="0">
                        <a:effectLst/>
                      </a:endParaRPr>
                    </a:p>
                    <a:p>
                      <a:r>
                        <a:rPr lang="en-US" sz="2000" kern="1200" dirty="0">
                          <a:effectLst/>
                        </a:rPr>
                        <a:t>Saturdays, from 10:00 AM – 4:00 PM</a:t>
                      </a:r>
                    </a:p>
                    <a:p>
                      <a:endParaRPr lang="en-US" sz="2000"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effectLst/>
                        </a:rPr>
                        <a:t>Thursdays, from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effectLst/>
                        </a:rPr>
                        <a:t>5:00 PM – 9:00 PM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effectLst/>
                        </a:rPr>
                        <a:t>Sundays,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effectLst/>
                        </a:rPr>
                        <a:t>11:00 AM – 3:00 PM</a:t>
                      </a:r>
                    </a:p>
                    <a:p>
                      <a:endParaRPr lang="en-US" b="0" dirty="0"/>
                    </a:p>
                  </a:txBody>
                  <a:tcPr/>
                </a:tc>
                <a:extLst>
                  <a:ext uri="{0D108BD9-81ED-4DB2-BD59-A6C34878D82A}">
                    <a16:rowId xmlns:a16="http://schemas.microsoft.com/office/drawing/2014/main" val="1134233367"/>
                  </a:ext>
                </a:extLst>
              </a:tr>
            </a:tbl>
          </a:graphicData>
        </a:graphic>
      </p:graphicFrame>
    </p:spTree>
    <p:extLst>
      <p:ext uri="{BB962C8B-B14F-4D97-AF65-F5344CB8AC3E}">
        <p14:creationId xmlns:p14="http://schemas.microsoft.com/office/powerpoint/2010/main" val="294709550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68053" y="1999762"/>
            <a:ext cx="5308767" cy="3724096"/>
          </a:xfrm>
          <a:prstGeom prst="rect">
            <a:avLst/>
          </a:prstGeom>
          <a:noFill/>
        </p:spPr>
        <p:txBody>
          <a:bodyPr wrap="square" rtlCol="0">
            <a:spAutoFit/>
          </a:bodyPr>
          <a:lstStyle/>
          <a:p>
            <a:endParaRPr lang="en-US" dirty="0">
              <a:latin typeface="+mj-lt"/>
            </a:endParaRPr>
          </a:p>
          <a:p>
            <a:r>
              <a:rPr lang="en-US" dirty="0">
                <a:solidFill>
                  <a:schemeClr val="bg1"/>
                </a:solidFill>
                <a:latin typeface="+mj-lt"/>
              </a:rPr>
              <a:t>—</a:t>
            </a:r>
            <a:endParaRPr lang="en-US" b="0" i="1" dirty="0">
              <a:latin typeface="+mj-lt"/>
            </a:endParaRPr>
          </a:p>
          <a:p>
            <a:r>
              <a:rPr lang="en-US" dirty="0">
                <a:latin typeface="+mj-lt"/>
              </a:rPr>
              <a:t>Data Tracking Steps</a:t>
            </a:r>
          </a:p>
          <a:p>
            <a:endParaRPr lang="en-US" dirty="0">
              <a:latin typeface="+mj-lt"/>
            </a:endParaRPr>
          </a:p>
          <a:p>
            <a:r>
              <a:rPr lang="en-US" dirty="0">
                <a:latin typeface="+mj-lt"/>
              </a:rPr>
              <a:t>Paper Data Tracking</a:t>
            </a:r>
          </a:p>
          <a:p>
            <a:r>
              <a:rPr lang="en-US" dirty="0">
                <a:solidFill>
                  <a:schemeClr val="bg1"/>
                </a:solidFill>
                <a:latin typeface="+mj-lt"/>
              </a:rPr>
              <a:t>-- fasdfasd</a:t>
            </a:r>
            <a:endParaRPr lang="en-US" dirty="0">
              <a:latin typeface="+mj-lt"/>
            </a:endParaRPr>
          </a:p>
          <a:p>
            <a:r>
              <a:rPr lang="en-US" dirty="0">
                <a:latin typeface="+mj-lt"/>
              </a:rPr>
              <a:t>Electronic Data Tracking</a:t>
            </a:r>
          </a:p>
          <a:p>
            <a:endParaRPr lang="en-US" dirty="0">
              <a:latin typeface="+mj-lt"/>
            </a:endParaRPr>
          </a:p>
          <a:p>
            <a:r>
              <a:rPr lang="en-US" dirty="0">
                <a:latin typeface="+mj-lt"/>
              </a:rPr>
              <a:t>Know Your Resources</a:t>
            </a:r>
          </a:p>
          <a:p>
            <a:endParaRPr lang="en-US" sz="2000" dirty="0">
              <a:latin typeface="Franklin Gothic Book" panose="020B0503020102020204" pitchFamily="34" charset="0"/>
            </a:endParaRPr>
          </a:p>
        </p:txBody>
      </p:sp>
      <p:grpSp>
        <p:nvGrpSpPr>
          <p:cNvPr id="10" name="Group 9"/>
          <p:cNvGrpSpPr/>
          <p:nvPr/>
        </p:nvGrpSpPr>
        <p:grpSpPr>
          <a:xfrm>
            <a:off x="2" y="2"/>
            <a:ext cx="1968261" cy="6868249"/>
            <a:chOff x="-1" y="22412"/>
            <a:chExt cx="1968262" cy="6835588"/>
          </a:xfrm>
        </p:grpSpPr>
        <p:pic>
          <p:nvPicPr>
            <p:cNvPr id="11" name="Picture 10"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3" name="Rectangle 12"/>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grpSp>
        <p:nvGrpSpPr>
          <p:cNvPr id="2" name="Group 1"/>
          <p:cNvGrpSpPr/>
          <p:nvPr/>
        </p:nvGrpSpPr>
        <p:grpSpPr>
          <a:xfrm>
            <a:off x="2914613" y="1915392"/>
            <a:ext cx="453446" cy="3590807"/>
            <a:chOff x="2753517" y="1609886"/>
            <a:chExt cx="453446" cy="3590807"/>
          </a:xfrm>
        </p:grpSpPr>
        <p:sp>
          <p:nvSpPr>
            <p:cNvPr id="40" name="Oval 39"/>
            <p:cNvSpPr/>
            <p:nvPr/>
          </p:nvSpPr>
          <p:spPr>
            <a:xfrm>
              <a:off x="2753520" y="1609886"/>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2753518" y="2351298"/>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753518" y="3319954"/>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a:endCxn id="41" idx="0"/>
            </p:cNvCxnSpPr>
            <p:nvPr/>
          </p:nvCxnSpPr>
          <p:spPr>
            <a:xfrm>
              <a:off x="2980238" y="2050019"/>
              <a:ext cx="0" cy="30127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1" idx="4"/>
              <a:endCxn id="42" idx="0"/>
            </p:cNvCxnSpPr>
            <p:nvPr/>
          </p:nvCxnSpPr>
          <p:spPr>
            <a:xfrm>
              <a:off x="2980238" y="2791431"/>
              <a:ext cx="0" cy="52852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42" idx="4"/>
              <a:endCxn id="46" idx="0"/>
            </p:cNvCxnSpPr>
            <p:nvPr/>
          </p:nvCxnSpPr>
          <p:spPr>
            <a:xfrm flipH="1">
              <a:off x="2980239" y="3760085"/>
              <a:ext cx="1" cy="26376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2753517" y="4023853"/>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753518" y="4760560"/>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a:stCxn id="46" idx="4"/>
              <a:endCxn id="47" idx="0"/>
            </p:cNvCxnSpPr>
            <p:nvPr/>
          </p:nvCxnSpPr>
          <p:spPr>
            <a:xfrm>
              <a:off x="2980239" y="4463984"/>
              <a:ext cx="1" cy="296574"/>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6" name="Parallelogram 2"/>
          <p:cNvSpPr/>
          <p:nvPr/>
        </p:nvSpPr>
        <p:spPr>
          <a:xfrm>
            <a:off x="2364836" y="228591"/>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Benefits: Data Tracking</a:t>
            </a:r>
            <a:endParaRPr lang="en-US" sz="2800" dirty="0">
              <a:latin typeface="FuturT"/>
            </a:endParaRPr>
          </a:p>
        </p:txBody>
      </p:sp>
      <p:pic>
        <p:nvPicPr>
          <p:cNvPr id="18" name="Picture 17"/>
          <p:cNvPicPr>
            <a:picLocks noChangeAspect="1"/>
          </p:cNvPicPr>
          <p:nvPr/>
        </p:nvPicPr>
        <p:blipFill rotWithShape="1">
          <a:blip r:embed="rId5"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2914613" y="1784369"/>
            <a:ext cx="651077" cy="613789"/>
          </a:xfrm>
          <a:prstGeom prst="rect">
            <a:avLst/>
          </a:prstGeom>
        </p:spPr>
      </p:pic>
      <p:sp>
        <p:nvSpPr>
          <p:cNvPr id="5" name="TextBox 4"/>
          <p:cNvSpPr txBox="1"/>
          <p:nvPr/>
        </p:nvSpPr>
        <p:spPr>
          <a:xfrm>
            <a:off x="3404968" y="1832348"/>
            <a:ext cx="6004547" cy="769441"/>
          </a:xfrm>
          <a:prstGeom prst="rect">
            <a:avLst/>
          </a:prstGeom>
          <a:noFill/>
        </p:spPr>
        <p:txBody>
          <a:bodyPr wrap="square" rtlCol="0">
            <a:spAutoFit/>
          </a:bodyPr>
          <a:lstStyle/>
          <a:p>
            <a:r>
              <a:rPr lang="en-US" dirty="0">
                <a:latin typeface="+mj-lt"/>
              </a:rPr>
              <a:t>What Referrals Look Like</a:t>
            </a:r>
          </a:p>
          <a:p>
            <a:pPr marL="800100" lvl="1" indent="-342900">
              <a:buFontTx/>
              <a:buChar char="-"/>
            </a:pPr>
            <a:r>
              <a:rPr lang="en-US" sz="2000" b="0" dirty="0">
                <a:latin typeface="+mj-lt"/>
              </a:rPr>
              <a:t>Hard Referrals and Soft Referrals</a:t>
            </a:r>
            <a:endParaRPr lang="en-US" sz="2000" dirty="0">
              <a:latin typeface="+mj-lt"/>
            </a:endParaRPr>
          </a:p>
        </p:txBody>
      </p:sp>
    </p:spTree>
    <p:extLst>
      <p:ext uri="{BB962C8B-B14F-4D97-AF65-F5344CB8AC3E}">
        <p14:creationId xmlns:p14="http://schemas.microsoft.com/office/powerpoint/2010/main" val="381521890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2202" y="1371600"/>
            <a:ext cx="6489936" cy="1905000"/>
          </a:xfrm>
        </p:spPr>
        <p:txBody>
          <a:bodyPr>
            <a:noAutofit/>
          </a:bodyPr>
          <a:lstStyle/>
          <a:p>
            <a:pPr algn="l"/>
            <a:r>
              <a:rPr lang="en-US" sz="2400" dirty="0"/>
              <a:t>During your shift tally the number of </a:t>
            </a:r>
            <a:r>
              <a:rPr lang="en-US" sz="2400" b="1" dirty="0">
                <a:solidFill>
                  <a:schemeClr val="accent2">
                    <a:lumMod val="75000"/>
                  </a:schemeClr>
                </a:solidFill>
              </a:rPr>
              <a:t>soft referrals</a:t>
            </a:r>
            <a:r>
              <a:rPr lang="en-US" sz="2400" dirty="0"/>
              <a:t> and </a:t>
            </a:r>
            <a:r>
              <a:rPr lang="en-US" sz="2400" b="1" dirty="0">
                <a:solidFill>
                  <a:srgbClr val="1E59B8"/>
                </a:solidFill>
              </a:rPr>
              <a:t>hard referrals </a:t>
            </a:r>
            <a:r>
              <a:rPr lang="en-US" sz="2400" dirty="0"/>
              <a:t>you make in the different categories.</a:t>
            </a:r>
          </a:p>
        </p:txBody>
      </p:sp>
      <p:sp>
        <p:nvSpPr>
          <p:cNvPr id="3" name="Rectangle 2"/>
          <p:cNvSpPr/>
          <p:nvPr/>
        </p:nvSpPr>
        <p:spPr>
          <a:xfrm>
            <a:off x="2362200" y="3101876"/>
            <a:ext cx="6096000" cy="2677656"/>
          </a:xfrm>
          <a:prstGeom prst="rect">
            <a:avLst/>
          </a:prstGeom>
        </p:spPr>
        <p:txBody>
          <a:bodyPr wrap="square">
            <a:spAutoFit/>
          </a:bodyPr>
          <a:lstStyle/>
          <a:p>
            <a:r>
              <a:rPr lang="en-US" u="sng" dirty="0">
                <a:solidFill>
                  <a:schemeClr val="accent2">
                    <a:lumMod val="75000"/>
                  </a:schemeClr>
                </a:solidFill>
                <a:latin typeface="+mj-lt"/>
              </a:rPr>
              <a:t>Soft Referrals</a:t>
            </a:r>
            <a:r>
              <a:rPr lang="en-US" dirty="0">
                <a:solidFill>
                  <a:srgbClr val="1E59B8"/>
                </a:solidFill>
                <a:latin typeface="+mj-lt"/>
              </a:rPr>
              <a:t>: </a:t>
            </a:r>
            <a:r>
              <a:rPr lang="en-US" b="0" dirty="0">
                <a:latin typeface="+mj-lt"/>
              </a:rPr>
              <a:t>Provide the client with a flyer or email containing organizations’ contact information.</a:t>
            </a:r>
          </a:p>
          <a:p>
            <a:endParaRPr lang="en-US" b="0" dirty="0">
              <a:latin typeface="+mj-lt"/>
            </a:endParaRPr>
          </a:p>
          <a:p>
            <a:r>
              <a:rPr lang="en-US" u="sng" dirty="0">
                <a:solidFill>
                  <a:srgbClr val="1E59B8"/>
                </a:solidFill>
                <a:latin typeface="+mj-lt"/>
              </a:rPr>
              <a:t>Hard Referrals</a:t>
            </a:r>
            <a:r>
              <a:rPr lang="en-US" u="sng" dirty="0">
                <a:solidFill>
                  <a:schemeClr val="accent2">
                    <a:lumMod val="75000"/>
                  </a:schemeClr>
                </a:solidFill>
                <a:latin typeface="+mj-lt"/>
              </a:rPr>
              <a:t>:</a:t>
            </a:r>
            <a:r>
              <a:rPr lang="en-US" dirty="0">
                <a:solidFill>
                  <a:srgbClr val="1E59B8"/>
                </a:solidFill>
                <a:latin typeface="+mj-lt"/>
              </a:rPr>
              <a:t> </a:t>
            </a:r>
            <a:r>
              <a:rPr lang="en-US" b="0" dirty="0">
                <a:latin typeface="+mj-lt"/>
              </a:rPr>
              <a:t>Submit a referral online or pull a credit report. And after, provide a flyer with next step information. </a:t>
            </a:r>
          </a:p>
        </p:txBody>
      </p:sp>
      <p:grpSp>
        <p:nvGrpSpPr>
          <p:cNvPr id="12" name="Group 11"/>
          <p:cNvGrpSpPr/>
          <p:nvPr/>
        </p:nvGrpSpPr>
        <p:grpSpPr>
          <a:xfrm>
            <a:off x="0" y="22412"/>
            <a:ext cx="1968262" cy="6835588"/>
            <a:chOff x="-1" y="22412"/>
            <a:chExt cx="1968262" cy="6835588"/>
          </a:xfrm>
        </p:grpSpPr>
        <p:pic>
          <p:nvPicPr>
            <p:cNvPr id="13" name="Picture 12"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4" name="Rectangle 13"/>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6"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Types of Referrals</a:t>
            </a:r>
            <a:endParaRPr lang="en-US" sz="2800" dirty="0">
              <a:latin typeface="FuturT"/>
            </a:endParaRPr>
          </a:p>
        </p:txBody>
      </p:sp>
    </p:spTree>
    <p:extLst>
      <p:ext uri="{BB962C8B-B14F-4D97-AF65-F5344CB8AC3E}">
        <p14:creationId xmlns:p14="http://schemas.microsoft.com/office/powerpoint/2010/main" val="58256488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68053" y="1999762"/>
            <a:ext cx="5308767" cy="3724096"/>
          </a:xfrm>
          <a:prstGeom prst="rect">
            <a:avLst/>
          </a:prstGeom>
          <a:noFill/>
        </p:spPr>
        <p:txBody>
          <a:bodyPr wrap="square" rtlCol="0">
            <a:spAutoFit/>
          </a:bodyPr>
          <a:lstStyle/>
          <a:p>
            <a:endParaRPr lang="en-US" dirty="0">
              <a:latin typeface="+mj-lt"/>
            </a:endParaRPr>
          </a:p>
          <a:p>
            <a:r>
              <a:rPr lang="en-US" dirty="0">
                <a:solidFill>
                  <a:schemeClr val="bg1"/>
                </a:solidFill>
                <a:latin typeface="+mj-lt"/>
              </a:rPr>
              <a:t>—</a:t>
            </a:r>
            <a:endParaRPr lang="en-US" b="0" i="1" dirty="0">
              <a:latin typeface="+mj-lt"/>
            </a:endParaRPr>
          </a:p>
          <a:p>
            <a:r>
              <a:rPr lang="en-US" dirty="0">
                <a:latin typeface="+mj-lt"/>
              </a:rPr>
              <a:t>Data Tracking Steps</a:t>
            </a:r>
          </a:p>
          <a:p>
            <a:endParaRPr lang="en-US" dirty="0">
              <a:latin typeface="+mj-lt"/>
            </a:endParaRPr>
          </a:p>
          <a:p>
            <a:r>
              <a:rPr lang="en-US" dirty="0">
                <a:latin typeface="+mj-lt"/>
              </a:rPr>
              <a:t>Paper Data Tracking</a:t>
            </a:r>
          </a:p>
          <a:p>
            <a:r>
              <a:rPr lang="en-US" dirty="0">
                <a:solidFill>
                  <a:schemeClr val="bg1"/>
                </a:solidFill>
                <a:latin typeface="+mj-lt"/>
              </a:rPr>
              <a:t>-- fasdfasd</a:t>
            </a:r>
            <a:endParaRPr lang="en-US" dirty="0">
              <a:latin typeface="+mj-lt"/>
            </a:endParaRPr>
          </a:p>
          <a:p>
            <a:r>
              <a:rPr lang="en-US" dirty="0">
                <a:latin typeface="+mj-lt"/>
              </a:rPr>
              <a:t>Electronic Data Tracking</a:t>
            </a:r>
          </a:p>
          <a:p>
            <a:endParaRPr lang="en-US" dirty="0">
              <a:latin typeface="+mj-lt"/>
            </a:endParaRPr>
          </a:p>
          <a:p>
            <a:r>
              <a:rPr lang="en-US" dirty="0">
                <a:latin typeface="+mj-lt"/>
              </a:rPr>
              <a:t>Know Your Resources</a:t>
            </a:r>
          </a:p>
          <a:p>
            <a:endParaRPr lang="en-US" sz="2000" dirty="0">
              <a:latin typeface="Franklin Gothic Book" panose="020B0503020102020204" pitchFamily="34" charset="0"/>
            </a:endParaRPr>
          </a:p>
        </p:txBody>
      </p:sp>
      <p:grpSp>
        <p:nvGrpSpPr>
          <p:cNvPr id="10" name="Group 9"/>
          <p:cNvGrpSpPr/>
          <p:nvPr/>
        </p:nvGrpSpPr>
        <p:grpSpPr>
          <a:xfrm>
            <a:off x="2" y="2"/>
            <a:ext cx="1968261" cy="6868249"/>
            <a:chOff x="-1" y="22412"/>
            <a:chExt cx="1968262" cy="6835588"/>
          </a:xfrm>
        </p:grpSpPr>
        <p:pic>
          <p:nvPicPr>
            <p:cNvPr id="11" name="Picture 10"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3" name="Rectangle 12"/>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grpSp>
        <p:nvGrpSpPr>
          <p:cNvPr id="2" name="Group 1"/>
          <p:cNvGrpSpPr/>
          <p:nvPr/>
        </p:nvGrpSpPr>
        <p:grpSpPr>
          <a:xfrm>
            <a:off x="2914613" y="1915392"/>
            <a:ext cx="453446" cy="3590807"/>
            <a:chOff x="2753517" y="1609886"/>
            <a:chExt cx="453446" cy="3590807"/>
          </a:xfrm>
        </p:grpSpPr>
        <p:sp>
          <p:nvSpPr>
            <p:cNvPr id="40" name="Oval 39"/>
            <p:cNvSpPr/>
            <p:nvPr/>
          </p:nvSpPr>
          <p:spPr>
            <a:xfrm>
              <a:off x="2753520" y="1609886"/>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2753518" y="2351298"/>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753518" y="3319954"/>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a:endCxn id="41" idx="0"/>
            </p:cNvCxnSpPr>
            <p:nvPr/>
          </p:nvCxnSpPr>
          <p:spPr>
            <a:xfrm>
              <a:off x="2980238" y="2050019"/>
              <a:ext cx="0" cy="30127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1" idx="4"/>
              <a:endCxn id="42" idx="0"/>
            </p:cNvCxnSpPr>
            <p:nvPr/>
          </p:nvCxnSpPr>
          <p:spPr>
            <a:xfrm>
              <a:off x="2980238" y="2791431"/>
              <a:ext cx="0" cy="52852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42" idx="4"/>
              <a:endCxn id="46" idx="0"/>
            </p:cNvCxnSpPr>
            <p:nvPr/>
          </p:nvCxnSpPr>
          <p:spPr>
            <a:xfrm flipH="1">
              <a:off x="2980239" y="3760085"/>
              <a:ext cx="1" cy="26376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2753517" y="4023853"/>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753518" y="4760560"/>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a:stCxn id="46" idx="4"/>
              <a:endCxn id="47" idx="0"/>
            </p:cNvCxnSpPr>
            <p:nvPr/>
          </p:nvCxnSpPr>
          <p:spPr>
            <a:xfrm>
              <a:off x="2980239" y="4463984"/>
              <a:ext cx="1" cy="296574"/>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6" name="Parallelogram 2"/>
          <p:cNvSpPr/>
          <p:nvPr/>
        </p:nvSpPr>
        <p:spPr>
          <a:xfrm>
            <a:off x="2286000" y="233646"/>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Benefits: Data Tracking</a:t>
            </a:r>
            <a:endParaRPr lang="en-US" sz="2800" dirty="0">
              <a:latin typeface="FuturT"/>
            </a:endParaRPr>
          </a:p>
        </p:txBody>
      </p:sp>
      <p:pic>
        <p:nvPicPr>
          <p:cNvPr id="18" name="Picture 17"/>
          <p:cNvPicPr>
            <a:picLocks noChangeAspect="1"/>
          </p:cNvPicPr>
          <p:nvPr/>
        </p:nvPicPr>
        <p:blipFill rotWithShape="1">
          <a:blip r:embed="rId5"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2914613" y="2462596"/>
            <a:ext cx="651077" cy="613789"/>
          </a:xfrm>
          <a:prstGeom prst="rect">
            <a:avLst/>
          </a:prstGeom>
        </p:spPr>
      </p:pic>
      <p:sp>
        <p:nvSpPr>
          <p:cNvPr id="5" name="TextBox 4"/>
          <p:cNvSpPr txBox="1"/>
          <p:nvPr/>
        </p:nvSpPr>
        <p:spPr>
          <a:xfrm>
            <a:off x="3404968" y="1832348"/>
            <a:ext cx="6004547" cy="769441"/>
          </a:xfrm>
          <a:prstGeom prst="rect">
            <a:avLst/>
          </a:prstGeom>
          <a:noFill/>
        </p:spPr>
        <p:txBody>
          <a:bodyPr wrap="square" rtlCol="0">
            <a:spAutoFit/>
          </a:bodyPr>
          <a:lstStyle/>
          <a:p>
            <a:r>
              <a:rPr lang="en-US" dirty="0">
                <a:latin typeface="+mj-lt"/>
              </a:rPr>
              <a:t>What Referrals Look Like</a:t>
            </a:r>
          </a:p>
          <a:p>
            <a:pPr marL="800100" lvl="1" indent="-342900">
              <a:buFontTx/>
              <a:buChar char="-"/>
            </a:pPr>
            <a:r>
              <a:rPr lang="en-US" sz="2000" b="0" dirty="0">
                <a:latin typeface="+mj-lt"/>
              </a:rPr>
              <a:t>Hard Referrals and Soft Referrals</a:t>
            </a:r>
            <a:endParaRPr lang="en-US" sz="2000" dirty="0">
              <a:latin typeface="+mj-lt"/>
            </a:endParaRPr>
          </a:p>
        </p:txBody>
      </p:sp>
    </p:spTree>
    <p:extLst>
      <p:ext uri="{BB962C8B-B14F-4D97-AF65-F5344CB8AC3E}">
        <p14:creationId xmlns:p14="http://schemas.microsoft.com/office/powerpoint/2010/main" val="264035228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344740"/>
            <a:ext cx="6781800" cy="1891496"/>
          </a:xfrm>
        </p:spPr>
        <p:txBody>
          <a:bodyPr>
            <a:noAutofit/>
          </a:bodyPr>
          <a:lstStyle/>
          <a:p>
            <a:pPr algn="l"/>
            <a:r>
              <a:rPr lang="en-US" sz="2400" dirty="0">
                <a:solidFill>
                  <a:prstClr val="black"/>
                </a:solidFill>
              </a:rPr>
              <a:t>As Intake and Benefits Specialist, you are responsible for </a:t>
            </a:r>
            <a:r>
              <a:rPr lang="en-US" sz="2400" b="1" dirty="0">
                <a:solidFill>
                  <a:srgbClr val="1E59B8"/>
                </a:solidFill>
              </a:rPr>
              <a:t>tracking the benefits referrals</a:t>
            </a:r>
            <a:r>
              <a:rPr lang="en-US" sz="2400" dirty="0">
                <a:solidFill>
                  <a:prstClr val="black"/>
                </a:solidFill>
              </a:rPr>
              <a:t> that you make at the tax site.</a:t>
            </a:r>
            <a:endParaRPr lang="en-US" sz="2400" dirty="0"/>
          </a:p>
        </p:txBody>
      </p:sp>
      <p:grpSp>
        <p:nvGrpSpPr>
          <p:cNvPr id="4" name="Group 3"/>
          <p:cNvGrpSpPr/>
          <p:nvPr/>
        </p:nvGrpSpPr>
        <p:grpSpPr>
          <a:xfrm>
            <a:off x="0" y="22412"/>
            <a:ext cx="1968262" cy="6835588"/>
            <a:chOff x="-1" y="22412"/>
            <a:chExt cx="1968262" cy="6835588"/>
          </a:xfrm>
        </p:grpSpPr>
        <p:pic>
          <p:nvPicPr>
            <p:cNvPr id="6" name="Picture 5"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7" name="Rectangle 6"/>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9"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Data Tracking</a:t>
            </a:r>
            <a:endParaRPr lang="en-US" sz="2800" dirty="0">
              <a:latin typeface="FuturT"/>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400" y="3124200"/>
            <a:ext cx="4953000" cy="3474880"/>
          </a:xfrm>
          <a:prstGeom prst="rect">
            <a:avLst/>
          </a:prstGeom>
          <a:ln>
            <a:noFill/>
          </a:ln>
          <a:effectLst>
            <a:outerShdw blurRad="292100" dist="139700" dir="2700000" algn="tl" rotWithShape="0">
              <a:srgbClr val="333333">
                <a:alpha val="65000"/>
              </a:srgbClr>
            </a:outerShdw>
          </a:effectLst>
        </p:spPr>
      </p:pic>
      <p:sp>
        <p:nvSpPr>
          <p:cNvPr id="5" name="Down Arrow 4"/>
          <p:cNvSpPr/>
          <p:nvPr/>
        </p:nvSpPr>
        <p:spPr>
          <a:xfrm rot="3178319">
            <a:off x="8211805" y="4350744"/>
            <a:ext cx="450682" cy="143084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781800" y="5562600"/>
            <a:ext cx="1032708" cy="22859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391604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2200" y="1447800"/>
            <a:ext cx="6172200" cy="1371600"/>
          </a:xfrm>
        </p:spPr>
        <p:txBody>
          <a:bodyPr>
            <a:noAutofit/>
          </a:bodyPr>
          <a:lstStyle/>
          <a:p>
            <a:pPr algn="l"/>
            <a:r>
              <a:rPr lang="en-US" sz="2800" b="1" dirty="0"/>
              <a:t>There are </a:t>
            </a:r>
            <a:r>
              <a:rPr lang="en-US" sz="2800" b="1" dirty="0">
                <a:solidFill>
                  <a:srgbClr val="FF0000"/>
                </a:solidFill>
              </a:rPr>
              <a:t>2 steps </a:t>
            </a:r>
            <a:r>
              <a:rPr lang="en-US" sz="2800" b="1" dirty="0"/>
              <a:t>you will take to track benefits data at the tax site:</a:t>
            </a:r>
            <a:endParaRPr lang="en-US" sz="2800" i="1" dirty="0">
              <a:solidFill>
                <a:srgbClr val="FF0000"/>
              </a:solidFill>
            </a:endParaRPr>
          </a:p>
        </p:txBody>
      </p:sp>
      <p:grpSp>
        <p:nvGrpSpPr>
          <p:cNvPr id="4" name="Group 3"/>
          <p:cNvGrpSpPr/>
          <p:nvPr/>
        </p:nvGrpSpPr>
        <p:grpSpPr>
          <a:xfrm>
            <a:off x="0" y="22412"/>
            <a:ext cx="1968262" cy="6835588"/>
            <a:chOff x="-1" y="22412"/>
            <a:chExt cx="1968262" cy="6835588"/>
          </a:xfrm>
        </p:grpSpPr>
        <p:pic>
          <p:nvPicPr>
            <p:cNvPr id="6" name="Picture 5"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7" name="Rectangle 6"/>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3" name="Rectangle 2"/>
          <p:cNvSpPr/>
          <p:nvPr/>
        </p:nvSpPr>
        <p:spPr>
          <a:xfrm>
            <a:off x="2819400" y="2971800"/>
            <a:ext cx="5181600" cy="2000548"/>
          </a:xfrm>
          <a:prstGeom prst="rect">
            <a:avLst/>
          </a:prstGeom>
        </p:spPr>
        <p:txBody>
          <a:bodyPr wrap="square">
            <a:spAutoFit/>
          </a:bodyPr>
          <a:lstStyle/>
          <a:p>
            <a:r>
              <a:rPr lang="en-US" dirty="0">
                <a:latin typeface="+mj-lt"/>
              </a:rPr>
              <a:t>1</a:t>
            </a:r>
            <a:r>
              <a:rPr lang="en-US" b="0" dirty="0">
                <a:latin typeface="+mj-lt"/>
              </a:rPr>
              <a:t>. Fill out your </a:t>
            </a:r>
            <a:r>
              <a:rPr lang="en-US" dirty="0">
                <a:solidFill>
                  <a:srgbClr val="1E59B8"/>
                </a:solidFill>
                <a:latin typeface="+mj-lt"/>
              </a:rPr>
              <a:t>Printed Benefits Data Tracking Form </a:t>
            </a:r>
            <a:r>
              <a:rPr lang="en-US" b="0" dirty="0">
                <a:latin typeface="+mj-lt"/>
              </a:rPr>
              <a:t>during the shift</a:t>
            </a:r>
            <a:endParaRPr lang="en-US" b="0" dirty="0">
              <a:solidFill>
                <a:srgbClr val="1E59B8"/>
              </a:solidFill>
              <a:latin typeface="+mj-lt"/>
            </a:endParaRPr>
          </a:p>
          <a:p>
            <a:endParaRPr lang="en-US" sz="2800" b="0" dirty="0">
              <a:latin typeface="+mj-lt"/>
            </a:endParaRPr>
          </a:p>
          <a:p>
            <a:r>
              <a:rPr lang="en-US" dirty="0">
                <a:latin typeface="+mj-lt"/>
              </a:rPr>
              <a:t>2</a:t>
            </a:r>
            <a:r>
              <a:rPr lang="en-US" b="0" dirty="0">
                <a:latin typeface="+mj-lt"/>
              </a:rPr>
              <a:t>. Submit the totals onto the </a:t>
            </a:r>
            <a:r>
              <a:rPr lang="en-US" dirty="0">
                <a:solidFill>
                  <a:srgbClr val="1E59B8"/>
                </a:solidFill>
                <a:latin typeface="+mj-lt"/>
              </a:rPr>
              <a:t>Online Benefits Data Tracking Form</a:t>
            </a:r>
            <a:endParaRPr lang="en-US" b="0" i="1" dirty="0">
              <a:solidFill>
                <a:srgbClr val="C00000"/>
              </a:solidFill>
              <a:latin typeface="+mj-lt"/>
            </a:endParaRPr>
          </a:p>
        </p:txBody>
      </p:sp>
      <p:sp>
        <p:nvSpPr>
          <p:cNvPr id="14"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Data Tracking Steps</a:t>
            </a:r>
            <a:endParaRPr lang="en-US" sz="2800" dirty="0">
              <a:latin typeface="FuturT"/>
            </a:endParaRPr>
          </a:p>
        </p:txBody>
      </p:sp>
      <p:sp>
        <p:nvSpPr>
          <p:cNvPr id="5" name="Rectangle 4"/>
          <p:cNvSpPr/>
          <p:nvPr/>
        </p:nvSpPr>
        <p:spPr>
          <a:xfrm>
            <a:off x="1981271" y="5701516"/>
            <a:ext cx="6954300" cy="954107"/>
          </a:xfrm>
          <a:prstGeom prst="rect">
            <a:avLst/>
          </a:prstGeom>
        </p:spPr>
        <p:txBody>
          <a:bodyPr wrap="square">
            <a:spAutoFit/>
          </a:bodyPr>
          <a:lstStyle/>
          <a:p>
            <a:pPr algn="ctr"/>
            <a:r>
              <a:rPr lang="en-US" sz="2800" dirty="0">
                <a:solidFill>
                  <a:srgbClr val="FF0000"/>
                </a:solidFill>
                <a:latin typeface="+mj-lt"/>
              </a:rPr>
              <a:t>DATA TRACKING IS VERY IMPORTANT in keeping our sites open!</a:t>
            </a:r>
          </a:p>
        </p:txBody>
      </p:sp>
    </p:spTree>
    <p:extLst>
      <p:ext uri="{BB962C8B-B14F-4D97-AF65-F5344CB8AC3E}">
        <p14:creationId xmlns:p14="http://schemas.microsoft.com/office/powerpoint/2010/main" val="183182122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68053" y="1999762"/>
            <a:ext cx="5308767" cy="3724096"/>
          </a:xfrm>
          <a:prstGeom prst="rect">
            <a:avLst/>
          </a:prstGeom>
          <a:noFill/>
        </p:spPr>
        <p:txBody>
          <a:bodyPr wrap="square" rtlCol="0">
            <a:spAutoFit/>
          </a:bodyPr>
          <a:lstStyle/>
          <a:p>
            <a:endParaRPr lang="en-US" dirty="0">
              <a:latin typeface="+mj-lt"/>
            </a:endParaRPr>
          </a:p>
          <a:p>
            <a:r>
              <a:rPr lang="en-US" dirty="0">
                <a:solidFill>
                  <a:schemeClr val="bg1"/>
                </a:solidFill>
                <a:latin typeface="+mn-lt"/>
              </a:rPr>
              <a:t>—</a:t>
            </a:r>
            <a:endParaRPr lang="en-US" b="0" i="1" dirty="0">
              <a:latin typeface="+mn-lt"/>
            </a:endParaRPr>
          </a:p>
          <a:p>
            <a:r>
              <a:rPr lang="en-US" dirty="0">
                <a:latin typeface="+mn-lt"/>
              </a:rPr>
              <a:t>Data Tracking Steps</a:t>
            </a:r>
          </a:p>
          <a:p>
            <a:endParaRPr lang="en-US" dirty="0">
              <a:latin typeface="+mn-lt"/>
            </a:endParaRPr>
          </a:p>
          <a:p>
            <a:r>
              <a:rPr lang="en-US" dirty="0">
                <a:latin typeface="+mn-lt"/>
              </a:rPr>
              <a:t>Paper Data Tracking</a:t>
            </a:r>
          </a:p>
          <a:p>
            <a:r>
              <a:rPr lang="en-US" dirty="0">
                <a:solidFill>
                  <a:schemeClr val="bg1"/>
                </a:solidFill>
                <a:latin typeface="+mn-lt"/>
              </a:rPr>
              <a:t>-- fasdfasd</a:t>
            </a:r>
            <a:endParaRPr lang="en-US" dirty="0">
              <a:latin typeface="+mn-lt"/>
            </a:endParaRPr>
          </a:p>
          <a:p>
            <a:r>
              <a:rPr lang="en-US" dirty="0">
                <a:latin typeface="+mn-lt"/>
              </a:rPr>
              <a:t>Electronic Data Tracking</a:t>
            </a:r>
          </a:p>
          <a:p>
            <a:endParaRPr lang="en-US" dirty="0">
              <a:latin typeface="+mn-lt"/>
            </a:endParaRPr>
          </a:p>
          <a:p>
            <a:r>
              <a:rPr lang="en-US" dirty="0">
                <a:latin typeface="+mn-lt"/>
              </a:rPr>
              <a:t>Know Your Resources</a:t>
            </a:r>
          </a:p>
          <a:p>
            <a:endParaRPr lang="en-US" sz="2000" dirty="0">
              <a:latin typeface="Franklin Gothic Book" panose="020B0503020102020204" pitchFamily="34" charset="0"/>
            </a:endParaRPr>
          </a:p>
        </p:txBody>
      </p:sp>
      <p:grpSp>
        <p:nvGrpSpPr>
          <p:cNvPr id="10" name="Group 9"/>
          <p:cNvGrpSpPr/>
          <p:nvPr/>
        </p:nvGrpSpPr>
        <p:grpSpPr>
          <a:xfrm>
            <a:off x="2" y="2"/>
            <a:ext cx="1968261" cy="6868249"/>
            <a:chOff x="-1" y="22412"/>
            <a:chExt cx="1968262" cy="6835588"/>
          </a:xfrm>
        </p:grpSpPr>
        <p:pic>
          <p:nvPicPr>
            <p:cNvPr id="11" name="Picture 10"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3" name="Rectangle 12"/>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grpSp>
        <p:nvGrpSpPr>
          <p:cNvPr id="2" name="Group 1"/>
          <p:cNvGrpSpPr/>
          <p:nvPr/>
        </p:nvGrpSpPr>
        <p:grpSpPr>
          <a:xfrm>
            <a:off x="2914613" y="1915392"/>
            <a:ext cx="453446" cy="3590807"/>
            <a:chOff x="2753517" y="1609886"/>
            <a:chExt cx="453446" cy="3590807"/>
          </a:xfrm>
        </p:grpSpPr>
        <p:sp>
          <p:nvSpPr>
            <p:cNvPr id="40" name="Oval 39"/>
            <p:cNvSpPr/>
            <p:nvPr/>
          </p:nvSpPr>
          <p:spPr>
            <a:xfrm>
              <a:off x="2753520" y="1609886"/>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2753518" y="2351298"/>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753518" y="3319954"/>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a:endCxn id="41" idx="0"/>
            </p:cNvCxnSpPr>
            <p:nvPr/>
          </p:nvCxnSpPr>
          <p:spPr>
            <a:xfrm>
              <a:off x="2980238" y="2050019"/>
              <a:ext cx="0" cy="30127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1" idx="4"/>
              <a:endCxn id="42" idx="0"/>
            </p:cNvCxnSpPr>
            <p:nvPr/>
          </p:nvCxnSpPr>
          <p:spPr>
            <a:xfrm>
              <a:off x="2980238" y="2791431"/>
              <a:ext cx="0" cy="52852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42" idx="4"/>
              <a:endCxn id="46" idx="0"/>
            </p:cNvCxnSpPr>
            <p:nvPr/>
          </p:nvCxnSpPr>
          <p:spPr>
            <a:xfrm flipH="1">
              <a:off x="2980239" y="3760085"/>
              <a:ext cx="1" cy="26376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2753517" y="4023853"/>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753518" y="4760560"/>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a:stCxn id="46" idx="4"/>
              <a:endCxn id="47" idx="0"/>
            </p:cNvCxnSpPr>
            <p:nvPr/>
          </p:nvCxnSpPr>
          <p:spPr>
            <a:xfrm>
              <a:off x="2980239" y="4463984"/>
              <a:ext cx="1" cy="296574"/>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6" name="Parallelogram 2"/>
          <p:cNvSpPr/>
          <p:nvPr/>
        </p:nvSpPr>
        <p:spPr>
          <a:xfrm>
            <a:off x="1968262" y="209979"/>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Benefits: Data Tracking</a:t>
            </a:r>
            <a:endParaRPr lang="en-US" sz="2800" dirty="0">
              <a:latin typeface="FuturT"/>
            </a:endParaRPr>
          </a:p>
        </p:txBody>
      </p:sp>
      <p:pic>
        <p:nvPicPr>
          <p:cNvPr id="18" name="Picture 17"/>
          <p:cNvPicPr>
            <a:picLocks noChangeAspect="1"/>
          </p:cNvPicPr>
          <p:nvPr/>
        </p:nvPicPr>
        <p:blipFill rotWithShape="1">
          <a:blip r:embed="rId5"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2899379" y="3418996"/>
            <a:ext cx="651077" cy="613789"/>
          </a:xfrm>
          <a:prstGeom prst="rect">
            <a:avLst/>
          </a:prstGeom>
        </p:spPr>
      </p:pic>
      <p:sp>
        <p:nvSpPr>
          <p:cNvPr id="5" name="TextBox 4"/>
          <p:cNvSpPr txBox="1"/>
          <p:nvPr/>
        </p:nvSpPr>
        <p:spPr>
          <a:xfrm>
            <a:off x="3404968" y="1832348"/>
            <a:ext cx="6004547" cy="769441"/>
          </a:xfrm>
          <a:prstGeom prst="rect">
            <a:avLst/>
          </a:prstGeom>
          <a:noFill/>
        </p:spPr>
        <p:txBody>
          <a:bodyPr wrap="square" rtlCol="0">
            <a:spAutoFit/>
          </a:bodyPr>
          <a:lstStyle/>
          <a:p>
            <a:r>
              <a:rPr lang="en-US" dirty="0">
                <a:latin typeface="+mn-lt"/>
              </a:rPr>
              <a:t>What Referrals Look Like</a:t>
            </a:r>
          </a:p>
          <a:p>
            <a:pPr marL="800100" lvl="1" indent="-342900">
              <a:buFontTx/>
              <a:buChar char="-"/>
            </a:pPr>
            <a:r>
              <a:rPr lang="en-US" sz="2000" b="0" dirty="0">
                <a:latin typeface="+mn-lt"/>
              </a:rPr>
              <a:t>Hard Referrals and Soft Referrals</a:t>
            </a:r>
            <a:endParaRPr lang="en-US" sz="2000" dirty="0">
              <a:latin typeface="+mn-lt"/>
            </a:endParaRPr>
          </a:p>
        </p:txBody>
      </p:sp>
    </p:spTree>
    <p:extLst>
      <p:ext uri="{BB962C8B-B14F-4D97-AF65-F5344CB8AC3E}">
        <p14:creationId xmlns:p14="http://schemas.microsoft.com/office/powerpoint/2010/main" val="181964334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19800" y="3072827"/>
            <a:ext cx="3003096" cy="2062103"/>
          </a:xfrm>
          <a:prstGeom prst="rect">
            <a:avLst/>
          </a:prstGeom>
          <a:noFill/>
        </p:spPr>
        <p:txBody>
          <a:bodyPr wrap="square" rtlCol="0">
            <a:spAutoFit/>
          </a:bodyPr>
          <a:lstStyle/>
          <a:p>
            <a:r>
              <a:rPr lang="en-US" sz="2800" dirty="0">
                <a:solidFill>
                  <a:srgbClr val="0070C0"/>
                </a:solidFill>
                <a:latin typeface="+mn-lt"/>
              </a:rPr>
              <a:t>Use tallies </a:t>
            </a:r>
            <a:r>
              <a:rPr lang="en-US" sz="2800" b="0" dirty="0">
                <a:latin typeface="+mn-lt"/>
              </a:rPr>
              <a:t>to keep track of: </a:t>
            </a:r>
          </a:p>
          <a:p>
            <a:pPr marL="457200" indent="-457200">
              <a:buFont typeface="Arial" panose="020B0604020202020204" pitchFamily="34" charset="0"/>
              <a:buChar char="•"/>
            </a:pPr>
            <a:r>
              <a:rPr lang="en-US" b="0" dirty="0">
                <a:latin typeface="+mn-lt"/>
              </a:rPr>
              <a:t>all referrals made</a:t>
            </a:r>
          </a:p>
          <a:p>
            <a:pPr marL="457200" indent="-457200">
              <a:buFont typeface="Arial" panose="020B0604020202020204" pitchFamily="34" charset="0"/>
              <a:buChar char="•"/>
            </a:pPr>
            <a:r>
              <a:rPr lang="en-US" b="0" dirty="0">
                <a:latin typeface="+mn-lt"/>
              </a:rPr>
              <a:t>total number of clients served</a:t>
            </a:r>
          </a:p>
        </p:txBody>
      </p:sp>
      <p:grpSp>
        <p:nvGrpSpPr>
          <p:cNvPr id="10" name="Group 9"/>
          <p:cNvGrpSpPr/>
          <p:nvPr/>
        </p:nvGrpSpPr>
        <p:grpSpPr>
          <a:xfrm>
            <a:off x="0" y="22412"/>
            <a:ext cx="1968262" cy="6835588"/>
            <a:chOff x="-1" y="22412"/>
            <a:chExt cx="1968262" cy="6835588"/>
          </a:xfrm>
        </p:grpSpPr>
        <p:pic>
          <p:nvPicPr>
            <p:cNvPr id="11" name="Picture 10"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2" name="Rectangle 11"/>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4" name="Parallelogram 2"/>
          <p:cNvSpPr/>
          <p:nvPr/>
        </p:nvSpPr>
        <p:spPr>
          <a:xfrm>
            <a:off x="3067209" y="121034"/>
            <a:ext cx="7315200" cy="8382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Data Tracking </a:t>
            </a:r>
            <a:r>
              <a:rPr lang="mr-IN" sz="3600" dirty="0">
                <a:latin typeface="FuturT"/>
              </a:rPr>
              <a:t>–</a:t>
            </a:r>
            <a:r>
              <a:rPr lang="en-US" sz="3600" dirty="0">
                <a:latin typeface="FuturT"/>
              </a:rPr>
              <a:t> Step 1</a:t>
            </a:r>
            <a:endParaRPr lang="en-US" sz="2800" dirty="0">
              <a:latin typeface="FuturT"/>
            </a:endParaRPr>
          </a:p>
        </p:txBody>
      </p:sp>
      <p:sp>
        <p:nvSpPr>
          <p:cNvPr id="4" name="TextBox 3"/>
          <p:cNvSpPr txBox="1"/>
          <p:nvPr/>
        </p:nvSpPr>
        <p:spPr>
          <a:xfrm>
            <a:off x="3473904" y="1084751"/>
            <a:ext cx="3657600" cy="523220"/>
          </a:xfrm>
          <a:prstGeom prst="rect">
            <a:avLst/>
          </a:prstGeom>
          <a:noFill/>
        </p:spPr>
        <p:txBody>
          <a:bodyPr wrap="square" rtlCol="0">
            <a:spAutoFit/>
          </a:bodyPr>
          <a:lstStyle/>
          <a:p>
            <a:r>
              <a:rPr lang="en-US" sz="2800" dirty="0">
                <a:solidFill>
                  <a:srgbClr val="1E59B8"/>
                </a:solidFill>
              </a:rPr>
              <a:t>Paper Data Tracking</a:t>
            </a:r>
          </a:p>
        </p:txBody>
      </p:sp>
      <p:pic>
        <p:nvPicPr>
          <p:cNvPr id="3" name="Picture 2"/>
          <p:cNvPicPr>
            <a:picLocks noChangeAspect="1"/>
          </p:cNvPicPr>
          <p:nvPr/>
        </p:nvPicPr>
        <p:blipFill>
          <a:blip r:embed="rId5"/>
          <a:stretch>
            <a:fillRect/>
          </a:stretch>
        </p:blipFill>
        <p:spPr>
          <a:xfrm>
            <a:off x="2224395" y="1905000"/>
            <a:ext cx="3447593" cy="439775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666151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2412"/>
            <a:ext cx="1968262" cy="6835588"/>
            <a:chOff x="-1" y="22412"/>
            <a:chExt cx="1968262" cy="6835588"/>
          </a:xfrm>
        </p:grpSpPr>
        <p:pic>
          <p:nvPicPr>
            <p:cNvPr id="6" name="Picture 5"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7" name="Rectangle 6"/>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5" name="TextBox 4"/>
          <p:cNvSpPr txBox="1"/>
          <p:nvPr/>
        </p:nvSpPr>
        <p:spPr>
          <a:xfrm>
            <a:off x="2087180" y="2445088"/>
            <a:ext cx="3411678" cy="3939540"/>
          </a:xfrm>
          <a:prstGeom prst="rect">
            <a:avLst/>
          </a:prstGeom>
          <a:noFill/>
        </p:spPr>
        <p:txBody>
          <a:bodyPr wrap="square" rtlCol="0">
            <a:spAutoFit/>
          </a:bodyPr>
          <a:lstStyle/>
          <a:p>
            <a:r>
              <a:rPr lang="en-US" sz="2000" dirty="0">
                <a:solidFill>
                  <a:srgbClr val="0070C0"/>
                </a:solidFill>
                <a:latin typeface="+mn-lt"/>
              </a:rPr>
              <a:t>At the end of your shift:</a:t>
            </a:r>
          </a:p>
          <a:p>
            <a:pPr marL="457200" indent="-457200">
              <a:buFont typeface="+mj-lt"/>
              <a:buAutoNum type="arabicPeriod"/>
            </a:pPr>
            <a:r>
              <a:rPr lang="en-US" sz="2000" b="0" dirty="0">
                <a:latin typeface="+mn-lt"/>
              </a:rPr>
              <a:t>Count the referrals made</a:t>
            </a:r>
          </a:p>
          <a:p>
            <a:pPr marL="457200" indent="-457200">
              <a:buFont typeface="+mj-lt"/>
              <a:buAutoNum type="arabicPeriod"/>
            </a:pPr>
            <a:r>
              <a:rPr lang="en-US" sz="2000" b="0" dirty="0">
                <a:latin typeface="+mn-lt"/>
              </a:rPr>
              <a:t>Transfer the data to the </a:t>
            </a:r>
            <a:r>
              <a:rPr lang="en-US" sz="2000" i="1" dirty="0">
                <a:latin typeface="+mn-lt"/>
              </a:rPr>
              <a:t>Online Benefits Tracking Form</a:t>
            </a:r>
          </a:p>
          <a:p>
            <a:pPr marL="342900" indent="-342900">
              <a:buFont typeface="Arial" panose="020B0604020202020204" pitchFamily="34" charset="0"/>
              <a:buChar char="•"/>
            </a:pPr>
            <a:endParaRPr lang="en-US" sz="2200" b="0" dirty="0">
              <a:latin typeface="+mn-lt"/>
            </a:endParaRPr>
          </a:p>
          <a:p>
            <a:pPr marL="342900" indent="-342900">
              <a:buFont typeface="Arial" panose="020B0604020202020204" pitchFamily="34" charset="0"/>
              <a:buChar char="•"/>
            </a:pPr>
            <a:endParaRPr lang="en-US" sz="2200" b="0" dirty="0">
              <a:latin typeface="+mn-lt"/>
            </a:endParaRPr>
          </a:p>
          <a:p>
            <a:pPr marL="342900" indent="-342900">
              <a:buFont typeface="Arial" panose="020B0604020202020204" pitchFamily="34" charset="0"/>
              <a:buChar char="•"/>
            </a:pPr>
            <a:endParaRPr lang="en-US" sz="2200" b="0" dirty="0">
              <a:latin typeface="+mn-lt"/>
            </a:endParaRPr>
          </a:p>
          <a:p>
            <a:r>
              <a:rPr lang="en-US" sz="2000" b="0" dirty="0">
                <a:latin typeface="+mn-lt"/>
              </a:rPr>
              <a:t>This way, we identify </a:t>
            </a:r>
            <a:r>
              <a:rPr lang="en-US" sz="2000" dirty="0">
                <a:latin typeface="+mn-lt"/>
              </a:rPr>
              <a:t>resources needed </a:t>
            </a:r>
            <a:r>
              <a:rPr lang="en-US" sz="2000" b="0" dirty="0">
                <a:latin typeface="+mn-lt"/>
              </a:rPr>
              <a:t>and </a:t>
            </a:r>
            <a:r>
              <a:rPr lang="en-US" sz="2000" dirty="0">
                <a:latin typeface="+mn-lt"/>
              </a:rPr>
              <a:t>measure our impact </a:t>
            </a:r>
            <a:r>
              <a:rPr lang="en-US" sz="2000" b="0" dirty="0">
                <a:latin typeface="+mn-lt"/>
              </a:rPr>
              <a:t>for continued funding. </a:t>
            </a:r>
          </a:p>
          <a:p>
            <a:r>
              <a:rPr lang="en-US" dirty="0">
                <a:latin typeface="+mj-lt"/>
              </a:rPr>
              <a:t>  </a:t>
            </a:r>
          </a:p>
        </p:txBody>
      </p:sp>
      <p:sp>
        <p:nvSpPr>
          <p:cNvPr id="11" name="Parallelogram 2"/>
          <p:cNvSpPr/>
          <p:nvPr/>
        </p:nvSpPr>
        <p:spPr>
          <a:xfrm>
            <a:off x="3050460" y="223306"/>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latin typeface="FuturT"/>
              </a:rPr>
              <a:t>Data Tracking </a:t>
            </a:r>
            <a:r>
              <a:rPr lang="mr-IN" sz="3600" dirty="0">
                <a:latin typeface="FuturT"/>
              </a:rPr>
              <a:t>–</a:t>
            </a:r>
            <a:r>
              <a:rPr lang="en-US" sz="3600" dirty="0">
                <a:latin typeface="FuturT"/>
              </a:rPr>
              <a:t> Step 2</a:t>
            </a:r>
          </a:p>
        </p:txBody>
      </p:sp>
      <p:sp>
        <p:nvSpPr>
          <p:cNvPr id="3" name="TextBox 2"/>
          <p:cNvSpPr txBox="1"/>
          <p:nvPr/>
        </p:nvSpPr>
        <p:spPr>
          <a:xfrm>
            <a:off x="3604501" y="1352782"/>
            <a:ext cx="3482100" cy="523220"/>
          </a:xfrm>
          <a:prstGeom prst="rect">
            <a:avLst/>
          </a:prstGeom>
          <a:noFill/>
        </p:spPr>
        <p:txBody>
          <a:bodyPr wrap="square" rtlCol="0">
            <a:spAutoFit/>
          </a:bodyPr>
          <a:lstStyle/>
          <a:p>
            <a:r>
              <a:rPr lang="en-US" sz="2800" dirty="0">
                <a:solidFill>
                  <a:srgbClr val="1E59B8"/>
                </a:solidFill>
                <a:latin typeface="+mn-lt"/>
              </a:rPr>
              <a:t>Digital Submission</a:t>
            </a:r>
          </a:p>
        </p:txBody>
      </p:sp>
      <p:pic>
        <p:nvPicPr>
          <p:cNvPr id="9" name="Picture 8"/>
          <p:cNvPicPr>
            <a:picLocks noChangeAspect="1"/>
          </p:cNvPicPr>
          <p:nvPr/>
        </p:nvPicPr>
        <p:blipFill>
          <a:blip r:embed="rId5"/>
          <a:stretch>
            <a:fillRect/>
          </a:stretch>
        </p:blipFill>
        <p:spPr>
          <a:xfrm>
            <a:off x="5791200" y="2209801"/>
            <a:ext cx="3118399" cy="401627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8840476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2412"/>
            <a:ext cx="1968262" cy="6835588"/>
            <a:chOff x="-1" y="22412"/>
            <a:chExt cx="1968262" cy="6835588"/>
          </a:xfrm>
        </p:grpSpPr>
        <p:pic>
          <p:nvPicPr>
            <p:cNvPr id="6" name="Picture 5"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7" name="Rectangle 6"/>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2" name="TextBox 1"/>
          <p:cNvSpPr txBox="1"/>
          <p:nvPr/>
        </p:nvSpPr>
        <p:spPr>
          <a:xfrm>
            <a:off x="2359841" y="5526188"/>
            <a:ext cx="6629402" cy="830997"/>
          </a:xfrm>
          <a:prstGeom prst="rect">
            <a:avLst/>
          </a:prstGeom>
          <a:noFill/>
        </p:spPr>
        <p:txBody>
          <a:bodyPr wrap="square" rtlCol="0">
            <a:spAutoFit/>
          </a:bodyPr>
          <a:lstStyle/>
          <a:p>
            <a:r>
              <a:rPr lang="en-US" i="1" dirty="0">
                <a:solidFill>
                  <a:srgbClr val="1E59B8"/>
                </a:solidFill>
                <a:latin typeface="+mn-lt"/>
              </a:rPr>
              <a:t>Additional Notes box</a:t>
            </a:r>
            <a:r>
              <a:rPr lang="en-US" b="0" i="1" dirty="0">
                <a:latin typeface="+mn-lt"/>
              </a:rPr>
              <a:t> for you to share any questions or comments about your data or your shift</a:t>
            </a:r>
          </a:p>
        </p:txBody>
      </p:sp>
      <p:sp>
        <p:nvSpPr>
          <p:cNvPr id="12" name="Parallelogram 2"/>
          <p:cNvSpPr/>
          <p:nvPr/>
        </p:nvSpPr>
        <p:spPr>
          <a:xfrm>
            <a:off x="2133600" y="228600"/>
            <a:ext cx="7632939"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latin typeface="FuturT"/>
              </a:rPr>
              <a:t>Data Tracking </a:t>
            </a:r>
            <a:r>
              <a:rPr lang="mr-IN" sz="3600" dirty="0">
                <a:latin typeface="FuturT"/>
              </a:rPr>
              <a:t>–</a:t>
            </a:r>
            <a:r>
              <a:rPr lang="en-US" sz="3600" dirty="0">
                <a:latin typeface="FuturT"/>
              </a:rPr>
              <a:t> Step 2 (cont.)</a:t>
            </a:r>
          </a:p>
        </p:txBody>
      </p:sp>
      <p:pic>
        <p:nvPicPr>
          <p:cNvPr id="3" name="Picture 2"/>
          <p:cNvPicPr>
            <a:picLocks noChangeAspect="1"/>
          </p:cNvPicPr>
          <p:nvPr/>
        </p:nvPicPr>
        <p:blipFill>
          <a:blip r:embed="rId5"/>
          <a:stretch>
            <a:fillRect/>
          </a:stretch>
        </p:blipFill>
        <p:spPr>
          <a:xfrm>
            <a:off x="2513548" y="2073046"/>
            <a:ext cx="6321987" cy="27446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6150038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26943" y="2814395"/>
            <a:ext cx="6609845" cy="1802906"/>
          </a:xfrm>
        </p:spPr>
        <p:txBody>
          <a:bodyPr>
            <a:noAutofit/>
          </a:bodyPr>
          <a:lstStyle/>
          <a:p>
            <a:pPr lvl="0" algn="l"/>
            <a:r>
              <a:rPr lang="en-US" sz="2000" b="1" dirty="0"/>
              <a:t> 1. Check off the box </a:t>
            </a:r>
            <a:r>
              <a:rPr lang="en-US" sz="2000" dirty="0"/>
              <a:t>to indicate that you have submitted your data tracking online </a:t>
            </a:r>
            <a:br>
              <a:rPr lang="en-US" sz="2000" dirty="0"/>
            </a:br>
            <a:r>
              <a:rPr lang="en-US" sz="2000" dirty="0"/>
              <a:t/>
            </a:r>
            <a:br>
              <a:rPr lang="en-US" sz="2000" dirty="0"/>
            </a:br>
            <a:r>
              <a:rPr lang="en-US" sz="2000" b="1" dirty="0">
                <a:sym typeface="Wingdings" panose="05000000000000000000" pitchFamily="2" charset="2"/>
              </a:rPr>
              <a:t>2. </a:t>
            </a:r>
            <a:r>
              <a:rPr lang="en-US" sz="2000" dirty="0"/>
              <a:t>Place the completed data tracking form in the </a:t>
            </a:r>
            <a:r>
              <a:rPr lang="en-US" sz="2000" b="1" dirty="0"/>
              <a:t>Material Bin</a:t>
            </a:r>
            <a:endParaRPr lang="en-US" sz="2000" dirty="0"/>
          </a:p>
        </p:txBody>
      </p:sp>
      <p:grpSp>
        <p:nvGrpSpPr>
          <p:cNvPr id="4" name="Group 3"/>
          <p:cNvGrpSpPr/>
          <p:nvPr/>
        </p:nvGrpSpPr>
        <p:grpSpPr>
          <a:xfrm>
            <a:off x="0" y="22412"/>
            <a:ext cx="1968262" cy="6835588"/>
            <a:chOff x="-1" y="22412"/>
            <a:chExt cx="1968262" cy="6835588"/>
          </a:xfrm>
        </p:grpSpPr>
        <p:pic>
          <p:nvPicPr>
            <p:cNvPr id="6" name="Picture 5"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7" name="Rectangle 6"/>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1" name="Parallelogram 2"/>
          <p:cNvSpPr/>
          <p:nvPr/>
        </p:nvSpPr>
        <p:spPr>
          <a:xfrm>
            <a:off x="2308248" y="273739"/>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latin typeface="FuturT"/>
              </a:rPr>
              <a:t>Data Tracking - Step 3</a:t>
            </a:r>
          </a:p>
        </p:txBody>
      </p:sp>
      <p:sp>
        <p:nvSpPr>
          <p:cNvPr id="3" name="TextBox 2"/>
          <p:cNvSpPr txBox="1"/>
          <p:nvPr/>
        </p:nvSpPr>
        <p:spPr>
          <a:xfrm>
            <a:off x="3547964" y="1615802"/>
            <a:ext cx="4388893" cy="523220"/>
          </a:xfrm>
          <a:prstGeom prst="rect">
            <a:avLst/>
          </a:prstGeom>
          <a:noFill/>
        </p:spPr>
        <p:txBody>
          <a:bodyPr wrap="square" rtlCol="0">
            <a:spAutoFit/>
          </a:bodyPr>
          <a:lstStyle/>
          <a:p>
            <a:pPr algn="ctr"/>
            <a:r>
              <a:rPr lang="en-US" sz="2800" dirty="0">
                <a:solidFill>
                  <a:srgbClr val="1E59B8"/>
                </a:solidFill>
                <a:latin typeface="+mj-lt"/>
              </a:rPr>
              <a:t>Final Step!</a:t>
            </a:r>
          </a:p>
        </p:txBody>
      </p:sp>
      <p:sp>
        <p:nvSpPr>
          <p:cNvPr id="9" name="TextBox 8"/>
          <p:cNvSpPr txBox="1"/>
          <p:nvPr/>
        </p:nvSpPr>
        <p:spPr>
          <a:xfrm>
            <a:off x="2226943" y="2414285"/>
            <a:ext cx="6794446" cy="400110"/>
          </a:xfrm>
          <a:prstGeom prst="rect">
            <a:avLst/>
          </a:prstGeom>
          <a:noFill/>
        </p:spPr>
        <p:txBody>
          <a:bodyPr wrap="square" rtlCol="0">
            <a:spAutoFit/>
          </a:bodyPr>
          <a:lstStyle/>
          <a:p>
            <a:r>
              <a:rPr lang="en-US" sz="2000" b="0" dirty="0">
                <a:latin typeface="+mj-lt"/>
              </a:rPr>
              <a:t>Once you are done transferring your data to the online form ….</a:t>
            </a:r>
          </a:p>
        </p:txBody>
      </p:sp>
      <p:sp>
        <p:nvSpPr>
          <p:cNvPr id="10" name="Right Arrow 9"/>
          <p:cNvSpPr/>
          <p:nvPr/>
        </p:nvSpPr>
        <p:spPr>
          <a:xfrm rot="19328016">
            <a:off x="2337579" y="5669145"/>
            <a:ext cx="810959" cy="695593"/>
          </a:xfrm>
          <a:prstGeom prst="rightArrow">
            <a:avLst/>
          </a:prstGeom>
          <a:solidFill>
            <a:schemeClr val="accent6"/>
          </a:solidFill>
          <a:ln>
            <a:solidFill>
              <a:schemeClr val="accent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13" name="Group 12"/>
          <p:cNvGrpSpPr/>
          <p:nvPr/>
        </p:nvGrpSpPr>
        <p:grpSpPr>
          <a:xfrm>
            <a:off x="3181066" y="5051397"/>
            <a:ext cx="5656354" cy="1022562"/>
            <a:chOff x="3123169" y="2882425"/>
            <a:chExt cx="5656354" cy="1022562"/>
          </a:xfrm>
        </p:grpSpPr>
        <p:pic>
          <p:nvPicPr>
            <p:cNvPr id="12" name="Picture 11"/>
            <p:cNvPicPr>
              <a:picLocks noChangeAspect="1"/>
            </p:cNvPicPr>
            <p:nvPr/>
          </p:nvPicPr>
          <p:blipFill>
            <a:blip r:embed="rId5"/>
            <a:stretch>
              <a:fillRect/>
            </a:stretch>
          </p:blipFill>
          <p:spPr>
            <a:xfrm>
              <a:off x="3152173" y="2882425"/>
              <a:ext cx="5627350" cy="1022562"/>
            </a:xfrm>
            <a:prstGeom prst="rect">
              <a:avLst/>
            </a:prstGeom>
            <a:ln>
              <a:noFill/>
            </a:ln>
            <a:effectLst>
              <a:outerShdw blurRad="190500" algn="tl" rotWithShape="0">
                <a:srgbClr val="000000">
                  <a:alpha val="70000"/>
                </a:srgbClr>
              </a:outerShdw>
            </a:effectLst>
          </p:spPr>
        </p:pic>
        <p:pic>
          <p:nvPicPr>
            <p:cNvPr id="5" name="Picture 4" descr="linear algebra - diagonalization and eigenvalues of a matrix - Mathematics Stack Exchang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3169" y="3157688"/>
              <a:ext cx="387854" cy="387854"/>
            </a:xfrm>
            <a:prstGeom prst="rect">
              <a:avLst/>
            </a:prstGeom>
          </p:spPr>
        </p:pic>
      </p:grpSp>
    </p:spTree>
    <p:extLst>
      <p:ext uri="{BB962C8B-B14F-4D97-AF65-F5344CB8AC3E}">
        <p14:creationId xmlns:p14="http://schemas.microsoft.com/office/powerpoint/2010/main" val="1415233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S:\PROJECTS\Community Services\EITC\EITC Planning 2013-2014\Photos\Professional Photos\schenker_united way_tax 080.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r="14293"/>
          <a:stretch/>
        </p:blipFill>
        <p:spPr bwMode="auto">
          <a:xfrm>
            <a:off x="-304800" y="-304800"/>
            <a:ext cx="9448800" cy="735001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Parallelogram 2"/>
          <p:cNvSpPr/>
          <p:nvPr/>
        </p:nvSpPr>
        <p:spPr>
          <a:xfrm>
            <a:off x="762000" y="4876800"/>
            <a:ext cx="9067800" cy="1170212"/>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Last </a:t>
            </a:r>
            <a:r>
              <a:rPr lang="en-US" sz="3600" dirty="0">
                <a:solidFill>
                  <a:prstClr val="white"/>
                </a:solidFill>
                <a:latin typeface="FuturT"/>
              </a:rPr>
              <a:t>Y</a:t>
            </a:r>
            <a:r>
              <a:rPr kumimoji="0" lang="en-US" sz="3600" b="1" i="0" u="none" strike="noStrike" kern="1200" cap="none" spc="0" normalizeH="0" baseline="0" noProof="0" dirty="0">
                <a:ln>
                  <a:noFill/>
                </a:ln>
                <a:solidFill>
                  <a:prstClr val="white"/>
                </a:solidFill>
                <a:effectLst/>
                <a:uLnTx/>
                <a:uFillTx/>
                <a:latin typeface="FuturT"/>
                <a:ea typeface="+mn-ea"/>
                <a:cs typeface="+mn-cs"/>
              </a:rPr>
              <a:t>ear’s Impact </a:t>
            </a:r>
            <a:r>
              <a:rPr kumimoji="0" lang="en-US" sz="2800" b="0" i="0" u="none" strike="noStrike" kern="1200" cap="none" spc="0" normalizeH="0" baseline="0" noProof="0" dirty="0">
                <a:ln>
                  <a:noFill/>
                </a:ln>
                <a:solidFill>
                  <a:prstClr val="white"/>
                </a:solidFill>
                <a:effectLst/>
                <a:uLnTx/>
                <a:uFillTx/>
                <a:latin typeface="FuturT"/>
                <a:ea typeface="+mn-ea"/>
                <a:cs typeface="+mn-cs"/>
              </a:rPr>
              <a:t>– Our Biggest</a:t>
            </a:r>
            <a:r>
              <a:rPr kumimoji="0" lang="en-US" sz="2800" b="0" i="0" u="none" strike="noStrike" kern="1200" cap="none" spc="0" normalizeH="0" noProof="0" dirty="0">
                <a:ln>
                  <a:noFill/>
                </a:ln>
                <a:solidFill>
                  <a:prstClr val="white"/>
                </a:solidFill>
                <a:effectLst/>
                <a:uLnTx/>
                <a:uFillTx/>
                <a:latin typeface="FuturT"/>
                <a:ea typeface="+mn-ea"/>
                <a:cs typeface="+mn-cs"/>
              </a:rPr>
              <a:t> Yet</a:t>
            </a:r>
            <a:endParaRPr kumimoji="0" lang="en-US" sz="2000" b="1" i="0" u="none" strike="noStrike" kern="1200" cap="none" spc="0" normalizeH="0" baseline="0" noProof="0" dirty="0">
              <a:ln>
                <a:noFill/>
              </a:ln>
              <a:solidFill>
                <a:prstClr val="white"/>
              </a:solidFill>
              <a:effectLst/>
              <a:uLnTx/>
              <a:uFillTx/>
              <a:latin typeface="FuturT"/>
              <a:ea typeface="+mn-ea"/>
              <a:cs typeface="+mn-cs"/>
            </a:endParaRPr>
          </a:p>
        </p:txBody>
      </p:sp>
    </p:spTree>
    <p:extLst>
      <p:ext uri="{BB962C8B-B14F-4D97-AF65-F5344CB8AC3E}">
        <p14:creationId xmlns:p14="http://schemas.microsoft.com/office/powerpoint/2010/main" val="141251175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2412"/>
            <a:ext cx="1968262" cy="6835588"/>
            <a:chOff x="-1" y="22412"/>
            <a:chExt cx="1968262" cy="6835588"/>
          </a:xfrm>
        </p:grpSpPr>
        <p:pic>
          <p:nvPicPr>
            <p:cNvPr id="6" name="Picture 5"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7" name="Rectangle 6"/>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1" name="Parallelogram 2"/>
          <p:cNvSpPr/>
          <p:nvPr/>
        </p:nvSpPr>
        <p:spPr>
          <a:xfrm>
            <a:off x="3429000" y="129833"/>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latin typeface="FuturT"/>
              </a:rPr>
              <a:t>Tax Site Scenario!</a:t>
            </a:r>
          </a:p>
        </p:txBody>
      </p:sp>
      <p:sp>
        <p:nvSpPr>
          <p:cNvPr id="14" name="Title 13"/>
          <p:cNvSpPr>
            <a:spLocks noGrp="1"/>
          </p:cNvSpPr>
          <p:nvPr>
            <p:ph type="ctrTitle"/>
          </p:nvPr>
        </p:nvSpPr>
        <p:spPr>
          <a:xfrm>
            <a:off x="2308248" y="1676400"/>
            <a:ext cx="6588190" cy="1752600"/>
          </a:xfrm>
        </p:spPr>
        <p:txBody>
          <a:bodyPr>
            <a:noAutofit/>
          </a:bodyPr>
          <a:lstStyle/>
          <a:p>
            <a:r>
              <a:rPr lang="en-US" sz="3200" b="1" dirty="0">
                <a:solidFill>
                  <a:srgbClr val="0070C0"/>
                </a:solidFill>
              </a:rPr>
              <a:t>It’s the end of your shift, in what order should you go about closing down your site?</a:t>
            </a:r>
          </a:p>
        </p:txBody>
      </p:sp>
      <p:sp>
        <p:nvSpPr>
          <p:cNvPr id="2" name="TextBox 1"/>
          <p:cNvSpPr txBox="1"/>
          <p:nvPr/>
        </p:nvSpPr>
        <p:spPr>
          <a:xfrm>
            <a:off x="2438400" y="3643574"/>
            <a:ext cx="6361058" cy="2428229"/>
          </a:xfrm>
          <a:prstGeom prst="rect">
            <a:avLst/>
          </a:prstGeom>
          <a:noFill/>
        </p:spPr>
        <p:txBody>
          <a:bodyPr wrap="square" rtlCol="0">
            <a:spAutoFit/>
          </a:bodyPr>
          <a:lstStyle/>
          <a:p>
            <a:pPr marL="457200" indent="-457200">
              <a:lnSpc>
                <a:spcPct val="120000"/>
              </a:lnSpc>
              <a:spcAft>
                <a:spcPts val="600"/>
              </a:spcAft>
              <a:buFont typeface="+mj-lt"/>
              <a:buAutoNum type="alphaUcPeriod"/>
            </a:pPr>
            <a:r>
              <a:rPr lang="en-US" sz="2000" b="0" dirty="0"/>
              <a:t>Check the “data has been transferred…” box at the bottom of the paper tracking form</a:t>
            </a:r>
          </a:p>
          <a:p>
            <a:pPr marL="457200" indent="-457200">
              <a:lnSpc>
                <a:spcPct val="120000"/>
              </a:lnSpc>
              <a:spcAft>
                <a:spcPts val="600"/>
              </a:spcAft>
              <a:buFont typeface="+mj-lt"/>
              <a:buAutoNum type="alphaUcPeriod"/>
            </a:pPr>
            <a:r>
              <a:rPr lang="en-US" sz="2000" b="0" dirty="0"/>
              <a:t>Transfer your referrals from the paper tracking forms to the Digital Data Tracking Submission form</a:t>
            </a:r>
          </a:p>
          <a:p>
            <a:pPr marL="457200" indent="-457200">
              <a:lnSpc>
                <a:spcPct val="120000"/>
              </a:lnSpc>
              <a:spcAft>
                <a:spcPts val="600"/>
              </a:spcAft>
              <a:buFont typeface="+mj-lt"/>
              <a:buAutoNum type="alphaUcPeriod"/>
            </a:pPr>
            <a:r>
              <a:rPr lang="en-US" sz="2000" b="0" dirty="0"/>
              <a:t>Place all of the paper tracking forms in the Materials Bin</a:t>
            </a:r>
          </a:p>
        </p:txBody>
      </p:sp>
    </p:spTree>
    <p:extLst>
      <p:ext uri="{BB962C8B-B14F-4D97-AF65-F5344CB8AC3E}">
        <p14:creationId xmlns:p14="http://schemas.microsoft.com/office/powerpoint/2010/main" val="56408270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2412"/>
            <a:ext cx="1968262" cy="6835588"/>
            <a:chOff x="-1" y="22412"/>
            <a:chExt cx="1968262" cy="6835588"/>
          </a:xfrm>
        </p:grpSpPr>
        <p:pic>
          <p:nvPicPr>
            <p:cNvPr id="6" name="Picture 5"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7" name="Rectangle 6"/>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1" name="Parallelogram 2"/>
          <p:cNvSpPr/>
          <p:nvPr/>
        </p:nvSpPr>
        <p:spPr>
          <a:xfrm>
            <a:off x="2895600" y="276190"/>
            <a:ext cx="7226061"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latin typeface="FuturT"/>
              </a:rPr>
              <a:t>What if there are multiple VIBS at one shift?</a:t>
            </a:r>
          </a:p>
        </p:txBody>
      </p:sp>
      <p:sp>
        <p:nvSpPr>
          <p:cNvPr id="3" name="TextBox 2"/>
          <p:cNvSpPr txBox="1"/>
          <p:nvPr/>
        </p:nvSpPr>
        <p:spPr>
          <a:xfrm>
            <a:off x="2275724" y="2314973"/>
            <a:ext cx="6446293" cy="523220"/>
          </a:xfrm>
          <a:prstGeom prst="rect">
            <a:avLst/>
          </a:prstGeom>
          <a:noFill/>
        </p:spPr>
        <p:txBody>
          <a:bodyPr wrap="square" rtlCol="0">
            <a:spAutoFit/>
          </a:bodyPr>
          <a:lstStyle/>
          <a:p>
            <a:r>
              <a:rPr lang="en-US" sz="2800" dirty="0">
                <a:solidFill>
                  <a:srgbClr val="1E59B8"/>
                </a:solidFill>
                <a:latin typeface="+mn-lt"/>
              </a:rPr>
              <a:t>How to Data Track:</a:t>
            </a:r>
          </a:p>
        </p:txBody>
      </p:sp>
      <p:sp>
        <p:nvSpPr>
          <p:cNvPr id="9" name="TextBox 8"/>
          <p:cNvSpPr txBox="1"/>
          <p:nvPr/>
        </p:nvSpPr>
        <p:spPr>
          <a:xfrm>
            <a:off x="2573091" y="3027888"/>
            <a:ext cx="6141492" cy="1938992"/>
          </a:xfrm>
          <a:prstGeom prst="rect">
            <a:avLst/>
          </a:prstGeom>
          <a:noFill/>
        </p:spPr>
        <p:txBody>
          <a:bodyPr wrap="square" rtlCol="0">
            <a:spAutoFit/>
          </a:bodyPr>
          <a:lstStyle/>
          <a:p>
            <a:r>
              <a:rPr lang="en-US" b="0" dirty="0">
                <a:latin typeface="+mn-lt"/>
              </a:rPr>
              <a:t>Submit only </a:t>
            </a:r>
            <a:r>
              <a:rPr lang="en-US" dirty="0">
                <a:latin typeface="+mn-lt"/>
              </a:rPr>
              <a:t>one</a:t>
            </a:r>
            <a:r>
              <a:rPr lang="en-US" b="0" dirty="0">
                <a:latin typeface="+mn-lt"/>
              </a:rPr>
              <a:t> digital submission per shift—we don’t want to duplicate data!</a:t>
            </a:r>
          </a:p>
          <a:p>
            <a:endParaRPr lang="en-US" b="0" dirty="0">
              <a:latin typeface="+mn-lt"/>
            </a:endParaRPr>
          </a:p>
          <a:p>
            <a:r>
              <a:rPr lang="en-US" b="0" dirty="0">
                <a:solidFill>
                  <a:schemeClr val="accent2"/>
                </a:solidFill>
                <a:latin typeface="+mn-lt"/>
              </a:rPr>
              <a:t>Tip: </a:t>
            </a:r>
            <a:r>
              <a:rPr lang="en-US" b="0" dirty="0">
                <a:latin typeface="+mn-lt"/>
              </a:rPr>
              <a:t>Designate </a:t>
            </a:r>
            <a:r>
              <a:rPr lang="en-US" dirty="0">
                <a:latin typeface="+mn-lt"/>
              </a:rPr>
              <a:t>one person in charge of submitting </a:t>
            </a:r>
            <a:r>
              <a:rPr lang="en-US" b="0" dirty="0">
                <a:latin typeface="+mn-lt"/>
              </a:rPr>
              <a:t>the online data tracking sheet. </a:t>
            </a:r>
          </a:p>
        </p:txBody>
      </p:sp>
      <p:sp>
        <p:nvSpPr>
          <p:cNvPr id="5" name="AutoShape 4" descr="Man free icon"/>
          <p:cNvSpPr>
            <a:spLocks noChangeAspect="1" noChangeArrowheads="1"/>
          </p:cNvSpPr>
          <p:nvPr/>
        </p:nvSpPr>
        <p:spPr bwMode="auto">
          <a:xfrm>
            <a:off x="2392907" y="3886200"/>
            <a:ext cx="2133600" cy="21336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9680477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2806" y="1750666"/>
            <a:ext cx="7899194" cy="954107"/>
          </a:xfrm>
          <a:prstGeom prst="rect">
            <a:avLst/>
          </a:prstGeom>
          <a:noFill/>
        </p:spPr>
        <p:txBody>
          <a:bodyPr wrap="square" rtlCol="0">
            <a:spAutoFit/>
          </a:bodyPr>
          <a:lstStyle/>
          <a:p>
            <a:r>
              <a:rPr lang="en-US" sz="2800" b="0" dirty="0">
                <a:latin typeface="+mj-lt"/>
              </a:rPr>
              <a:t>Take 5 minutes to consider how best to respond to this situation:</a:t>
            </a:r>
          </a:p>
        </p:txBody>
      </p:sp>
      <p:sp>
        <p:nvSpPr>
          <p:cNvPr id="8" name="Rectangle 7"/>
          <p:cNvSpPr/>
          <p:nvPr/>
        </p:nvSpPr>
        <p:spPr>
          <a:xfrm>
            <a:off x="914400" y="3122787"/>
            <a:ext cx="7696200" cy="954107"/>
          </a:xfrm>
          <a:prstGeom prst="rect">
            <a:avLst/>
          </a:prstGeom>
        </p:spPr>
        <p:txBody>
          <a:bodyPr wrap="square">
            <a:spAutoFit/>
          </a:bodyPr>
          <a:lstStyle/>
          <a:p>
            <a:pPr>
              <a:spcAft>
                <a:spcPts val="600"/>
              </a:spcAft>
            </a:pPr>
            <a:r>
              <a:rPr lang="en-US" sz="2800" dirty="0">
                <a:solidFill>
                  <a:srgbClr val="0070C0"/>
                </a:solidFill>
                <a:latin typeface="+mj-lt"/>
              </a:rPr>
              <a:t>A client doesn’t have time for a food assistance hard referral, what other referrals can we make?</a:t>
            </a: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9" y="5253346"/>
            <a:ext cx="9163050" cy="174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Parallelogram 2"/>
          <p:cNvSpPr/>
          <p:nvPr/>
        </p:nvSpPr>
        <p:spPr>
          <a:xfrm>
            <a:off x="-533400" y="265852"/>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Client Scenario!</a:t>
            </a:r>
            <a:endParaRPr lang="en-US" sz="2800" dirty="0">
              <a:latin typeface="FuturT"/>
            </a:endParaRPr>
          </a:p>
        </p:txBody>
      </p:sp>
    </p:spTree>
    <p:extLst>
      <p:ext uri="{BB962C8B-B14F-4D97-AF65-F5344CB8AC3E}">
        <p14:creationId xmlns:p14="http://schemas.microsoft.com/office/powerpoint/2010/main" val="395191069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2086451"/>
            <a:ext cx="8229600" cy="1723549"/>
          </a:xfrm>
          <a:prstGeom prst="rect">
            <a:avLst/>
          </a:prstGeom>
        </p:spPr>
        <p:txBody>
          <a:bodyPr wrap="square">
            <a:spAutoFit/>
          </a:bodyPr>
          <a:lstStyle/>
          <a:p>
            <a:pPr marL="457200" indent="-457200">
              <a:spcAft>
                <a:spcPts val="600"/>
              </a:spcAft>
              <a:buFont typeface="+mj-lt"/>
              <a:buAutoNum type="arabicPeriod"/>
            </a:pPr>
            <a:r>
              <a:rPr lang="en-US" b="0" dirty="0">
                <a:latin typeface="+mj-lt"/>
              </a:rPr>
              <a:t>Where can you find the Online Benefits Data Tracking Form?</a:t>
            </a:r>
          </a:p>
          <a:p>
            <a:pPr>
              <a:spcAft>
                <a:spcPts val="600"/>
              </a:spcAft>
            </a:pPr>
            <a:endParaRPr lang="en-US" b="0" dirty="0">
              <a:latin typeface="+mj-lt"/>
            </a:endParaRPr>
          </a:p>
          <a:p>
            <a:pPr marL="457200" indent="-457200">
              <a:spcAft>
                <a:spcPts val="600"/>
              </a:spcAft>
              <a:buFont typeface="+mj-lt"/>
              <a:buAutoNum type="arabicPeriod"/>
            </a:pPr>
            <a:r>
              <a:rPr lang="en-US" b="0" dirty="0">
                <a:latin typeface="+mj-lt"/>
              </a:rPr>
              <a:t>What are the referrals that are available for people of any income level?</a:t>
            </a: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9" y="5253346"/>
            <a:ext cx="9163050" cy="174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Parallelogram 2"/>
          <p:cNvSpPr/>
          <p:nvPr/>
        </p:nvSpPr>
        <p:spPr>
          <a:xfrm>
            <a:off x="-469694" y="225524"/>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Benefits Data Tracking Quiz</a:t>
            </a:r>
            <a:endParaRPr lang="en-US" sz="2800" dirty="0">
              <a:latin typeface="FuturT"/>
            </a:endParaRPr>
          </a:p>
        </p:txBody>
      </p:sp>
    </p:spTree>
    <p:extLst>
      <p:ext uri="{BB962C8B-B14F-4D97-AF65-F5344CB8AC3E}">
        <p14:creationId xmlns:p14="http://schemas.microsoft.com/office/powerpoint/2010/main" val="345260231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 y="1905000"/>
            <a:ext cx="8229600" cy="2708434"/>
          </a:xfrm>
          <a:prstGeom prst="rect">
            <a:avLst/>
          </a:prstGeom>
        </p:spPr>
        <p:txBody>
          <a:bodyPr wrap="square">
            <a:spAutoFit/>
          </a:bodyPr>
          <a:lstStyle/>
          <a:p>
            <a:pPr>
              <a:spcAft>
                <a:spcPts val="600"/>
              </a:spcAft>
            </a:pPr>
            <a:r>
              <a:rPr lang="en-US" sz="2000" b="0" dirty="0">
                <a:latin typeface="+mj-lt"/>
              </a:rPr>
              <a:t>1.  Where can you find the Online Benefits Data Tracking Form? </a:t>
            </a:r>
          </a:p>
          <a:p>
            <a:pPr marL="457200" indent="-457200">
              <a:spcAft>
                <a:spcPts val="600"/>
              </a:spcAft>
              <a:buAutoNum type="arabicPeriod"/>
            </a:pPr>
            <a:endParaRPr lang="en-US" sz="2000" b="0" dirty="0">
              <a:latin typeface="+mj-lt"/>
            </a:endParaRPr>
          </a:p>
          <a:p>
            <a:pPr marL="457200" indent="-457200">
              <a:spcAft>
                <a:spcPts val="600"/>
              </a:spcAft>
              <a:buAutoNum type="arabicPeriod"/>
            </a:pPr>
            <a:endParaRPr lang="en-US" sz="2000" b="0" dirty="0">
              <a:latin typeface="+mj-lt"/>
            </a:endParaRPr>
          </a:p>
          <a:p>
            <a:pPr>
              <a:spcAft>
                <a:spcPts val="600"/>
              </a:spcAft>
            </a:pPr>
            <a:r>
              <a:rPr lang="en-US" sz="2000" b="0" dirty="0">
                <a:latin typeface="+mj-lt"/>
              </a:rPr>
              <a:t>2.  What are the referrals that are available for people of any income level?</a:t>
            </a:r>
          </a:p>
          <a:p>
            <a:pPr>
              <a:spcAft>
                <a:spcPts val="600"/>
              </a:spcAft>
            </a:pPr>
            <a:endParaRPr lang="en-US" sz="2000" b="0" dirty="0">
              <a:latin typeface="+mj-lt"/>
            </a:endParaRPr>
          </a:p>
          <a:p>
            <a:pPr>
              <a:spcAft>
                <a:spcPts val="600"/>
              </a:spcAft>
            </a:pPr>
            <a:r>
              <a:rPr lang="en-US" sz="2000" b="0" dirty="0">
                <a:latin typeface="+mj-lt"/>
              </a:rPr>
              <a:t> </a:t>
            </a:r>
          </a:p>
          <a:p>
            <a:pPr>
              <a:spcAft>
                <a:spcPts val="600"/>
              </a:spcAft>
            </a:pPr>
            <a:r>
              <a:rPr lang="en-US" sz="2000" b="0" dirty="0">
                <a:solidFill>
                  <a:srgbClr val="0070C0"/>
                </a:solidFill>
                <a:latin typeface="+mj-lt"/>
              </a:rPr>
              <a:t>	</a:t>
            </a:r>
            <a:endParaRPr lang="en-US" dirty="0">
              <a:solidFill>
                <a:srgbClr val="0070C0"/>
              </a:solidFill>
              <a:latin typeface="+mj-lt"/>
            </a:endParaRP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9" y="5253346"/>
            <a:ext cx="9163050" cy="174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Benefits Data Tracking Quiz</a:t>
            </a:r>
            <a:endParaRPr lang="en-US" sz="2800" dirty="0">
              <a:latin typeface="FuturT"/>
            </a:endParaRPr>
          </a:p>
        </p:txBody>
      </p:sp>
      <p:sp>
        <p:nvSpPr>
          <p:cNvPr id="2" name="Rectangle 1"/>
          <p:cNvSpPr/>
          <p:nvPr/>
        </p:nvSpPr>
        <p:spPr>
          <a:xfrm>
            <a:off x="1225485" y="2357735"/>
            <a:ext cx="5105400" cy="461665"/>
          </a:xfrm>
          <a:prstGeom prst="rect">
            <a:avLst/>
          </a:prstGeom>
        </p:spPr>
        <p:txBody>
          <a:bodyPr wrap="square">
            <a:spAutoFit/>
          </a:bodyPr>
          <a:lstStyle/>
          <a:p>
            <a:pPr lvl="0">
              <a:spcAft>
                <a:spcPts val="600"/>
              </a:spcAft>
            </a:pPr>
            <a:r>
              <a:rPr lang="en-US" dirty="0">
                <a:solidFill>
                  <a:srgbClr val="0070C0"/>
                </a:solidFill>
                <a:latin typeface="Calibri"/>
              </a:rPr>
              <a:t>www.freetaxkingcounty.com/intake</a:t>
            </a:r>
          </a:p>
        </p:txBody>
      </p:sp>
      <p:sp>
        <p:nvSpPr>
          <p:cNvPr id="3" name="Rectangle 2"/>
          <p:cNvSpPr/>
          <p:nvPr/>
        </p:nvSpPr>
        <p:spPr>
          <a:xfrm>
            <a:off x="1219200" y="3505200"/>
            <a:ext cx="7467600" cy="1354217"/>
          </a:xfrm>
          <a:prstGeom prst="rect">
            <a:avLst/>
          </a:prstGeom>
        </p:spPr>
        <p:txBody>
          <a:bodyPr wrap="square">
            <a:spAutoFit/>
          </a:bodyPr>
          <a:lstStyle/>
          <a:p>
            <a:pPr lvl="0">
              <a:spcAft>
                <a:spcPts val="600"/>
              </a:spcAft>
            </a:pPr>
            <a:r>
              <a:rPr lang="en-US" dirty="0">
                <a:solidFill>
                  <a:srgbClr val="0070C0"/>
                </a:solidFill>
                <a:latin typeface="Calibri"/>
              </a:rPr>
              <a:t>In-person financial coaching</a:t>
            </a:r>
          </a:p>
          <a:p>
            <a:pPr lvl="0">
              <a:spcAft>
                <a:spcPts val="600"/>
              </a:spcAft>
            </a:pPr>
            <a:r>
              <a:rPr lang="en-US" dirty="0">
                <a:solidFill>
                  <a:srgbClr val="0070C0"/>
                </a:solidFill>
                <a:latin typeface="Calibri"/>
              </a:rPr>
              <a:t>Credit pulls</a:t>
            </a:r>
          </a:p>
          <a:p>
            <a:pPr lvl="0">
              <a:spcAft>
                <a:spcPts val="600"/>
              </a:spcAft>
            </a:pPr>
            <a:r>
              <a:rPr lang="en-US" dirty="0">
                <a:solidFill>
                  <a:srgbClr val="0070C0"/>
                </a:solidFill>
                <a:latin typeface="Calibri"/>
              </a:rPr>
              <a:t>Healthcare</a:t>
            </a:r>
            <a:endParaRPr lang="en-US" sz="2000" dirty="0">
              <a:solidFill>
                <a:srgbClr val="0070C0"/>
              </a:solidFill>
              <a:latin typeface="Calibri"/>
            </a:endParaRPr>
          </a:p>
        </p:txBody>
      </p:sp>
    </p:spTree>
    <p:extLst>
      <p:ext uri="{BB962C8B-B14F-4D97-AF65-F5344CB8AC3E}">
        <p14:creationId xmlns:p14="http://schemas.microsoft.com/office/powerpoint/2010/main" val="17888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68053" y="1999762"/>
            <a:ext cx="5308767" cy="3724096"/>
          </a:xfrm>
          <a:prstGeom prst="rect">
            <a:avLst/>
          </a:prstGeom>
          <a:noFill/>
        </p:spPr>
        <p:txBody>
          <a:bodyPr wrap="square" rtlCol="0">
            <a:spAutoFit/>
          </a:bodyPr>
          <a:lstStyle/>
          <a:p>
            <a:endParaRPr lang="en-US" dirty="0">
              <a:latin typeface="+mj-lt"/>
            </a:endParaRPr>
          </a:p>
          <a:p>
            <a:r>
              <a:rPr lang="en-US" dirty="0">
                <a:solidFill>
                  <a:schemeClr val="bg1"/>
                </a:solidFill>
                <a:latin typeface="+mj-lt"/>
              </a:rPr>
              <a:t>—</a:t>
            </a:r>
            <a:endParaRPr lang="en-US" b="0" i="1" dirty="0">
              <a:latin typeface="+mj-lt"/>
            </a:endParaRPr>
          </a:p>
          <a:p>
            <a:r>
              <a:rPr lang="en-US" dirty="0">
                <a:latin typeface="+mj-lt"/>
              </a:rPr>
              <a:t>Data Tracking Steps</a:t>
            </a:r>
          </a:p>
          <a:p>
            <a:endParaRPr lang="en-US" dirty="0">
              <a:latin typeface="+mj-lt"/>
            </a:endParaRPr>
          </a:p>
          <a:p>
            <a:r>
              <a:rPr lang="en-US" dirty="0">
                <a:latin typeface="+mj-lt"/>
              </a:rPr>
              <a:t>Paper Data Tracking</a:t>
            </a:r>
          </a:p>
          <a:p>
            <a:r>
              <a:rPr lang="en-US" dirty="0">
                <a:solidFill>
                  <a:schemeClr val="bg1"/>
                </a:solidFill>
                <a:latin typeface="+mj-lt"/>
              </a:rPr>
              <a:t>-- fasdfasd</a:t>
            </a:r>
            <a:endParaRPr lang="en-US" dirty="0">
              <a:latin typeface="+mj-lt"/>
            </a:endParaRPr>
          </a:p>
          <a:p>
            <a:r>
              <a:rPr lang="en-US" dirty="0">
                <a:latin typeface="+mj-lt"/>
              </a:rPr>
              <a:t>Electronic Data Tracking</a:t>
            </a:r>
          </a:p>
          <a:p>
            <a:endParaRPr lang="en-US" dirty="0">
              <a:latin typeface="+mj-lt"/>
            </a:endParaRPr>
          </a:p>
          <a:p>
            <a:r>
              <a:rPr lang="en-US" dirty="0">
                <a:latin typeface="+mj-lt"/>
              </a:rPr>
              <a:t>Know Your Resources</a:t>
            </a:r>
          </a:p>
          <a:p>
            <a:endParaRPr lang="en-US" sz="2000" dirty="0">
              <a:latin typeface="Franklin Gothic Book" panose="020B0503020102020204" pitchFamily="34" charset="0"/>
            </a:endParaRPr>
          </a:p>
        </p:txBody>
      </p:sp>
      <p:grpSp>
        <p:nvGrpSpPr>
          <p:cNvPr id="10" name="Group 9"/>
          <p:cNvGrpSpPr/>
          <p:nvPr/>
        </p:nvGrpSpPr>
        <p:grpSpPr>
          <a:xfrm>
            <a:off x="2" y="2"/>
            <a:ext cx="1968261" cy="6868249"/>
            <a:chOff x="-1" y="22412"/>
            <a:chExt cx="1968262" cy="6835588"/>
          </a:xfrm>
        </p:grpSpPr>
        <p:pic>
          <p:nvPicPr>
            <p:cNvPr id="11" name="Picture 10"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3" name="Rectangle 12"/>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grpSp>
        <p:nvGrpSpPr>
          <p:cNvPr id="2" name="Group 1"/>
          <p:cNvGrpSpPr/>
          <p:nvPr/>
        </p:nvGrpSpPr>
        <p:grpSpPr>
          <a:xfrm>
            <a:off x="2914613" y="1915392"/>
            <a:ext cx="453446" cy="3590807"/>
            <a:chOff x="2753517" y="1609886"/>
            <a:chExt cx="453446" cy="3590807"/>
          </a:xfrm>
        </p:grpSpPr>
        <p:sp>
          <p:nvSpPr>
            <p:cNvPr id="40" name="Oval 39"/>
            <p:cNvSpPr/>
            <p:nvPr/>
          </p:nvSpPr>
          <p:spPr>
            <a:xfrm>
              <a:off x="2753520" y="1609886"/>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2753518" y="2351298"/>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753518" y="3319954"/>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a:endCxn id="41" idx="0"/>
            </p:cNvCxnSpPr>
            <p:nvPr/>
          </p:nvCxnSpPr>
          <p:spPr>
            <a:xfrm>
              <a:off x="2980238" y="2050019"/>
              <a:ext cx="0" cy="30127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1" idx="4"/>
              <a:endCxn id="42" idx="0"/>
            </p:cNvCxnSpPr>
            <p:nvPr/>
          </p:nvCxnSpPr>
          <p:spPr>
            <a:xfrm>
              <a:off x="2980238" y="2791431"/>
              <a:ext cx="0" cy="52852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42" idx="4"/>
              <a:endCxn id="46" idx="0"/>
            </p:cNvCxnSpPr>
            <p:nvPr/>
          </p:nvCxnSpPr>
          <p:spPr>
            <a:xfrm flipH="1">
              <a:off x="2980239" y="3760085"/>
              <a:ext cx="1" cy="26376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2753517" y="4023853"/>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753518" y="4760560"/>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a:stCxn id="46" idx="4"/>
              <a:endCxn id="47" idx="0"/>
            </p:cNvCxnSpPr>
            <p:nvPr/>
          </p:nvCxnSpPr>
          <p:spPr>
            <a:xfrm>
              <a:off x="2980239" y="4463984"/>
              <a:ext cx="1" cy="296574"/>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6" name="Parallelogram 2"/>
          <p:cNvSpPr/>
          <p:nvPr/>
        </p:nvSpPr>
        <p:spPr>
          <a:xfrm>
            <a:off x="2286000" y="325801"/>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Benefits: Data Tracking</a:t>
            </a:r>
            <a:endParaRPr lang="en-US" sz="2800" dirty="0">
              <a:latin typeface="FuturT"/>
            </a:endParaRPr>
          </a:p>
        </p:txBody>
      </p:sp>
      <p:pic>
        <p:nvPicPr>
          <p:cNvPr id="18" name="Picture 17"/>
          <p:cNvPicPr>
            <a:picLocks noChangeAspect="1"/>
          </p:cNvPicPr>
          <p:nvPr/>
        </p:nvPicPr>
        <p:blipFill rotWithShape="1">
          <a:blip r:embed="rId5"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2914613" y="4813994"/>
            <a:ext cx="651077" cy="613789"/>
          </a:xfrm>
          <a:prstGeom prst="rect">
            <a:avLst/>
          </a:prstGeom>
        </p:spPr>
      </p:pic>
      <p:sp>
        <p:nvSpPr>
          <p:cNvPr id="5" name="TextBox 4"/>
          <p:cNvSpPr txBox="1"/>
          <p:nvPr/>
        </p:nvSpPr>
        <p:spPr>
          <a:xfrm>
            <a:off x="3404968" y="1832348"/>
            <a:ext cx="6004547" cy="769441"/>
          </a:xfrm>
          <a:prstGeom prst="rect">
            <a:avLst/>
          </a:prstGeom>
          <a:noFill/>
        </p:spPr>
        <p:txBody>
          <a:bodyPr wrap="square" rtlCol="0">
            <a:spAutoFit/>
          </a:bodyPr>
          <a:lstStyle/>
          <a:p>
            <a:r>
              <a:rPr lang="en-US" dirty="0">
                <a:latin typeface="+mj-lt"/>
              </a:rPr>
              <a:t>What Referrals Look Like</a:t>
            </a:r>
          </a:p>
          <a:p>
            <a:pPr marL="800100" lvl="1" indent="-342900">
              <a:buFontTx/>
              <a:buChar char="-"/>
            </a:pPr>
            <a:r>
              <a:rPr lang="en-US" sz="2000" b="0" dirty="0">
                <a:latin typeface="+mj-lt"/>
              </a:rPr>
              <a:t>Hard Referrals and Soft Referrals</a:t>
            </a:r>
            <a:endParaRPr lang="en-US" sz="2000" dirty="0">
              <a:latin typeface="+mj-lt"/>
            </a:endParaRPr>
          </a:p>
        </p:txBody>
      </p:sp>
    </p:spTree>
    <p:extLst>
      <p:ext uri="{BB962C8B-B14F-4D97-AF65-F5344CB8AC3E}">
        <p14:creationId xmlns:p14="http://schemas.microsoft.com/office/powerpoint/2010/main" val="314055959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0" y="22412"/>
            <a:ext cx="1968262" cy="6835588"/>
            <a:chOff x="-1" y="22412"/>
            <a:chExt cx="1968262" cy="6835588"/>
          </a:xfrm>
        </p:grpSpPr>
        <p:pic>
          <p:nvPicPr>
            <p:cNvPr id="40" name="Picture 39"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41" name="Rectangle 40"/>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9" name="Title 1"/>
          <p:cNvSpPr txBox="1">
            <a:spLocks/>
          </p:cNvSpPr>
          <p:nvPr/>
        </p:nvSpPr>
        <p:spPr>
          <a:xfrm>
            <a:off x="1675922" y="-18063"/>
            <a:ext cx="7724633" cy="110228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dirty="0">
                <a:solidFill>
                  <a:prstClr val="white"/>
                </a:solidFill>
                <a:latin typeface="Arial Black" panose="020B0A04020102020204" pitchFamily="34" charset="0"/>
              </a:rPr>
              <a:t>Know your resources</a:t>
            </a:r>
            <a:endParaRPr lang="en-US" sz="2400" b="0" dirty="0">
              <a:solidFill>
                <a:prstClr val="white"/>
              </a:solidFill>
              <a:latin typeface="Arial Black" panose="020B0A04020102020204" pitchFamily="34" charset="0"/>
            </a:endParaRPr>
          </a:p>
        </p:txBody>
      </p:sp>
      <p:sp>
        <p:nvSpPr>
          <p:cNvPr id="11" name="Rectangle 3"/>
          <p:cNvSpPr txBox="1">
            <a:spLocks noChangeArrowheads="1"/>
          </p:cNvSpPr>
          <p:nvPr/>
        </p:nvSpPr>
        <p:spPr>
          <a:xfrm>
            <a:off x="2293268" y="1676400"/>
            <a:ext cx="6489939" cy="5410200"/>
          </a:xfrm>
          <a:prstGeom prst="rect">
            <a:avLst/>
          </a:prstGeom>
          <a:noFill/>
          <a:ln/>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sz="2800" b="0" dirty="0">
                <a:latin typeface="+mj-lt"/>
              </a:rPr>
              <a:t>Resources to help support your work:</a:t>
            </a:r>
          </a:p>
          <a:p>
            <a:pPr fontAlgn="auto">
              <a:spcAft>
                <a:spcPts val="0"/>
              </a:spcAft>
            </a:pPr>
            <a:endParaRPr lang="en-US" sz="1050" b="0" dirty="0">
              <a:latin typeface="+mj-lt"/>
            </a:endParaRPr>
          </a:p>
          <a:p>
            <a:pPr fontAlgn="auto">
              <a:spcAft>
                <a:spcPts val="0"/>
              </a:spcAft>
            </a:pPr>
            <a:r>
              <a:rPr lang="en-US" sz="2800" dirty="0">
                <a:solidFill>
                  <a:srgbClr val="1E59B8"/>
                </a:solidFill>
                <a:latin typeface="+mj-lt"/>
              </a:rPr>
              <a:t>Intake and Benefits Manual </a:t>
            </a:r>
            <a:r>
              <a:rPr lang="en-US" sz="2800" b="0" dirty="0">
                <a:latin typeface="+mj-lt"/>
              </a:rPr>
              <a:t>– </a:t>
            </a:r>
            <a:r>
              <a:rPr lang="en-US" sz="2400" b="0" dirty="0">
                <a:latin typeface="+mj-lt"/>
              </a:rPr>
              <a:t>Contains more information about specific benefits</a:t>
            </a:r>
          </a:p>
          <a:p>
            <a:pPr marL="0" indent="0" fontAlgn="auto">
              <a:spcAft>
                <a:spcPts val="0"/>
              </a:spcAft>
              <a:buNone/>
            </a:pPr>
            <a:endParaRPr lang="en-US" sz="2400" b="0" dirty="0">
              <a:latin typeface="+mj-lt"/>
            </a:endParaRPr>
          </a:p>
          <a:p>
            <a:pPr fontAlgn="auto">
              <a:spcAft>
                <a:spcPts val="0"/>
              </a:spcAft>
            </a:pPr>
            <a:r>
              <a:rPr lang="en-US" sz="2800" dirty="0">
                <a:solidFill>
                  <a:srgbClr val="1E59B8"/>
                </a:solidFill>
                <a:latin typeface="+mj-lt"/>
              </a:rPr>
              <a:t>FreeTaxKingCounty.com/intake</a:t>
            </a:r>
            <a:r>
              <a:rPr lang="en-US" sz="2800" b="0" dirty="0">
                <a:solidFill>
                  <a:srgbClr val="1E59B8"/>
                </a:solidFill>
                <a:latin typeface="+mj-lt"/>
              </a:rPr>
              <a:t> </a:t>
            </a:r>
          </a:p>
          <a:p>
            <a:pPr lvl="1" fontAlgn="auto">
              <a:spcAft>
                <a:spcPts val="0"/>
              </a:spcAft>
            </a:pPr>
            <a:r>
              <a:rPr lang="en-US" sz="2400" b="0" dirty="0">
                <a:latin typeface="+mj-lt"/>
              </a:rPr>
              <a:t>Benefits Calculator</a:t>
            </a:r>
            <a:endParaRPr lang="en-US" b="0" dirty="0">
              <a:latin typeface="+mj-lt"/>
            </a:endParaRPr>
          </a:p>
          <a:p>
            <a:pPr lvl="1" fontAlgn="auto">
              <a:spcAft>
                <a:spcPts val="0"/>
              </a:spcAft>
            </a:pPr>
            <a:r>
              <a:rPr lang="en-US" sz="2400" b="0" dirty="0">
                <a:latin typeface="+mj-lt"/>
              </a:rPr>
              <a:t>Referral Materials</a:t>
            </a:r>
          </a:p>
          <a:p>
            <a:pPr lvl="1" fontAlgn="auto">
              <a:spcAft>
                <a:spcPts val="0"/>
              </a:spcAft>
            </a:pPr>
            <a:r>
              <a:rPr lang="en-US" sz="2400" b="0" dirty="0">
                <a:latin typeface="+mj-lt"/>
              </a:rPr>
              <a:t>Printable Paper Data Tracking Form</a:t>
            </a:r>
          </a:p>
          <a:p>
            <a:pPr lvl="1" fontAlgn="auto">
              <a:spcAft>
                <a:spcPts val="0"/>
              </a:spcAft>
            </a:pPr>
            <a:r>
              <a:rPr lang="en-US" sz="2400" b="0" dirty="0">
                <a:latin typeface="+mj-lt"/>
              </a:rPr>
              <a:t>Today’s slides (Review! Review! Review!)</a:t>
            </a:r>
          </a:p>
        </p:txBody>
      </p:sp>
      <p:sp>
        <p:nvSpPr>
          <p:cNvPr id="12"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latin typeface="FuturT"/>
              </a:rPr>
              <a:t>Know your Resources</a:t>
            </a:r>
          </a:p>
        </p:txBody>
      </p:sp>
    </p:spTree>
    <p:extLst>
      <p:ext uri="{BB962C8B-B14F-4D97-AF65-F5344CB8AC3E}">
        <p14:creationId xmlns:p14="http://schemas.microsoft.com/office/powerpoint/2010/main" val="322624364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8789" y="1510656"/>
            <a:ext cx="8229600" cy="3539430"/>
          </a:xfrm>
          <a:prstGeom prst="rect">
            <a:avLst/>
          </a:prstGeom>
          <a:noFill/>
        </p:spPr>
        <p:txBody>
          <a:bodyPr wrap="square" rtlCol="0">
            <a:spAutoFit/>
          </a:bodyPr>
          <a:lstStyle/>
          <a:p>
            <a:pPr marL="457200" indent="-457200" eaLnBrk="1" fontAlgn="auto" hangingPunct="1">
              <a:spcBef>
                <a:spcPts val="0"/>
              </a:spcBef>
              <a:spcAft>
                <a:spcPts val="0"/>
              </a:spcAft>
              <a:buFont typeface="Arial" panose="020B0604020202020204" pitchFamily="34" charset="0"/>
              <a:buChar char="•"/>
            </a:pPr>
            <a:r>
              <a:rPr lang="en-US" sz="2800" b="0" dirty="0">
                <a:solidFill>
                  <a:prstClr val="black"/>
                </a:solidFill>
                <a:latin typeface="+mj-lt"/>
              </a:rPr>
              <a:t>What is the difference between a soft referral and a hard referral?</a:t>
            </a:r>
          </a:p>
          <a:p>
            <a:pPr eaLnBrk="1" fontAlgn="auto" hangingPunct="1">
              <a:spcBef>
                <a:spcPts val="0"/>
              </a:spcBef>
              <a:spcAft>
                <a:spcPts val="0"/>
              </a:spcAft>
            </a:pPr>
            <a:endParaRPr lang="en-US" sz="2800" b="0" dirty="0">
              <a:solidFill>
                <a:prstClr val="black"/>
              </a:solidFill>
              <a:latin typeface="+mj-lt"/>
            </a:endParaRPr>
          </a:p>
          <a:p>
            <a:pPr marL="457200" indent="-457200" eaLnBrk="1" fontAlgn="auto" hangingPunct="1">
              <a:spcBef>
                <a:spcPts val="0"/>
              </a:spcBef>
              <a:spcAft>
                <a:spcPts val="0"/>
              </a:spcAft>
              <a:buFont typeface="Arial" panose="020B0604020202020204" pitchFamily="34" charset="0"/>
              <a:buChar char="•"/>
            </a:pPr>
            <a:r>
              <a:rPr lang="en-US" sz="2800" b="0" dirty="0">
                <a:latin typeface="+mj-lt"/>
              </a:rPr>
              <a:t>True or False: </a:t>
            </a:r>
            <a:r>
              <a:rPr lang="en-US" sz="2800" b="0" dirty="0">
                <a:solidFill>
                  <a:prstClr val="black"/>
                </a:solidFill>
                <a:latin typeface="+mj-lt"/>
              </a:rPr>
              <a:t>You only need to fill out your paper data tracking form at the tax site. </a:t>
            </a:r>
          </a:p>
          <a:p>
            <a:pPr eaLnBrk="1" fontAlgn="auto" hangingPunct="1">
              <a:spcBef>
                <a:spcPts val="0"/>
              </a:spcBef>
              <a:spcAft>
                <a:spcPts val="0"/>
              </a:spcAft>
            </a:pPr>
            <a:endParaRPr lang="en-US" sz="2800" b="0" dirty="0">
              <a:solidFill>
                <a:prstClr val="black"/>
              </a:solidFill>
              <a:latin typeface="+mj-lt"/>
            </a:endParaRPr>
          </a:p>
          <a:p>
            <a:pPr marL="457200" indent="-457200" eaLnBrk="1" fontAlgn="auto" hangingPunct="1">
              <a:spcBef>
                <a:spcPts val="0"/>
              </a:spcBef>
              <a:spcAft>
                <a:spcPts val="0"/>
              </a:spcAft>
              <a:buFont typeface="Arial" panose="020B0604020202020204" pitchFamily="34" charset="0"/>
              <a:buChar char="•"/>
            </a:pPr>
            <a:r>
              <a:rPr lang="en-US" sz="2800" b="0" dirty="0">
                <a:solidFill>
                  <a:prstClr val="black"/>
                </a:solidFill>
                <a:latin typeface="+mj-lt"/>
              </a:rPr>
              <a:t>What is the maximum salary to be in-scope of our program?</a:t>
            </a:r>
          </a:p>
        </p:txBody>
      </p:sp>
      <p:grpSp>
        <p:nvGrpSpPr>
          <p:cNvPr id="6" name="Group 5"/>
          <p:cNvGrpSpPr/>
          <p:nvPr/>
        </p:nvGrpSpPr>
        <p:grpSpPr>
          <a:xfrm>
            <a:off x="-381000" y="228600"/>
            <a:ext cx="8305800" cy="1066800"/>
            <a:chOff x="-381000" y="228600"/>
            <a:chExt cx="8305800" cy="1066800"/>
          </a:xfrm>
        </p:grpSpPr>
        <p:sp>
          <p:nvSpPr>
            <p:cNvPr id="7"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r>
                <a:rPr lang="en-US" sz="3600" dirty="0">
                  <a:latin typeface="FuturT"/>
                </a:rPr>
                <a:t>Pop Quiz!</a:t>
              </a:r>
              <a:endParaRPr lang="en-US" sz="2800" dirty="0">
                <a:latin typeface="FuturT"/>
              </a:endParaRPr>
            </a:p>
          </p:txBody>
        </p:sp>
        <p:sp>
          <p:nvSpPr>
            <p:cNvPr id="8" name="Explosion 1 7"/>
            <p:cNvSpPr/>
            <p:nvPr/>
          </p:nvSpPr>
          <p:spPr>
            <a:xfrm>
              <a:off x="304800" y="427129"/>
              <a:ext cx="685800" cy="685800"/>
            </a:xfrm>
            <a:prstGeom prst="irregularSeal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Tree>
    <p:extLst>
      <p:ext uri="{BB962C8B-B14F-4D97-AF65-F5344CB8AC3E}">
        <p14:creationId xmlns:p14="http://schemas.microsoft.com/office/powerpoint/2010/main" val="425094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8789" y="1489027"/>
            <a:ext cx="8229600" cy="3801041"/>
          </a:xfrm>
          <a:prstGeom prst="rect">
            <a:avLst/>
          </a:prstGeom>
          <a:noFill/>
        </p:spPr>
        <p:txBody>
          <a:bodyPr wrap="square" rtlCol="0">
            <a:spAutoFit/>
          </a:bodyPr>
          <a:lstStyle/>
          <a:p>
            <a:pPr marL="457200" indent="-457200" eaLnBrk="1" fontAlgn="auto" hangingPunct="1">
              <a:spcBef>
                <a:spcPts val="0"/>
              </a:spcBef>
              <a:spcAft>
                <a:spcPts val="0"/>
              </a:spcAft>
              <a:buFont typeface="Arial" panose="020B0604020202020204" pitchFamily="34" charset="0"/>
              <a:buChar char="•"/>
            </a:pPr>
            <a:r>
              <a:rPr lang="en-US" dirty="0">
                <a:solidFill>
                  <a:srgbClr val="0070C0"/>
                </a:solidFill>
                <a:latin typeface="+mn-lt"/>
              </a:rPr>
              <a:t>What is the difference between a soft referral and a hard referral?</a:t>
            </a:r>
          </a:p>
          <a:p>
            <a:pPr lvl="2" eaLnBrk="1" fontAlgn="auto" hangingPunct="1">
              <a:spcBef>
                <a:spcPts val="0"/>
              </a:spcBef>
              <a:spcAft>
                <a:spcPts val="0"/>
              </a:spcAft>
            </a:pPr>
            <a:r>
              <a:rPr lang="en-US" sz="2000" b="0" i="1" dirty="0">
                <a:solidFill>
                  <a:srgbClr val="C00000"/>
                </a:solidFill>
                <a:latin typeface="+mn-lt"/>
              </a:rPr>
              <a:t>A soft referral is helping the client sign up for the soft referral email, or giving the client a flyer or phone number to call. A hard referral is submitting the benefit referral online. Both are important to track. </a:t>
            </a:r>
          </a:p>
          <a:p>
            <a:pPr lvl="2" eaLnBrk="1" fontAlgn="auto" hangingPunct="1">
              <a:spcBef>
                <a:spcPts val="0"/>
              </a:spcBef>
              <a:spcAft>
                <a:spcPts val="0"/>
              </a:spcAft>
            </a:pPr>
            <a:r>
              <a:rPr lang="en-US" sz="900" b="0" i="1" dirty="0">
                <a:solidFill>
                  <a:schemeClr val="bg1"/>
                </a:solidFill>
                <a:latin typeface="+mn-lt"/>
              </a:rPr>
              <a:t>asdfasd</a:t>
            </a:r>
            <a:endParaRPr lang="en-US" sz="800" b="0" dirty="0">
              <a:solidFill>
                <a:schemeClr val="bg1"/>
              </a:solidFill>
              <a:latin typeface="+mn-lt"/>
            </a:endParaRPr>
          </a:p>
          <a:p>
            <a:pPr marL="457200" indent="-457200" eaLnBrk="1" fontAlgn="auto" hangingPunct="1">
              <a:spcBef>
                <a:spcPts val="0"/>
              </a:spcBef>
              <a:spcAft>
                <a:spcPts val="0"/>
              </a:spcAft>
              <a:buFont typeface="Arial" panose="020B0604020202020204" pitchFamily="34" charset="0"/>
              <a:buChar char="•"/>
            </a:pPr>
            <a:r>
              <a:rPr lang="en-US" b="0" dirty="0">
                <a:latin typeface="+mn-lt"/>
              </a:rPr>
              <a:t>True or False: </a:t>
            </a:r>
            <a:r>
              <a:rPr lang="en-US" b="0" dirty="0">
                <a:solidFill>
                  <a:prstClr val="black"/>
                </a:solidFill>
                <a:latin typeface="+mn-lt"/>
              </a:rPr>
              <a:t>You only need to fill out your paper data tracking form at the tax site. </a:t>
            </a:r>
          </a:p>
          <a:p>
            <a:pPr marL="342900" indent="-342900" eaLnBrk="1" fontAlgn="auto" hangingPunct="1">
              <a:spcBef>
                <a:spcPts val="0"/>
              </a:spcBef>
              <a:spcAft>
                <a:spcPts val="0"/>
              </a:spcAft>
              <a:buFont typeface="Arial" panose="020B0604020202020204" pitchFamily="34" charset="0"/>
              <a:buChar char="•"/>
            </a:pPr>
            <a:endParaRPr lang="en-US" b="0" dirty="0">
              <a:latin typeface="+mn-lt"/>
            </a:endParaRPr>
          </a:p>
          <a:p>
            <a:pPr marL="342900" indent="-342900" eaLnBrk="1" fontAlgn="auto" hangingPunct="1">
              <a:spcBef>
                <a:spcPts val="0"/>
              </a:spcBef>
              <a:spcAft>
                <a:spcPts val="0"/>
              </a:spcAft>
              <a:buFont typeface="Arial" panose="020B0604020202020204" pitchFamily="34" charset="0"/>
              <a:buChar char="•"/>
            </a:pPr>
            <a:r>
              <a:rPr lang="en-US" b="0" dirty="0">
                <a:latin typeface="+mn-lt"/>
              </a:rPr>
              <a:t>What is the maximum salary for in-scope?</a:t>
            </a:r>
          </a:p>
          <a:p>
            <a:pPr marL="285750" indent="-285750" eaLnBrk="1" fontAlgn="auto" hangingPunct="1">
              <a:spcBef>
                <a:spcPts val="0"/>
              </a:spcBef>
              <a:spcAft>
                <a:spcPts val="0"/>
              </a:spcAft>
              <a:buFont typeface="Wingdings" pitchFamily="2" charset="2"/>
              <a:buChar char="Ø"/>
            </a:pPr>
            <a:endParaRPr lang="en-US" sz="2800" b="0" dirty="0">
              <a:solidFill>
                <a:prstClr val="black"/>
              </a:solidFill>
              <a:latin typeface="+mn-lt"/>
            </a:endParaRPr>
          </a:p>
        </p:txBody>
      </p:sp>
      <p:sp>
        <p:nvSpPr>
          <p:cNvPr id="9" name="Explosion 1 8"/>
          <p:cNvSpPr/>
          <p:nvPr/>
        </p:nvSpPr>
        <p:spPr>
          <a:xfrm>
            <a:off x="1999508" y="288945"/>
            <a:ext cx="685800" cy="685800"/>
          </a:xfrm>
          <a:prstGeom prst="irregularSeal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2209800" y="-30162"/>
            <a:ext cx="4965846" cy="944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600" b="0" dirty="0">
                <a:solidFill>
                  <a:schemeClr val="bg1"/>
                </a:solidFill>
                <a:latin typeface="Arial Black" panose="020B0A04020102020204" pitchFamily="34" charset="0"/>
              </a:rPr>
              <a:t>Pop QUIZ!</a:t>
            </a:r>
          </a:p>
        </p:txBody>
      </p:sp>
      <p:sp>
        <p:nvSpPr>
          <p:cNvPr id="8" name="Explosion 1 7"/>
          <p:cNvSpPr/>
          <p:nvPr/>
        </p:nvSpPr>
        <p:spPr>
          <a:xfrm>
            <a:off x="2590800" y="76200"/>
            <a:ext cx="685800" cy="685800"/>
          </a:xfrm>
          <a:prstGeom prst="irregularSeal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11"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r>
              <a:rPr lang="en-US" sz="3600" dirty="0">
                <a:latin typeface="FuturT"/>
              </a:rPr>
              <a:t>Pop Quiz Answers!</a:t>
            </a:r>
            <a:endParaRPr lang="en-US" sz="2800" dirty="0">
              <a:latin typeface="FuturT"/>
            </a:endParaRPr>
          </a:p>
        </p:txBody>
      </p:sp>
      <p:sp>
        <p:nvSpPr>
          <p:cNvPr id="12" name="Explosion 1 11"/>
          <p:cNvSpPr/>
          <p:nvPr/>
        </p:nvSpPr>
        <p:spPr>
          <a:xfrm>
            <a:off x="228600" y="419100"/>
            <a:ext cx="685800" cy="685800"/>
          </a:xfrm>
          <a:prstGeom prst="irregularSeal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913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834" y="1371600"/>
            <a:ext cx="8229600" cy="4078039"/>
          </a:xfrm>
          <a:prstGeom prst="rect">
            <a:avLst/>
          </a:prstGeom>
          <a:noFill/>
        </p:spPr>
        <p:txBody>
          <a:bodyPr wrap="square" rtlCol="0">
            <a:spAutoFit/>
          </a:bodyPr>
          <a:lstStyle/>
          <a:p>
            <a:pPr marL="457200" indent="-457200" eaLnBrk="1" fontAlgn="auto" hangingPunct="1">
              <a:spcBef>
                <a:spcPts val="0"/>
              </a:spcBef>
              <a:spcAft>
                <a:spcPts val="0"/>
              </a:spcAft>
              <a:buFont typeface="Arial" panose="020B0604020202020204" pitchFamily="34" charset="0"/>
              <a:buChar char="•"/>
            </a:pPr>
            <a:r>
              <a:rPr lang="en-US" b="0" dirty="0">
                <a:solidFill>
                  <a:prstClr val="black"/>
                </a:solidFill>
                <a:latin typeface="+mn-lt"/>
              </a:rPr>
              <a:t>What is the difference between a soft referral and a hard referral?</a:t>
            </a:r>
          </a:p>
          <a:p>
            <a:pPr lvl="2" eaLnBrk="1" fontAlgn="auto" hangingPunct="1">
              <a:spcBef>
                <a:spcPts val="0"/>
              </a:spcBef>
              <a:spcAft>
                <a:spcPts val="0"/>
              </a:spcAft>
            </a:pPr>
            <a:r>
              <a:rPr lang="en-US" sz="2000" b="0" i="1" dirty="0">
                <a:solidFill>
                  <a:srgbClr val="C00000"/>
                </a:solidFill>
                <a:latin typeface="+mn-lt"/>
              </a:rPr>
              <a:t>A soft referral is helping the client sign up for the soft referral email, or giving the client a flyer or phone number to call. A hard referral is submitting the benefit referral online. Both are important to track. </a:t>
            </a:r>
          </a:p>
          <a:p>
            <a:pPr lvl="2" eaLnBrk="1" fontAlgn="auto" hangingPunct="1">
              <a:spcBef>
                <a:spcPts val="0"/>
              </a:spcBef>
              <a:spcAft>
                <a:spcPts val="0"/>
              </a:spcAft>
            </a:pPr>
            <a:r>
              <a:rPr lang="en-US" sz="900" b="0" i="1" dirty="0">
                <a:solidFill>
                  <a:schemeClr val="bg1"/>
                </a:solidFill>
                <a:latin typeface="+mn-lt"/>
              </a:rPr>
              <a:t>asdfasd</a:t>
            </a:r>
            <a:endParaRPr lang="en-US" sz="800" b="0" dirty="0">
              <a:solidFill>
                <a:schemeClr val="bg1"/>
              </a:solidFill>
              <a:latin typeface="+mn-lt"/>
            </a:endParaRPr>
          </a:p>
          <a:p>
            <a:pPr marL="457200" indent="-457200" eaLnBrk="1" fontAlgn="auto" hangingPunct="1">
              <a:spcBef>
                <a:spcPts val="0"/>
              </a:spcBef>
              <a:spcAft>
                <a:spcPts val="0"/>
              </a:spcAft>
              <a:buFont typeface="Arial" panose="020B0604020202020204" pitchFamily="34" charset="0"/>
              <a:buChar char="•"/>
            </a:pPr>
            <a:r>
              <a:rPr lang="en-US" dirty="0">
                <a:solidFill>
                  <a:srgbClr val="0070C0"/>
                </a:solidFill>
                <a:latin typeface="+mn-lt"/>
              </a:rPr>
              <a:t>True or False: </a:t>
            </a:r>
            <a:r>
              <a:rPr lang="en-US" b="0" dirty="0">
                <a:solidFill>
                  <a:srgbClr val="0070C0"/>
                </a:solidFill>
                <a:latin typeface="+mn-lt"/>
              </a:rPr>
              <a:t>You only need to fill out your paper data tracking form at the tax site. </a:t>
            </a:r>
          </a:p>
          <a:p>
            <a:pPr lvl="2" eaLnBrk="1" fontAlgn="auto" hangingPunct="1">
              <a:spcBef>
                <a:spcPts val="0"/>
              </a:spcBef>
              <a:spcAft>
                <a:spcPts val="0"/>
              </a:spcAft>
            </a:pPr>
            <a:r>
              <a:rPr lang="en-US" sz="2200" i="1" dirty="0">
                <a:solidFill>
                  <a:srgbClr val="C00000"/>
                </a:solidFill>
                <a:latin typeface="+mn-lt"/>
              </a:rPr>
              <a:t>False. </a:t>
            </a:r>
            <a:r>
              <a:rPr lang="en-US" sz="2200" b="0" i="1" dirty="0">
                <a:solidFill>
                  <a:srgbClr val="C00000"/>
                </a:solidFill>
                <a:latin typeface="+mn-lt"/>
              </a:rPr>
              <a:t>You need to complete </a:t>
            </a:r>
            <a:r>
              <a:rPr lang="en-US" sz="2200" i="1" dirty="0">
                <a:solidFill>
                  <a:srgbClr val="C00000"/>
                </a:solidFill>
                <a:latin typeface="+mn-lt"/>
              </a:rPr>
              <a:t>BOTH </a:t>
            </a:r>
            <a:r>
              <a:rPr lang="en-US" sz="2200" b="0" i="1" dirty="0">
                <a:solidFill>
                  <a:srgbClr val="C00000"/>
                </a:solidFill>
                <a:latin typeface="+mn-lt"/>
              </a:rPr>
              <a:t>the paper and online data tracking forms.</a:t>
            </a:r>
          </a:p>
          <a:p>
            <a:pPr marL="342900" indent="-342900" eaLnBrk="1" fontAlgn="auto" hangingPunct="1">
              <a:spcBef>
                <a:spcPts val="0"/>
              </a:spcBef>
              <a:spcAft>
                <a:spcPts val="0"/>
              </a:spcAft>
              <a:buFont typeface="Arial" panose="020B0604020202020204" pitchFamily="34" charset="0"/>
              <a:buChar char="•"/>
            </a:pPr>
            <a:r>
              <a:rPr lang="en-US" b="0" dirty="0">
                <a:latin typeface="+mn-lt"/>
              </a:rPr>
              <a:t>What is the maximum salary for in-scope?</a:t>
            </a:r>
          </a:p>
          <a:p>
            <a:pPr marL="285750" indent="-285750" eaLnBrk="1" fontAlgn="auto" hangingPunct="1">
              <a:spcBef>
                <a:spcPts val="0"/>
              </a:spcBef>
              <a:spcAft>
                <a:spcPts val="0"/>
              </a:spcAft>
              <a:buFont typeface="Wingdings" pitchFamily="2" charset="2"/>
              <a:buChar char="Ø"/>
            </a:pPr>
            <a:endParaRPr lang="en-US" sz="2800" b="0" dirty="0">
              <a:solidFill>
                <a:prstClr val="black"/>
              </a:solidFill>
              <a:latin typeface="+mn-lt"/>
            </a:endParaRPr>
          </a:p>
        </p:txBody>
      </p:sp>
      <p:sp>
        <p:nvSpPr>
          <p:cNvPr id="9" name="Explosion 1 8"/>
          <p:cNvSpPr/>
          <p:nvPr/>
        </p:nvSpPr>
        <p:spPr>
          <a:xfrm>
            <a:off x="1999508" y="288945"/>
            <a:ext cx="685800" cy="685800"/>
          </a:xfrm>
          <a:prstGeom prst="irregularSeal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2209800" y="-30162"/>
            <a:ext cx="4965846" cy="944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600" b="0" dirty="0">
                <a:solidFill>
                  <a:schemeClr val="bg1"/>
                </a:solidFill>
                <a:latin typeface="Arial Black" panose="020B0A04020102020204" pitchFamily="34" charset="0"/>
              </a:rPr>
              <a:t>Pop QUIZ!</a:t>
            </a:r>
          </a:p>
        </p:txBody>
      </p:sp>
      <p:sp>
        <p:nvSpPr>
          <p:cNvPr id="8" name="Explosion 1 7"/>
          <p:cNvSpPr/>
          <p:nvPr/>
        </p:nvSpPr>
        <p:spPr>
          <a:xfrm>
            <a:off x="2590800" y="76200"/>
            <a:ext cx="685800" cy="685800"/>
          </a:xfrm>
          <a:prstGeom prst="irregularSeal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11"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r>
              <a:rPr lang="en-US" sz="3600" dirty="0">
                <a:latin typeface="FuturT"/>
              </a:rPr>
              <a:t>Pop Quiz Answers!</a:t>
            </a:r>
            <a:endParaRPr lang="en-US" sz="2800" dirty="0">
              <a:latin typeface="FuturT"/>
            </a:endParaRPr>
          </a:p>
        </p:txBody>
      </p:sp>
      <p:sp>
        <p:nvSpPr>
          <p:cNvPr id="12" name="Explosion 1 11"/>
          <p:cNvSpPr/>
          <p:nvPr/>
        </p:nvSpPr>
        <p:spPr>
          <a:xfrm>
            <a:off x="228600" y="419100"/>
            <a:ext cx="685800" cy="685800"/>
          </a:xfrm>
          <a:prstGeom prst="irregularSeal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347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38640" y="1646029"/>
            <a:ext cx="6096000" cy="4064000"/>
            <a:chOff x="1850466" y="1251388"/>
            <a:chExt cx="6096000" cy="4064000"/>
          </a:xfrm>
        </p:grpSpPr>
        <p:graphicFrame>
          <p:nvGraphicFramePr>
            <p:cNvPr id="15" name="Chart 14"/>
            <p:cNvGraphicFramePr/>
            <p:nvPr>
              <p:extLst/>
            </p:nvPr>
          </p:nvGraphicFramePr>
          <p:xfrm>
            <a:off x="1850466" y="1251388"/>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Subtitle 2"/>
            <p:cNvSpPr txBox="1">
              <a:spLocks/>
            </p:cNvSpPr>
            <p:nvPr/>
          </p:nvSpPr>
          <p:spPr>
            <a:xfrm>
              <a:off x="4137152" y="2812972"/>
              <a:ext cx="1556274" cy="603479"/>
            </a:xfrm>
            <a:prstGeom prst="rect">
              <a:avLst/>
            </a:prstGeom>
            <a:ln>
              <a:noFill/>
            </a:ln>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base" latinLnBrk="0" hangingPunct="1">
                <a:lnSpc>
                  <a:spcPct val="100000"/>
                </a:lnSpc>
                <a:spcBef>
                  <a:spcPts val="1200"/>
                </a:spcBef>
                <a:spcAft>
                  <a:spcPts val="600"/>
                </a:spcAft>
                <a:buClrTx/>
                <a:buSzTx/>
                <a:buFont typeface="Arial"/>
                <a:buNone/>
                <a:tabLst/>
                <a:defRPr/>
              </a:pPr>
              <a:r>
                <a:rPr kumimoji="0" lang="en-US" sz="3200" b="0" i="0" u="none" strike="noStrike" kern="1200" cap="none" spc="0" normalizeH="0" baseline="0" noProof="0" dirty="0">
                  <a:ln>
                    <a:noFill/>
                  </a:ln>
                  <a:solidFill>
                    <a:srgbClr val="1E59B8"/>
                  </a:solidFill>
                  <a:effectLst/>
                  <a:uLnTx/>
                  <a:uFillTx/>
                  <a:latin typeface="FuturT"/>
                  <a:ea typeface="+mn-ea"/>
                  <a:cs typeface="MetaBook-Roman"/>
                </a:rPr>
                <a:t>$31.6m</a:t>
              </a:r>
            </a:p>
          </p:txBody>
        </p:sp>
        <p:sp>
          <p:nvSpPr>
            <p:cNvPr id="17" name="Subtitle 2"/>
            <p:cNvSpPr txBox="1">
              <a:spLocks/>
            </p:cNvSpPr>
            <p:nvPr/>
          </p:nvSpPr>
          <p:spPr>
            <a:xfrm rot="18900000">
              <a:off x="3259795" y="2098886"/>
              <a:ext cx="1416260" cy="603479"/>
            </a:xfrm>
            <a:prstGeom prst="rect">
              <a:avLst/>
            </a:prstGeom>
          </p:spPr>
          <p:txBody>
            <a:bodyPr spcFirstLastPara="1" vert="horz" lIns="91440" tIns="45720" rIns="91440" bIns="45720" numCol="1" rtlCol="0">
              <a:prstTxWarp prst="textArchUp">
                <a:avLst/>
              </a:prstTxWarp>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base" latinLnBrk="0" hangingPunct="1">
                <a:lnSpc>
                  <a:spcPct val="100000"/>
                </a:lnSpc>
                <a:spcBef>
                  <a:spcPts val="1200"/>
                </a:spcBef>
                <a:spcAft>
                  <a:spcPts val="60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FuturT"/>
                  <a:ea typeface="+mn-ea"/>
                  <a:cs typeface="MetaBook-Roman"/>
                </a:rPr>
                <a:t>$9.8 m in EITC</a:t>
              </a:r>
            </a:p>
          </p:txBody>
        </p:sp>
      </p:grpSp>
      <p:sp>
        <p:nvSpPr>
          <p:cNvPr id="18" name="Rectangle 17"/>
          <p:cNvSpPr/>
          <p:nvPr/>
        </p:nvSpPr>
        <p:spPr>
          <a:xfrm>
            <a:off x="6404454" y="5118092"/>
            <a:ext cx="3272946" cy="1031051"/>
          </a:xfrm>
          <a:prstGeom prst="rect">
            <a:avLst/>
          </a:prstGeom>
        </p:spPr>
        <p:txBody>
          <a:bodyPr wrap="square">
            <a:spAutoFit/>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1E59B8"/>
                </a:solidFill>
                <a:effectLst/>
                <a:uLnTx/>
                <a:uFillTx/>
                <a:latin typeface="FuturT" panose="020B0500000000000000" charset="0"/>
                <a:ea typeface="ＭＳ Ｐゴシック" pitchFamily="48" charset="-128"/>
                <a:cs typeface="MetaBook-Roman"/>
              </a:rPr>
              <a:t>23,200</a:t>
            </a:r>
            <a:r>
              <a:rPr kumimoji="0" lang="en-US" sz="2400" b="1" i="0" u="none" strike="noStrike" kern="1200" cap="none" spc="0" normalizeH="0" baseline="0" noProof="0" dirty="0">
                <a:ln>
                  <a:noFill/>
                </a:ln>
                <a:solidFill>
                  <a:prstClr val="black"/>
                </a:solidFill>
                <a:effectLst/>
                <a:uLnTx/>
                <a:uFillTx/>
                <a:latin typeface="FuturT" panose="020B0500000000000000" charset="0"/>
                <a:ea typeface="ＭＳ Ｐゴシック" pitchFamily="48" charset="-128"/>
                <a:cs typeface="MetaBook-Roman"/>
              </a:rPr>
              <a:t> </a:t>
            </a:r>
            <a:r>
              <a:rPr kumimoji="0" lang="en-US" sz="2400" b="0" i="0" u="none" strike="noStrike" kern="1200" cap="none" spc="0" normalizeH="0" baseline="0" noProof="0" dirty="0">
                <a:ln>
                  <a:noFill/>
                </a:ln>
                <a:solidFill>
                  <a:prstClr val="black"/>
                </a:solidFill>
                <a:effectLst/>
                <a:uLnTx/>
                <a:uFillTx/>
                <a:latin typeface="Calibri"/>
                <a:ea typeface="ＭＳ Ｐゴシック" pitchFamily="48" charset="-128"/>
                <a:cs typeface="MetaBook-Roman"/>
              </a:rPr>
              <a:t>tax returns</a:t>
            </a:r>
          </a:p>
          <a:p>
            <a:pPr marL="0" marR="0" lvl="0" indent="0" algn="l" defTabSz="914400" rtl="0" eaLnBrk="0" fontAlgn="base" latinLnBrk="0" hangingPunct="0">
              <a:lnSpc>
                <a:spcPct val="10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1E59B8"/>
                </a:solidFill>
                <a:effectLst/>
                <a:uLnTx/>
                <a:uFillTx/>
                <a:latin typeface="FuturT" panose="020B0500000000000000" charset="0"/>
                <a:ea typeface="ＭＳ Ｐゴシック" pitchFamily="48" charset="-128"/>
                <a:cs typeface="MetaBook-Roman"/>
              </a:rPr>
              <a:t>1000+ </a:t>
            </a:r>
            <a:r>
              <a:rPr kumimoji="0" lang="en-US" sz="2400" b="0" i="0" u="none" strike="noStrike" kern="1200" cap="none" spc="0" normalizeH="0" baseline="0" noProof="0" dirty="0">
                <a:ln>
                  <a:noFill/>
                </a:ln>
                <a:solidFill>
                  <a:prstClr val="black"/>
                </a:solidFill>
                <a:effectLst/>
                <a:uLnTx/>
                <a:uFillTx/>
                <a:latin typeface="Calibri"/>
                <a:ea typeface="ＭＳ Ｐゴシック" pitchFamily="48" charset="-128"/>
                <a:cs typeface="MetaBook-Roman"/>
              </a:rPr>
              <a:t>volunteers</a:t>
            </a:r>
          </a:p>
        </p:txBody>
      </p:sp>
      <p:grpSp>
        <p:nvGrpSpPr>
          <p:cNvPr id="14" name="Group 13"/>
          <p:cNvGrpSpPr/>
          <p:nvPr/>
        </p:nvGrpSpPr>
        <p:grpSpPr>
          <a:xfrm>
            <a:off x="2" y="2"/>
            <a:ext cx="1968261" cy="6868249"/>
            <a:chOff x="-1" y="22412"/>
            <a:chExt cx="1968262" cy="6835588"/>
          </a:xfrm>
        </p:grpSpPr>
        <p:pic>
          <p:nvPicPr>
            <p:cNvPr id="21" name="Picture 20" descr="C:\Users\ykim\Desktop\Temp\Flyer - Tax Volunteer Recruitment 2014-2015_Page_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22" name="Rectangle 21"/>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23" name="Picture 3" descr="logo_transparent wh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20"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2017 – 2018 Impact</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12" name="Isosceles Triangle 11"/>
          <p:cNvSpPr/>
          <p:nvPr/>
        </p:nvSpPr>
        <p:spPr bwMode="auto">
          <a:xfrm>
            <a:off x="6200474" y="5289006"/>
            <a:ext cx="203980" cy="197394"/>
          </a:xfrm>
          <a:prstGeom prst="triangle">
            <a:avLst/>
          </a:prstGeom>
          <a:solidFill>
            <a:srgbClr val="1E59B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Calibri"/>
              <a:ea typeface="+mn-ea"/>
              <a:cs typeface="+mn-cs"/>
            </a:endParaRPr>
          </a:p>
        </p:txBody>
      </p:sp>
      <p:sp>
        <p:nvSpPr>
          <p:cNvPr id="13" name="Isosceles Triangle 12"/>
          <p:cNvSpPr/>
          <p:nvPr/>
        </p:nvSpPr>
        <p:spPr bwMode="auto">
          <a:xfrm>
            <a:off x="6200474" y="5756416"/>
            <a:ext cx="222729" cy="187184"/>
          </a:xfrm>
          <a:prstGeom prst="triangle">
            <a:avLst/>
          </a:prstGeom>
          <a:solidFill>
            <a:srgbClr val="1E59B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8761198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371600"/>
            <a:ext cx="8397834" cy="4293483"/>
          </a:xfrm>
          <a:prstGeom prst="rect">
            <a:avLst/>
          </a:prstGeom>
          <a:noFill/>
        </p:spPr>
        <p:txBody>
          <a:bodyPr wrap="square" rtlCol="0">
            <a:spAutoFit/>
          </a:bodyPr>
          <a:lstStyle/>
          <a:p>
            <a:pPr marL="457200" indent="-457200" eaLnBrk="1" fontAlgn="auto" hangingPunct="1">
              <a:spcBef>
                <a:spcPts val="0"/>
              </a:spcBef>
              <a:spcAft>
                <a:spcPts val="0"/>
              </a:spcAft>
              <a:buFont typeface="Arial" panose="020B0604020202020204" pitchFamily="34" charset="0"/>
              <a:buChar char="•"/>
            </a:pPr>
            <a:r>
              <a:rPr lang="en-US" sz="2000" b="0" dirty="0">
                <a:solidFill>
                  <a:prstClr val="black"/>
                </a:solidFill>
                <a:latin typeface="+mn-lt"/>
              </a:rPr>
              <a:t>What is the difference between a soft referral and a hard referral?</a:t>
            </a:r>
          </a:p>
          <a:p>
            <a:pPr lvl="2" eaLnBrk="1" fontAlgn="auto" hangingPunct="1">
              <a:spcBef>
                <a:spcPts val="0"/>
              </a:spcBef>
              <a:spcAft>
                <a:spcPts val="0"/>
              </a:spcAft>
            </a:pPr>
            <a:r>
              <a:rPr lang="en-US" sz="2200" b="0" i="1" dirty="0">
                <a:solidFill>
                  <a:srgbClr val="C00000"/>
                </a:solidFill>
                <a:latin typeface="+mn-lt"/>
              </a:rPr>
              <a:t>A soft referral is helping the client sign up for the soft referral email, or giving the client a flyer or phone number to call. A hard referral is submitting the benefit referral online. Both are important to track. </a:t>
            </a:r>
          </a:p>
          <a:p>
            <a:pPr lvl="2" eaLnBrk="1" fontAlgn="auto" hangingPunct="1">
              <a:spcBef>
                <a:spcPts val="0"/>
              </a:spcBef>
              <a:spcAft>
                <a:spcPts val="0"/>
              </a:spcAft>
            </a:pPr>
            <a:r>
              <a:rPr lang="en-US" sz="900" b="0" i="1" dirty="0">
                <a:solidFill>
                  <a:schemeClr val="bg1"/>
                </a:solidFill>
                <a:latin typeface="+mn-lt"/>
              </a:rPr>
              <a:t>asdfasd</a:t>
            </a:r>
            <a:endParaRPr lang="en-US" sz="800" b="0" dirty="0">
              <a:solidFill>
                <a:schemeClr val="bg1"/>
              </a:solidFill>
              <a:latin typeface="+mn-lt"/>
            </a:endParaRPr>
          </a:p>
          <a:p>
            <a:pPr marL="457200" indent="-457200" eaLnBrk="1" fontAlgn="auto" hangingPunct="1">
              <a:spcBef>
                <a:spcPts val="0"/>
              </a:spcBef>
              <a:spcAft>
                <a:spcPts val="0"/>
              </a:spcAft>
              <a:buFont typeface="Arial" panose="020B0604020202020204" pitchFamily="34" charset="0"/>
              <a:buChar char="•"/>
            </a:pPr>
            <a:r>
              <a:rPr lang="en-US" sz="2000" b="0" dirty="0">
                <a:latin typeface="+mn-lt"/>
              </a:rPr>
              <a:t>True or False: </a:t>
            </a:r>
            <a:r>
              <a:rPr lang="en-US" sz="2000" b="0" dirty="0">
                <a:solidFill>
                  <a:prstClr val="black"/>
                </a:solidFill>
                <a:latin typeface="+mn-lt"/>
              </a:rPr>
              <a:t>You only need to fill out your paper data tracking form at the tax site. </a:t>
            </a:r>
          </a:p>
          <a:p>
            <a:pPr lvl="2" eaLnBrk="1" fontAlgn="auto" hangingPunct="1">
              <a:spcBef>
                <a:spcPts val="0"/>
              </a:spcBef>
              <a:spcAft>
                <a:spcPts val="0"/>
              </a:spcAft>
            </a:pPr>
            <a:r>
              <a:rPr lang="en-US" sz="2200" i="1" dirty="0">
                <a:solidFill>
                  <a:srgbClr val="C00000"/>
                </a:solidFill>
                <a:latin typeface="+mn-lt"/>
              </a:rPr>
              <a:t>False. </a:t>
            </a:r>
            <a:r>
              <a:rPr lang="en-US" sz="2200" b="0" i="1" dirty="0">
                <a:solidFill>
                  <a:srgbClr val="C00000"/>
                </a:solidFill>
                <a:latin typeface="+mn-lt"/>
              </a:rPr>
              <a:t>You need to complete </a:t>
            </a:r>
            <a:r>
              <a:rPr lang="en-US" sz="2200" i="1" dirty="0">
                <a:solidFill>
                  <a:srgbClr val="C00000"/>
                </a:solidFill>
                <a:latin typeface="+mn-lt"/>
              </a:rPr>
              <a:t>BOTH </a:t>
            </a:r>
            <a:r>
              <a:rPr lang="en-US" sz="2200" b="0" i="1" dirty="0">
                <a:solidFill>
                  <a:srgbClr val="C00000"/>
                </a:solidFill>
                <a:latin typeface="+mn-lt"/>
              </a:rPr>
              <a:t>the paper and online data tracking forms.</a:t>
            </a:r>
          </a:p>
          <a:p>
            <a:pPr marL="342900" indent="-342900" eaLnBrk="1" fontAlgn="auto" hangingPunct="1">
              <a:spcBef>
                <a:spcPts val="0"/>
              </a:spcBef>
              <a:spcAft>
                <a:spcPts val="0"/>
              </a:spcAft>
              <a:buFont typeface="Arial" panose="020B0604020202020204" pitchFamily="34" charset="0"/>
              <a:buChar char="•"/>
            </a:pPr>
            <a:r>
              <a:rPr lang="en-US" sz="2200" dirty="0">
                <a:solidFill>
                  <a:srgbClr val="0070C0"/>
                </a:solidFill>
                <a:latin typeface="+mn-lt"/>
              </a:rPr>
              <a:t>What is the maximum salary for in-scope?</a:t>
            </a:r>
          </a:p>
          <a:p>
            <a:pPr lvl="1" eaLnBrk="1" fontAlgn="auto" hangingPunct="1">
              <a:spcBef>
                <a:spcPts val="0"/>
              </a:spcBef>
              <a:spcAft>
                <a:spcPts val="0"/>
              </a:spcAft>
            </a:pPr>
            <a:r>
              <a:rPr lang="en-US" sz="2200" b="0" i="1" dirty="0">
                <a:solidFill>
                  <a:srgbClr val="C00000"/>
                </a:solidFill>
                <a:latin typeface="+mn-lt"/>
              </a:rPr>
              <a:t>	A: $66,000</a:t>
            </a:r>
          </a:p>
          <a:p>
            <a:pPr marL="285750" indent="-285750" eaLnBrk="1" fontAlgn="auto" hangingPunct="1">
              <a:spcBef>
                <a:spcPts val="0"/>
              </a:spcBef>
              <a:spcAft>
                <a:spcPts val="0"/>
              </a:spcAft>
              <a:buFont typeface="Wingdings" pitchFamily="2" charset="2"/>
              <a:buChar char="Ø"/>
            </a:pPr>
            <a:endParaRPr lang="en-US" sz="2800" b="0" dirty="0">
              <a:solidFill>
                <a:prstClr val="black"/>
              </a:solidFill>
              <a:latin typeface="+mn-lt"/>
            </a:endParaRPr>
          </a:p>
        </p:txBody>
      </p:sp>
      <p:sp>
        <p:nvSpPr>
          <p:cNvPr id="9" name="Explosion 1 8"/>
          <p:cNvSpPr/>
          <p:nvPr/>
        </p:nvSpPr>
        <p:spPr>
          <a:xfrm>
            <a:off x="1999508" y="288945"/>
            <a:ext cx="685800" cy="685800"/>
          </a:xfrm>
          <a:prstGeom prst="irregularSeal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2209800" y="-30162"/>
            <a:ext cx="4965846" cy="944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600" b="0" dirty="0">
                <a:solidFill>
                  <a:schemeClr val="bg1"/>
                </a:solidFill>
                <a:latin typeface="Arial Black" panose="020B0A04020102020204" pitchFamily="34" charset="0"/>
              </a:rPr>
              <a:t>Pop QUIZ!</a:t>
            </a:r>
          </a:p>
        </p:txBody>
      </p:sp>
      <p:sp>
        <p:nvSpPr>
          <p:cNvPr id="8" name="Explosion 1 7"/>
          <p:cNvSpPr/>
          <p:nvPr/>
        </p:nvSpPr>
        <p:spPr>
          <a:xfrm>
            <a:off x="2590800" y="76200"/>
            <a:ext cx="685800" cy="685800"/>
          </a:xfrm>
          <a:prstGeom prst="irregularSeal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11"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r>
              <a:rPr lang="en-US" sz="3600" dirty="0">
                <a:latin typeface="FuturT"/>
              </a:rPr>
              <a:t>Pop Quiz Answers!</a:t>
            </a:r>
            <a:endParaRPr lang="en-US" sz="2800" dirty="0">
              <a:latin typeface="FuturT"/>
            </a:endParaRPr>
          </a:p>
        </p:txBody>
      </p:sp>
      <p:sp>
        <p:nvSpPr>
          <p:cNvPr id="12" name="Explosion 1 11"/>
          <p:cNvSpPr/>
          <p:nvPr/>
        </p:nvSpPr>
        <p:spPr>
          <a:xfrm>
            <a:off x="228600" y="419100"/>
            <a:ext cx="685800" cy="685800"/>
          </a:xfrm>
          <a:prstGeom prst="irregularSeal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700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 name="TextBox 4"/>
          <p:cNvSpPr txBox="1"/>
          <p:nvPr/>
        </p:nvSpPr>
        <p:spPr>
          <a:xfrm>
            <a:off x="1752599" y="2459506"/>
            <a:ext cx="5638802" cy="1015663"/>
          </a:xfrm>
          <a:prstGeom prst="rect">
            <a:avLst/>
          </a:prstGeom>
          <a:noFill/>
        </p:spPr>
        <p:txBody>
          <a:bodyPr wrap="square" rtlCol="0">
            <a:spAutoFit/>
          </a:bodyPr>
          <a:lstStyle/>
          <a:p>
            <a:pPr algn="ctr">
              <a:defRPr/>
            </a:pPr>
            <a:r>
              <a:rPr lang="en-US" sz="6000" dirty="0">
                <a:solidFill>
                  <a:prstClr val="white"/>
                </a:solidFill>
              </a:rPr>
              <a:t>Questions?</a:t>
            </a:r>
          </a:p>
        </p:txBody>
      </p:sp>
      <p:sp>
        <p:nvSpPr>
          <p:cNvPr id="8" name="Parallelogram 2"/>
          <p:cNvSpPr/>
          <p:nvPr/>
        </p:nvSpPr>
        <p:spPr>
          <a:xfrm>
            <a:off x="-381000" y="5181600"/>
            <a:ext cx="8915400" cy="12192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b="0" i="1" dirty="0">
                <a:solidFill>
                  <a:srgbClr val="1E59B8"/>
                </a:solidFill>
                <a:latin typeface="+mj-lt"/>
              </a:rPr>
              <a:t>Intake &amp; Benefits Training</a:t>
            </a:r>
          </a:p>
        </p:txBody>
      </p:sp>
    </p:spTree>
    <p:extLst>
      <p:ext uri="{BB962C8B-B14F-4D97-AF65-F5344CB8AC3E}">
        <p14:creationId xmlns:p14="http://schemas.microsoft.com/office/powerpoint/2010/main" val="200768320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Training Roadmap</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51" name="Rectangle 50"/>
          <p:cNvSpPr/>
          <p:nvPr/>
        </p:nvSpPr>
        <p:spPr>
          <a:xfrm>
            <a:off x="5948019" y="1963103"/>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Intake &amp; Screening</a:t>
            </a:r>
          </a:p>
        </p:txBody>
      </p:sp>
      <p:sp>
        <p:nvSpPr>
          <p:cNvPr id="53" name="Rectangle 52"/>
          <p:cNvSpPr/>
          <p:nvPr/>
        </p:nvSpPr>
        <p:spPr>
          <a:xfrm>
            <a:off x="1828800"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Utility Assistance</a:t>
            </a:r>
          </a:p>
        </p:txBody>
      </p:sp>
      <p:sp>
        <p:nvSpPr>
          <p:cNvPr id="54" name="Rectangle 53"/>
          <p:cNvSpPr/>
          <p:nvPr/>
        </p:nvSpPr>
        <p:spPr>
          <a:xfrm>
            <a:off x="3220610"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Financial Coaching Services</a:t>
            </a:r>
          </a:p>
        </p:txBody>
      </p:sp>
      <p:sp>
        <p:nvSpPr>
          <p:cNvPr id="66" name="Rectangle 65"/>
          <p:cNvSpPr/>
          <p:nvPr/>
        </p:nvSpPr>
        <p:spPr>
          <a:xfrm>
            <a:off x="5948019"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Practice &amp; Review</a:t>
            </a:r>
          </a:p>
        </p:txBody>
      </p:sp>
      <p:sp>
        <p:nvSpPr>
          <p:cNvPr id="16" name="Rectangle 15"/>
          <p:cNvSpPr/>
          <p:nvPr/>
        </p:nvSpPr>
        <p:spPr>
          <a:xfrm>
            <a:off x="3192043" y="3381885"/>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Standards of Conduct</a:t>
            </a:r>
          </a:p>
        </p:txBody>
      </p:sp>
      <p:sp>
        <p:nvSpPr>
          <p:cNvPr id="17" name="Rectangle 16"/>
          <p:cNvSpPr/>
          <p:nvPr/>
        </p:nvSpPr>
        <p:spPr>
          <a:xfrm>
            <a:off x="4556209"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Credit Pulls</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tangle 18"/>
          <p:cNvSpPr/>
          <p:nvPr/>
        </p:nvSpPr>
        <p:spPr>
          <a:xfrm>
            <a:off x="1828800" y="1963103"/>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Campaign Overview</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tangle 20"/>
          <p:cNvSpPr/>
          <p:nvPr/>
        </p:nvSpPr>
        <p:spPr>
          <a:xfrm>
            <a:off x="3192043" y="1975169"/>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Resources</a:t>
            </a:r>
          </a:p>
        </p:txBody>
      </p:sp>
      <p:sp>
        <p:nvSpPr>
          <p:cNvPr id="22" name="Rectangle 21"/>
          <p:cNvSpPr/>
          <p:nvPr/>
        </p:nvSpPr>
        <p:spPr>
          <a:xfrm>
            <a:off x="4569023" y="1975169"/>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Site Operation &amp; Flow</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22"/>
          <p:cNvSpPr/>
          <p:nvPr/>
        </p:nvSpPr>
        <p:spPr>
          <a:xfrm>
            <a:off x="1829565" y="3381885"/>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mj-lt"/>
              </a:rPr>
              <a:t>Cultural Humility</a:t>
            </a:r>
          </a:p>
        </p:txBody>
      </p:sp>
      <p:sp>
        <p:nvSpPr>
          <p:cNvPr id="15" name="Rectangle 14"/>
          <p:cNvSpPr/>
          <p:nvPr/>
        </p:nvSpPr>
        <p:spPr>
          <a:xfrm>
            <a:off x="5948019" y="3381885"/>
            <a:ext cx="1159714" cy="1159714"/>
          </a:xfrm>
          <a:prstGeom prst="rect">
            <a:avLst/>
          </a:prstGeom>
          <a:noFill/>
          <a:ln>
            <a:solidFill>
              <a:srgbClr val="2280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299AB9"/>
                </a:solidFill>
              </a:rPr>
              <a:t>Basic Food &amp; Healthcare</a:t>
            </a:r>
          </a:p>
        </p:txBody>
      </p:sp>
      <p:sp>
        <p:nvSpPr>
          <p:cNvPr id="18" name="Rectangle 17"/>
          <p:cNvSpPr/>
          <p:nvPr/>
        </p:nvSpPr>
        <p:spPr>
          <a:xfrm>
            <a:off x="4569023" y="3381885"/>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mj-lt"/>
              </a:rPr>
              <a:t>Benefits Referrals &amp; Data Tracking</a:t>
            </a:r>
          </a:p>
        </p:txBody>
      </p:sp>
    </p:spTree>
    <p:extLst>
      <p:ext uri="{BB962C8B-B14F-4D97-AF65-F5344CB8AC3E}">
        <p14:creationId xmlns:p14="http://schemas.microsoft.com/office/powerpoint/2010/main" val="50790226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838200" y="2438400"/>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800" dirty="0">
                <a:solidFill>
                  <a:schemeClr val="bg1"/>
                </a:solidFill>
                <a:latin typeface="FuturT" panose="020B0500000000000000" charset="0"/>
                <a:cs typeface="Arial" panose="020B0604020202020204" pitchFamily="34" charset="0"/>
              </a:rPr>
              <a:t>Basic Food, Healthcare, &amp; Transportation</a:t>
            </a:r>
            <a:endParaRPr lang="en-US" sz="4800" i="1" dirty="0">
              <a:solidFill>
                <a:schemeClr val="bg1"/>
              </a:solidFill>
              <a:latin typeface="FuturT" panose="020B0500000000000000" charset="0"/>
              <a:cs typeface="Arial" panose="020B0604020202020204" pitchFamily="34" charset="0"/>
            </a:endParaRPr>
          </a:p>
        </p:txBody>
      </p:sp>
      <p:sp>
        <p:nvSpPr>
          <p:cNvPr id="5" name="Parallelogram 2"/>
          <p:cNvSpPr/>
          <p:nvPr/>
        </p:nvSpPr>
        <p:spPr>
          <a:xfrm>
            <a:off x="-381000" y="5181600"/>
            <a:ext cx="8915400" cy="12192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b="0" i="1" dirty="0">
                <a:solidFill>
                  <a:srgbClr val="1E59B8"/>
                </a:solidFill>
                <a:latin typeface="+mj-lt"/>
              </a:rPr>
              <a:t>Intake &amp; Benefits Training</a:t>
            </a:r>
          </a:p>
        </p:txBody>
      </p:sp>
    </p:spTree>
    <p:extLst>
      <p:ext uri="{BB962C8B-B14F-4D97-AF65-F5344CB8AC3E}">
        <p14:creationId xmlns:p14="http://schemas.microsoft.com/office/powerpoint/2010/main" val="229284818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93321" y="1560304"/>
            <a:ext cx="5308767" cy="4124206"/>
          </a:xfrm>
          <a:prstGeom prst="rect">
            <a:avLst/>
          </a:prstGeom>
          <a:noFill/>
        </p:spPr>
        <p:txBody>
          <a:bodyPr wrap="square" rtlCol="0">
            <a:spAutoFit/>
          </a:bodyPr>
          <a:lstStyle/>
          <a:p>
            <a:pPr lvl="1"/>
            <a:r>
              <a:rPr lang="en-US" sz="1400" dirty="0">
                <a:solidFill>
                  <a:schemeClr val="bg1"/>
                </a:solidFill>
                <a:latin typeface="Franklin Gothic Book" panose="020B0503020102020204" pitchFamily="34" charset="0"/>
              </a:rPr>
              <a:t>--</a:t>
            </a:r>
            <a:endParaRPr lang="en-US" dirty="0">
              <a:latin typeface="+mj-lt"/>
            </a:endParaRPr>
          </a:p>
          <a:p>
            <a:r>
              <a:rPr lang="en-US" dirty="0">
                <a:latin typeface="+mj-lt"/>
              </a:rPr>
              <a:t>Basic Food</a:t>
            </a:r>
          </a:p>
          <a:p>
            <a:r>
              <a:rPr lang="en-US" dirty="0">
                <a:solidFill>
                  <a:schemeClr val="bg1"/>
                </a:solidFill>
                <a:latin typeface="+mj-lt"/>
              </a:rPr>
              <a:t>-</a:t>
            </a:r>
            <a:endParaRPr lang="en-US" dirty="0">
              <a:latin typeface="+mj-lt"/>
            </a:endParaRPr>
          </a:p>
          <a:p>
            <a:r>
              <a:rPr lang="en-US" dirty="0">
                <a:latin typeface="+mj-lt"/>
              </a:rPr>
              <a:t>Healthcare</a:t>
            </a:r>
          </a:p>
          <a:p>
            <a:endParaRPr lang="en-US" dirty="0">
              <a:latin typeface="+mj-lt"/>
            </a:endParaRPr>
          </a:p>
          <a:p>
            <a:r>
              <a:rPr lang="en-US" dirty="0">
                <a:latin typeface="+mj-lt"/>
              </a:rPr>
              <a:t>Transportation</a:t>
            </a:r>
          </a:p>
          <a:p>
            <a:endParaRPr lang="en-US" dirty="0">
              <a:latin typeface="+mj-lt"/>
            </a:endParaRPr>
          </a:p>
          <a:p>
            <a:r>
              <a:rPr lang="en-US" dirty="0">
                <a:solidFill>
                  <a:prstClr val="black"/>
                </a:solidFill>
                <a:latin typeface="+mj-lt"/>
              </a:rPr>
              <a:t>Other Resources</a:t>
            </a:r>
          </a:p>
          <a:p>
            <a:endParaRPr lang="en-US" dirty="0">
              <a:solidFill>
                <a:prstClr val="black"/>
              </a:solidFill>
              <a:latin typeface="+mj-lt"/>
            </a:endParaRPr>
          </a:p>
          <a:p>
            <a:r>
              <a:rPr lang="en-US" dirty="0">
                <a:solidFill>
                  <a:prstClr val="black"/>
                </a:solidFill>
                <a:latin typeface="+mj-lt"/>
              </a:rPr>
              <a:t>Recording Data</a:t>
            </a:r>
          </a:p>
          <a:p>
            <a:endParaRPr lang="en-US" sz="3200" dirty="0">
              <a:latin typeface="Franklin Gothic Book" panose="020B0503020102020204" pitchFamily="34" charset="0"/>
            </a:endParaRPr>
          </a:p>
        </p:txBody>
      </p:sp>
      <p:grpSp>
        <p:nvGrpSpPr>
          <p:cNvPr id="10" name="Group 9"/>
          <p:cNvGrpSpPr/>
          <p:nvPr/>
        </p:nvGrpSpPr>
        <p:grpSpPr>
          <a:xfrm>
            <a:off x="2" y="2"/>
            <a:ext cx="1968261" cy="6868249"/>
            <a:chOff x="-1" y="22412"/>
            <a:chExt cx="1968262" cy="6835588"/>
          </a:xfrm>
        </p:grpSpPr>
        <p:pic>
          <p:nvPicPr>
            <p:cNvPr id="11" name="Picture 10"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3" name="Rectangle 12"/>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33" name="Oval 32"/>
          <p:cNvSpPr/>
          <p:nvPr/>
        </p:nvSpPr>
        <p:spPr>
          <a:xfrm>
            <a:off x="2746957" y="1787432"/>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746957" y="3182276"/>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746957" y="3895733"/>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a:stCxn id="34" idx="4"/>
            <a:endCxn id="35" idx="0"/>
          </p:cNvCxnSpPr>
          <p:nvPr/>
        </p:nvCxnSpPr>
        <p:spPr>
          <a:xfrm>
            <a:off x="2973677" y="3622407"/>
            <a:ext cx="0" cy="2733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5" idx="4"/>
          </p:cNvCxnSpPr>
          <p:nvPr/>
        </p:nvCxnSpPr>
        <p:spPr>
          <a:xfrm>
            <a:off x="2973677" y="4335864"/>
            <a:ext cx="0" cy="55107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2730056" y="4666867"/>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746958" y="2468819"/>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stCxn id="39" idx="4"/>
            <a:endCxn id="34" idx="0"/>
          </p:cNvCxnSpPr>
          <p:nvPr/>
        </p:nvCxnSpPr>
        <p:spPr>
          <a:xfrm flipH="1">
            <a:off x="2973679" y="2908950"/>
            <a:ext cx="1" cy="2733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3" idx="4"/>
            <a:endCxn id="39" idx="0"/>
          </p:cNvCxnSpPr>
          <p:nvPr/>
        </p:nvCxnSpPr>
        <p:spPr>
          <a:xfrm>
            <a:off x="2973679" y="2227563"/>
            <a:ext cx="1" cy="241254"/>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rotWithShape="1">
          <a:blip r:embed="rId5"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2742244" y="1700602"/>
            <a:ext cx="651077" cy="613789"/>
          </a:xfrm>
          <a:prstGeom prst="rect">
            <a:avLst/>
          </a:prstGeom>
        </p:spPr>
      </p:pic>
      <p:sp>
        <p:nvSpPr>
          <p:cNvPr id="18" name="Parallelogram 2"/>
          <p:cNvSpPr/>
          <p:nvPr/>
        </p:nvSpPr>
        <p:spPr>
          <a:xfrm>
            <a:off x="3005100" y="232096"/>
            <a:ext cx="7924800" cy="1073738"/>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FuturT"/>
              </a:rPr>
              <a:t>       </a:t>
            </a:r>
            <a:r>
              <a:rPr lang="en-US" sz="3600" dirty="0">
                <a:latin typeface="FuturT"/>
              </a:rPr>
              <a:t>WithinREACH Referrals</a:t>
            </a:r>
            <a:endParaRPr lang="en-US" sz="3200" dirty="0">
              <a:latin typeface="FuturT"/>
            </a:endParaRPr>
          </a:p>
        </p:txBody>
      </p:sp>
    </p:spTree>
    <p:extLst>
      <p:ext uri="{BB962C8B-B14F-4D97-AF65-F5344CB8AC3E}">
        <p14:creationId xmlns:p14="http://schemas.microsoft.com/office/powerpoint/2010/main" val="327581892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261" y="1447800"/>
            <a:ext cx="7685144" cy="3404246"/>
          </a:xfrm>
          <a:prstGeom prst="rect">
            <a:avLst/>
          </a:prstGeom>
          <a:ln>
            <a:noFill/>
          </a:ln>
          <a:effectLst>
            <a:outerShdw blurRad="190500" algn="tl" rotWithShape="0">
              <a:srgbClr val="000000">
                <a:alpha val="70000"/>
              </a:srgbClr>
            </a:outerShdw>
          </a:effectLst>
        </p:spPr>
      </p:pic>
      <p:sp>
        <p:nvSpPr>
          <p:cNvPr id="10" name="Rectangle 9"/>
          <p:cNvSpPr/>
          <p:nvPr/>
        </p:nvSpPr>
        <p:spPr>
          <a:xfrm flipH="1">
            <a:off x="858259" y="2209800"/>
            <a:ext cx="7685145" cy="838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Oval 13"/>
          <p:cNvSpPr/>
          <p:nvPr/>
        </p:nvSpPr>
        <p:spPr>
          <a:xfrm>
            <a:off x="1066800" y="2396966"/>
            <a:ext cx="304800" cy="270034"/>
          </a:xfrm>
          <a:prstGeom prst="ellipse">
            <a:avLst/>
          </a:prstGeom>
          <a:solidFill>
            <a:srgbClr val="F2DAD9">
              <a:alpha val="3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2"/>
          <p:cNvSpPr/>
          <p:nvPr/>
        </p:nvSpPr>
        <p:spPr>
          <a:xfrm>
            <a:off x="2895600" y="69262"/>
            <a:ext cx="7785338" cy="1073738"/>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Basic Food </a:t>
            </a:r>
            <a:endParaRPr lang="en-US" sz="3200" dirty="0">
              <a:latin typeface="FuturT"/>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2006" y="256127"/>
            <a:ext cx="731583" cy="701101"/>
          </a:xfrm>
          <a:prstGeom prst="rect">
            <a:avLst/>
          </a:prstGeom>
        </p:spPr>
      </p:pic>
    </p:spTree>
    <p:extLst>
      <p:ext uri="{BB962C8B-B14F-4D97-AF65-F5344CB8AC3E}">
        <p14:creationId xmlns:p14="http://schemas.microsoft.com/office/powerpoint/2010/main" val="163316718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rallelogram 2"/>
          <p:cNvSpPr/>
          <p:nvPr/>
        </p:nvSpPr>
        <p:spPr>
          <a:xfrm>
            <a:off x="2743200" y="226002"/>
            <a:ext cx="7239000" cy="989834"/>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What is Basic Food?</a:t>
            </a:r>
          </a:p>
        </p:txBody>
      </p:sp>
      <p:grpSp>
        <p:nvGrpSpPr>
          <p:cNvPr id="11" name="Group 10"/>
          <p:cNvGrpSpPr/>
          <p:nvPr/>
        </p:nvGrpSpPr>
        <p:grpSpPr>
          <a:xfrm>
            <a:off x="2" y="2"/>
            <a:ext cx="1968261" cy="6868249"/>
            <a:chOff x="-1" y="22412"/>
            <a:chExt cx="1968262" cy="6835588"/>
          </a:xfrm>
        </p:grpSpPr>
        <p:pic>
          <p:nvPicPr>
            <p:cNvPr id="13" name="Picture 12"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4" name="Rectangle 13"/>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3314" name="Content Placeholder 1"/>
          <p:cNvSpPr>
            <a:spLocks noGrp="1"/>
          </p:cNvSpPr>
          <p:nvPr>
            <p:ph idx="1"/>
          </p:nvPr>
        </p:nvSpPr>
        <p:spPr>
          <a:xfrm>
            <a:off x="2214880" y="1524000"/>
            <a:ext cx="6548119" cy="5020123"/>
          </a:xfrm>
        </p:spPr>
        <p:txBody>
          <a:bodyPr>
            <a:normAutofit/>
          </a:bodyPr>
          <a:lstStyle/>
          <a:p>
            <a:pPr indent="0">
              <a:buNone/>
            </a:pPr>
            <a:r>
              <a:rPr lang="en-US" altLang="en-US" sz="2800" dirty="0">
                <a:latin typeface="+mj-lt"/>
                <a:cs typeface="Arial" panose="020B0604020202020204" pitchFamily="34" charset="0"/>
              </a:rPr>
              <a:t>Basic Food is</a:t>
            </a:r>
            <a:r>
              <a:rPr lang="en-US" altLang="en-US" sz="2800" b="1" dirty="0">
                <a:solidFill>
                  <a:srgbClr val="1E59B8"/>
                </a:solidFill>
                <a:latin typeface="+mj-lt"/>
                <a:cs typeface="Arial" panose="020B0604020202020204" pitchFamily="34" charset="0"/>
              </a:rPr>
              <a:t> essentially money that can be used to help pay for groceries</a:t>
            </a:r>
          </a:p>
          <a:p>
            <a:pPr indent="0">
              <a:buNone/>
            </a:pPr>
            <a:endParaRPr lang="en-US" altLang="en-US" sz="1050" dirty="0">
              <a:latin typeface="+mj-lt"/>
              <a:cs typeface="Arial" panose="020B0604020202020204" pitchFamily="34" charset="0"/>
            </a:endParaRPr>
          </a:p>
          <a:p>
            <a:pPr indent="0">
              <a:buNone/>
            </a:pPr>
            <a:endParaRPr lang="en-US" altLang="en-US" sz="2400" dirty="0">
              <a:latin typeface="+mj-lt"/>
              <a:cs typeface="Arial" panose="020B0604020202020204" pitchFamily="34" charset="0"/>
            </a:endParaRPr>
          </a:p>
          <a:p>
            <a:pPr indent="0">
              <a:buNone/>
            </a:pPr>
            <a:r>
              <a:rPr lang="en-US" altLang="en-US" sz="2400" dirty="0">
                <a:latin typeface="+mj-lt"/>
                <a:cs typeface="Arial" panose="020B0604020202020204" pitchFamily="34" charset="0"/>
              </a:rPr>
              <a:t>Eligibility factors for basic food include:</a:t>
            </a:r>
          </a:p>
          <a:p>
            <a:pPr marL="1200150" lvl="1" indent="-457200">
              <a:buFont typeface="+mj-lt"/>
              <a:buAutoNum type="arabicPeriod"/>
            </a:pPr>
            <a:r>
              <a:rPr lang="en-US" altLang="en-US" sz="2400" dirty="0">
                <a:latin typeface="+mj-lt"/>
                <a:cs typeface="Arial" panose="020B0604020202020204" pitchFamily="34" charset="0"/>
              </a:rPr>
              <a:t>Number of people in your household</a:t>
            </a:r>
          </a:p>
          <a:p>
            <a:pPr marL="1200150" lvl="1" indent="-457200">
              <a:buFont typeface="+mj-lt"/>
              <a:buAutoNum type="arabicPeriod"/>
            </a:pPr>
            <a:r>
              <a:rPr lang="en-US" altLang="en-US" sz="2400" dirty="0">
                <a:latin typeface="+mj-lt"/>
                <a:cs typeface="Arial" panose="020B0604020202020204" pitchFamily="34" charset="0"/>
              </a:rPr>
              <a:t>Gross monthly income of applicants</a:t>
            </a:r>
          </a:p>
          <a:p>
            <a:pPr marL="1200150" lvl="1" indent="-457200">
              <a:buFont typeface="+mj-lt"/>
              <a:buAutoNum type="arabicPeriod"/>
            </a:pPr>
            <a:r>
              <a:rPr lang="en-US" altLang="en-US" sz="2400" dirty="0">
                <a:latin typeface="+mj-lt"/>
                <a:cs typeface="Arial" panose="020B0604020202020204" pitchFamily="34" charset="0"/>
              </a:rPr>
              <a:t>Citizenship/residency status of applicants</a:t>
            </a:r>
          </a:p>
          <a:p>
            <a:pPr indent="0">
              <a:buNone/>
            </a:pPr>
            <a:endParaRPr lang="en-US" altLang="en-US" sz="2200" dirty="0">
              <a:latin typeface="+mj-lt"/>
              <a:cs typeface="Arial" panose="020B0604020202020204" pitchFamily="34" charset="0"/>
            </a:endParaRPr>
          </a:p>
          <a:p>
            <a:pPr indent="0">
              <a:buNone/>
            </a:pPr>
            <a:r>
              <a:rPr lang="en-US" altLang="en-US" sz="2400" b="1" dirty="0">
                <a:latin typeface="+mj-lt"/>
                <a:cs typeface="Arial" panose="020B0604020202020204" pitchFamily="34" charset="0"/>
              </a:rPr>
              <a:t>Basic Food is also known as SNAP, food assistance, or food stamps.</a:t>
            </a:r>
          </a:p>
          <a:p>
            <a:pPr lvl="1" indent="0">
              <a:buNone/>
            </a:pPr>
            <a:endParaRPr lang="en-US" altLang="en-US" sz="1600" dirty="0">
              <a:latin typeface="+mj-lt"/>
              <a:cs typeface="Arial" panose="020B0604020202020204" pitchFamily="34" charset="0"/>
            </a:endParaRPr>
          </a:p>
        </p:txBody>
      </p:sp>
    </p:spTree>
    <p:extLst>
      <p:ext uri="{BB962C8B-B14F-4D97-AF65-F5344CB8AC3E}">
        <p14:creationId xmlns:p14="http://schemas.microsoft.com/office/powerpoint/2010/main" val="996213638"/>
      </p:ext>
    </p:extLst>
  </p:cSld>
  <p:clrMapOvr>
    <a:masterClrMapping/>
  </p:clrMapOvr>
  <p:transition advTm="188995"/>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rallelogram 2"/>
          <p:cNvSpPr/>
          <p:nvPr/>
        </p:nvSpPr>
        <p:spPr>
          <a:xfrm>
            <a:off x="1676400" y="233798"/>
            <a:ext cx="9140896" cy="989834"/>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FuturT"/>
              </a:rPr>
              <a:t>	</a:t>
            </a:r>
            <a:r>
              <a:rPr lang="en-US" sz="3600" dirty="0">
                <a:latin typeface="FuturT"/>
              </a:rPr>
              <a:t>Step 1: Benefits Calculator</a:t>
            </a:r>
          </a:p>
        </p:txBody>
      </p:sp>
      <p:pic>
        <p:nvPicPr>
          <p:cNvPr id="5" name="Picture 4"/>
          <p:cNvPicPr>
            <a:picLocks noChangeAspect="1"/>
          </p:cNvPicPr>
          <p:nvPr/>
        </p:nvPicPr>
        <p:blipFill>
          <a:blip r:embed="rId3"/>
          <a:stretch>
            <a:fillRect/>
          </a:stretch>
        </p:blipFill>
        <p:spPr>
          <a:xfrm>
            <a:off x="4859947" y="1600200"/>
            <a:ext cx="3826853" cy="4948568"/>
          </a:xfrm>
          <a:prstGeom prst="rect">
            <a:avLst/>
          </a:prstGeom>
          <a:ln>
            <a:noFill/>
          </a:ln>
          <a:effectLst>
            <a:outerShdw blurRad="190500" algn="tl" rotWithShape="0">
              <a:srgbClr val="000000">
                <a:alpha val="70000"/>
              </a:srgbClr>
            </a:outerShdw>
          </a:effectLst>
        </p:spPr>
      </p:pic>
      <p:sp>
        <p:nvSpPr>
          <p:cNvPr id="16" name="Right Arrow 15"/>
          <p:cNvSpPr/>
          <p:nvPr/>
        </p:nvSpPr>
        <p:spPr>
          <a:xfrm>
            <a:off x="3581400" y="2057400"/>
            <a:ext cx="914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3581400" y="5346400"/>
            <a:ext cx="914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73907" y="2057401"/>
            <a:ext cx="3127093"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876801" y="5435000"/>
            <a:ext cx="3124199" cy="2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93225" y="3099502"/>
            <a:ext cx="4202575" cy="830997"/>
          </a:xfrm>
          <a:prstGeom prst="rect">
            <a:avLst/>
          </a:prstGeom>
          <a:noFill/>
        </p:spPr>
        <p:txBody>
          <a:bodyPr wrap="square" rtlCol="0">
            <a:spAutoFit/>
          </a:bodyPr>
          <a:lstStyle/>
          <a:p>
            <a:r>
              <a:rPr lang="en-US" dirty="0">
                <a:solidFill>
                  <a:srgbClr val="1E59B8"/>
                </a:solidFill>
              </a:rPr>
              <a:t>Step 1: </a:t>
            </a:r>
            <a:r>
              <a:rPr lang="en-US" b="0" dirty="0"/>
              <a:t>Enter information into Benefits Calculator</a:t>
            </a:r>
          </a:p>
        </p:txBody>
      </p:sp>
    </p:spTree>
    <p:extLst>
      <p:ext uri="{BB962C8B-B14F-4D97-AF65-F5344CB8AC3E}">
        <p14:creationId xmlns:p14="http://schemas.microsoft.com/office/powerpoint/2010/main" val="2230639368"/>
      </p:ext>
    </p:extLst>
  </p:cSld>
  <p:clrMapOvr>
    <a:masterClrMapping/>
  </p:clrMapOvr>
  <p:transition advTm="188995"/>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rallelogram 2"/>
          <p:cNvSpPr/>
          <p:nvPr/>
        </p:nvSpPr>
        <p:spPr>
          <a:xfrm>
            <a:off x="2362200" y="162747"/>
            <a:ext cx="8543926" cy="989834"/>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Basic Food: Determinants</a:t>
            </a:r>
          </a:p>
        </p:txBody>
      </p:sp>
      <p:grpSp>
        <p:nvGrpSpPr>
          <p:cNvPr id="11" name="Group 10"/>
          <p:cNvGrpSpPr/>
          <p:nvPr/>
        </p:nvGrpSpPr>
        <p:grpSpPr>
          <a:xfrm>
            <a:off x="2" y="2"/>
            <a:ext cx="1968261" cy="6868249"/>
            <a:chOff x="-1" y="22412"/>
            <a:chExt cx="1968262" cy="6835588"/>
          </a:xfrm>
        </p:grpSpPr>
        <p:pic>
          <p:nvPicPr>
            <p:cNvPr id="13" name="Picture 12"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4" name="Rectangle 13"/>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3314" name="Content Placeholder 1"/>
          <p:cNvSpPr>
            <a:spLocks noGrp="1"/>
          </p:cNvSpPr>
          <p:nvPr>
            <p:ph idx="1"/>
          </p:nvPr>
        </p:nvSpPr>
        <p:spPr>
          <a:xfrm>
            <a:off x="2276474" y="1412862"/>
            <a:ext cx="7162800" cy="600523"/>
          </a:xfrm>
        </p:spPr>
        <p:txBody>
          <a:bodyPr>
            <a:normAutofit/>
          </a:bodyPr>
          <a:lstStyle/>
          <a:p>
            <a:pPr indent="0">
              <a:buNone/>
            </a:pPr>
            <a:r>
              <a:rPr lang="en-US" altLang="en-US" sz="2600" b="1" dirty="0">
                <a:solidFill>
                  <a:srgbClr val="1E59B8"/>
                </a:solidFill>
                <a:latin typeface="+mj-lt"/>
                <a:cs typeface="Arial" panose="020B0604020202020204" pitchFamily="34" charset="0"/>
              </a:rPr>
              <a:t>Number of people in household</a:t>
            </a:r>
          </a:p>
          <a:p>
            <a:pPr indent="0">
              <a:buNone/>
            </a:pPr>
            <a:endParaRPr lang="en-US" altLang="en-US" sz="2700" b="1" dirty="0">
              <a:solidFill>
                <a:srgbClr val="1E59B8"/>
              </a:solidFill>
              <a:latin typeface="+mj-lt"/>
              <a:cs typeface="Arial" panose="020B0604020202020204" pitchFamily="34" charset="0"/>
            </a:endParaRPr>
          </a:p>
          <a:p>
            <a:pPr indent="0">
              <a:buNone/>
            </a:pPr>
            <a:endParaRPr lang="en-US" altLang="en-US" sz="2700" dirty="0">
              <a:latin typeface="+mj-lt"/>
              <a:cs typeface="Arial" panose="020B0604020202020204" pitchFamily="34" charset="0"/>
            </a:endParaRPr>
          </a:p>
          <a:p>
            <a:pPr indent="0">
              <a:buNone/>
            </a:pPr>
            <a:endParaRPr lang="en-US" altLang="en-US" sz="2700" dirty="0">
              <a:latin typeface="+mj-lt"/>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115727140"/>
              </p:ext>
            </p:extLst>
          </p:nvPr>
        </p:nvGraphicFramePr>
        <p:xfrm>
          <a:off x="2984599" y="3403159"/>
          <a:ext cx="5156000" cy="3261490"/>
        </p:xfrm>
        <a:graphic>
          <a:graphicData uri="http://schemas.openxmlformats.org/drawingml/2006/table">
            <a:tbl>
              <a:tblPr firstRow="1" bandRow="1">
                <a:tableStyleId>{5C22544A-7EE6-4342-B048-85BDC9FD1C3A}</a:tableStyleId>
              </a:tblPr>
              <a:tblGrid>
                <a:gridCol w="2578000">
                  <a:extLst>
                    <a:ext uri="{9D8B030D-6E8A-4147-A177-3AD203B41FA5}">
                      <a16:colId xmlns:a16="http://schemas.microsoft.com/office/drawing/2014/main" val="2946842821"/>
                    </a:ext>
                  </a:extLst>
                </a:gridCol>
                <a:gridCol w="2578000">
                  <a:extLst>
                    <a:ext uri="{9D8B030D-6E8A-4147-A177-3AD203B41FA5}">
                      <a16:colId xmlns:a16="http://schemas.microsoft.com/office/drawing/2014/main" val="2395970819"/>
                    </a:ext>
                  </a:extLst>
                </a:gridCol>
              </a:tblGrid>
              <a:tr h="459580">
                <a:tc>
                  <a:txBody>
                    <a:bodyPr/>
                    <a:lstStyle/>
                    <a:p>
                      <a:r>
                        <a:rPr lang="en-US" sz="1400" dirty="0"/>
                        <a:t>YES, part</a:t>
                      </a:r>
                      <a:r>
                        <a:rPr lang="en-US" sz="1400" baseline="0" dirty="0"/>
                        <a:t> of applicant’s household</a:t>
                      </a:r>
                      <a:endParaRPr lang="en-US" sz="1400" dirty="0"/>
                    </a:p>
                  </a:txBody>
                  <a:tcPr/>
                </a:tc>
                <a:tc>
                  <a:txBody>
                    <a:bodyPr/>
                    <a:lstStyle/>
                    <a:p>
                      <a:r>
                        <a:rPr lang="en-US" sz="1400" dirty="0"/>
                        <a:t>NO,</a:t>
                      </a:r>
                      <a:r>
                        <a:rPr lang="en-US" sz="1400" baseline="0" dirty="0"/>
                        <a:t> not part of applicant’s household</a:t>
                      </a:r>
                    </a:p>
                  </a:txBody>
                  <a:tcPr/>
                </a:tc>
                <a:extLst>
                  <a:ext uri="{0D108BD9-81ED-4DB2-BD59-A6C34878D82A}">
                    <a16:rowId xmlns:a16="http://schemas.microsoft.com/office/drawing/2014/main" val="3317337743"/>
                  </a:ext>
                </a:extLst>
              </a:tr>
              <a:tr h="853505">
                <a:tc>
                  <a:txBody>
                    <a:bodyPr/>
                    <a:lstStyle/>
                    <a:p>
                      <a:r>
                        <a:rPr lang="en-US" sz="1400" dirty="0"/>
                        <a:t>All people in the household who buy food or</a:t>
                      </a:r>
                      <a:r>
                        <a:rPr lang="en-US" sz="1400" baseline="0" dirty="0"/>
                        <a:t> prepare meals together</a:t>
                      </a:r>
                      <a:endParaRPr lang="en-US" sz="1400" dirty="0"/>
                    </a:p>
                  </a:txBody>
                  <a:tcPr/>
                </a:tc>
                <a:tc>
                  <a:txBody>
                    <a:bodyPr/>
                    <a:lstStyle/>
                    <a:p>
                      <a:r>
                        <a:rPr lang="en-US" sz="1400" dirty="0"/>
                        <a:t>Housemates</a:t>
                      </a:r>
                      <a:r>
                        <a:rPr lang="en-US" sz="1400" baseline="0" dirty="0"/>
                        <a:t> who do not share food</a:t>
                      </a:r>
                      <a:endParaRPr lang="en-US" sz="1400" dirty="0"/>
                    </a:p>
                  </a:txBody>
                  <a:tcPr/>
                </a:tc>
                <a:extLst>
                  <a:ext uri="{0D108BD9-81ED-4DB2-BD59-A6C34878D82A}">
                    <a16:rowId xmlns:a16="http://schemas.microsoft.com/office/drawing/2014/main" val="514501776"/>
                  </a:ext>
                </a:extLst>
              </a:tr>
              <a:tr h="262617">
                <a:tc>
                  <a:txBody>
                    <a:bodyPr/>
                    <a:lstStyle/>
                    <a:p>
                      <a:r>
                        <a:rPr lang="en-US" sz="1400" dirty="0"/>
                        <a:t>Applicant’s spouse</a:t>
                      </a:r>
                    </a:p>
                  </a:txBody>
                  <a:tcPr/>
                </a:tc>
                <a:tc>
                  <a:txBody>
                    <a:bodyPr/>
                    <a:lstStyle/>
                    <a:p>
                      <a:r>
                        <a:rPr lang="en-US" sz="1400" dirty="0"/>
                        <a:t>Unborn children</a:t>
                      </a:r>
                    </a:p>
                  </a:txBody>
                  <a:tcPr/>
                </a:tc>
                <a:extLst>
                  <a:ext uri="{0D108BD9-81ED-4DB2-BD59-A6C34878D82A}">
                    <a16:rowId xmlns:a16="http://schemas.microsoft.com/office/drawing/2014/main" val="876213515"/>
                  </a:ext>
                </a:extLst>
              </a:tr>
              <a:tr h="853505">
                <a:tc>
                  <a:txBody>
                    <a:bodyPr/>
                    <a:lstStyle/>
                    <a:p>
                      <a:r>
                        <a:rPr lang="en-US" sz="1400" dirty="0"/>
                        <a:t>Applicant’s child(</a:t>
                      </a:r>
                      <a:r>
                        <a:rPr lang="en-US" sz="1400" dirty="0" err="1"/>
                        <a:t>ren</a:t>
                      </a:r>
                      <a:r>
                        <a:rPr lang="en-US" sz="1400" dirty="0"/>
                        <a:t>) under age 22 living at the residenc</a:t>
                      </a:r>
                      <a:r>
                        <a:rPr lang="en-US" sz="1400" baseline="0" dirty="0"/>
                        <a:t>e (even if the child is married)</a:t>
                      </a:r>
                      <a:endParaRPr lang="en-US" sz="1400" dirty="0"/>
                    </a:p>
                  </a:txBody>
                  <a:tcPr/>
                </a:tc>
                <a:tc>
                  <a:txBody>
                    <a:bodyPr/>
                    <a:lstStyle/>
                    <a:p>
                      <a:endParaRPr lang="en-US" sz="1400" dirty="0"/>
                    </a:p>
                  </a:txBody>
                  <a:tcPr/>
                </a:tc>
                <a:extLst>
                  <a:ext uri="{0D108BD9-81ED-4DB2-BD59-A6C34878D82A}">
                    <a16:rowId xmlns:a16="http://schemas.microsoft.com/office/drawing/2014/main" val="1325011032"/>
                  </a:ext>
                </a:extLst>
              </a:tr>
              <a:tr h="656543">
                <a:tc>
                  <a:txBody>
                    <a:bodyPr/>
                    <a:lstStyle/>
                    <a:p>
                      <a:r>
                        <a:rPr lang="en-US" sz="1400" dirty="0"/>
                        <a:t>Applicant’s parents living in</a:t>
                      </a:r>
                      <a:r>
                        <a:rPr lang="en-US" sz="1400" baseline="0" dirty="0"/>
                        <a:t> the residence if applicant is under age 22</a:t>
                      </a:r>
                      <a:endParaRPr lang="en-US" sz="1400" dirty="0"/>
                    </a:p>
                  </a:txBody>
                  <a:tcPr/>
                </a:tc>
                <a:tc>
                  <a:txBody>
                    <a:bodyPr/>
                    <a:lstStyle/>
                    <a:p>
                      <a:endParaRPr lang="en-US" sz="1400" dirty="0"/>
                    </a:p>
                  </a:txBody>
                  <a:tcPr/>
                </a:tc>
                <a:extLst>
                  <a:ext uri="{0D108BD9-81ED-4DB2-BD59-A6C34878D82A}">
                    <a16:rowId xmlns:a16="http://schemas.microsoft.com/office/drawing/2014/main" val="1726653694"/>
                  </a:ext>
                </a:extLst>
              </a:tr>
            </a:tbl>
          </a:graphicData>
        </a:graphic>
      </p:graphicFrame>
      <p:pic>
        <p:nvPicPr>
          <p:cNvPr id="2" name="Picture 1"/>
          <p:cNvPicPr>
            <a:picLocks noChangeAspect="1"/>
          </p:cNvPicPr>
          <p:nvPr/>
        </p:nvPicPr>
        <p:blipFill>
          <a:blip r:embed="rId5"/>
          <a:stretch>
            <a:fillRect/>
          </a:stretch>
        </p:blipFill>
        <p:spPr>
          <a:xfrm>
            <a:off x="2276474" y="2291734"/>
            <a:ext cx="6572250" cy="914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83857433"/>
      </p:ext>
    </p:extLst>
  </p:cSld>
  <p:clrMapOvr>
    <a:masterClrMapping/>
  </p:clrMapOvr>
  <p:transition advTm="188995"/>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 y="2"/>
            <a:ext cx="1968261" cy="6868249"/>
            <a:chOff x="-1" y="22412"/>
            <a:chExt cx="1968262" cy="6835588"/>
          </a:xfrm>
        </p:grpSpPr>
        <p:pic>
          <p:nvPicPr>
            <p:cNvPr id="13" name="Picture 12"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4" name="Rectangle 13"/>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3314" name="Content Placeholder 1"/>
          <p:cNvSpPr>
            <a:spLocks noGrp="1"/>
          </p:cNvSpPr>
          <p:nvPr>
            <p:ph idx="1"/>
          </p:nvPr>
        </p:nvSpPr>
        <p:spPr>
          <a:xfrm>
            <a:off x="2057400" y="1524000"/>
            <a:ext cx="6845390" cy="5020123"/>
          </a:xfrm>
        </p:spPr>
        <p:txBody>
          <a:bodyPr>
            <a:normAutofit fontScale="62500" lnSpcReduction="20000"/>
          </a:bodyPr>
          <a:lstStyle/>
          <a:p>
            <a:pPr indent="0">
              <a:buNone/>
            </a:pPr>
            <a:r>
              <a:rPr lang="en-US" altLang="en-US" sz="3300" b="1" dirty="0">
                <a:solidFill>
                  <a:srgbClr val="1E59B8"/>
                </a:solidFill>
                <a:latin typeface="+mj-lt"/>
                <a:cs typeface="Arial" panose="020B0604020202020204" pitchFamily="34" charset="0"/>
              </a:rPr>
              <a:t>Gross Monthly Income</a:t>
            </a:r>
          </a:p>
          <a:p>
            <a:pPr indent="0">
              <a:buNone/>
            </a:pPr>
            <a:endParaRPr lang="en-US" altLang="en-US" sz="3300" b="1" dirty="0">
              <a:solidFill>
                <a:srgbClr val="1E59B8"/>
              </a:solidFill>
              <a:latin typeface="+mj-lt"/>
              <a:cs typeface="Arial" panose="020B0604020202020204" pitchFamily="34" charset="0"/>
            </a:endParaRPr>
          </a:p>
          <a:p>
            <a:pPr indent="0">
              <a:buNone/>
            </a:pPr>
            <a:endParaRPr lang="en-US" altLang="en-US" sz="3600" b="1" dirty="0">
              <a:solidFill>
                <a:srgbClr val="1E59B8"/>
              </a:solidFill>
              <a:latin typeface="+mj-lt"/>
              <a:cs typeface="Arial" panose="020B0604020202020204" pitchFamily="34" charset="0"/>
            </a:endParaRPr>
          </a:p>
          <a:p>
            <a:pPr indent="0">
              <a:buNone/>
            </a:pPr>
            <a:endParaRPr lang="en-US" altLang="en-US" sz="3600" b="1" dirty="0">
              <a:solidFill>
                <a:srgbClr val="1E59B8"/>
              </a:solidFill>
              <a:latin typeface="+mj-lt"/>
              <a:cs typeface="Arial" panose="020B0604020202020204" pitchFamily="34" charset="0"/>
            </a:endParaRPr>
          </a:p>
          <a:p>
            <a:pPr indent="0">
              <a:buNone/>
            </a:pPr>
            <a:endParaRPr lang="en-US" altLang="en-US" sz="1050" dirty="0">
              <a:latin typeface="+mj-lt"/>
              <a:cs typeface="Arial" panose="020B0604020202020204" pitchFamily="34" charset="0"/>
            </a:endParaRPr>
          </a:p>
          <a:p>
            <a:pPr indent="0">
              <a:buNone/>
            </a:pPr>
            <a:endParaRPr lang="en-US" altLang="en-US" sz="3400" dirty="0">
              <a:cs typeface="Arial" panose="020B0604020202020204" pitchFamily="34" charset="0"/>
            </a:endParaRPr>
          </a:p>
          <a:p>
            <a:pPr indent="0">
              <a:buNone/>
            </a:pPr>
            <a:r>
              <a:rPr lang="en-US" altLang="en-US" sz="3400" dirty="0">
                <a:cs typeface="Arial" panose="020B0604020202020204" pitchFamily="34" charset="0"/>
              </a:rPr>
              <a:t>Income includes:</a:t>
            </a:r>
          </a:p>
          <a:p>
            <a:pPr marL="685800"/>
            <a:r>
              <a:rPr lang="en-US" altLang="en-US" sz="3400" dirty="0">
                <a:cs typeface="Arial" panose="020B0604020202020204" pitchFamily="34" charset="0"/>
              </a:rPr>
              <a:t>Income from jobs (include tips, commissions, bonuses)</a:t>
            </a:r>
          </a:p>
          <a:p>
            <a:pPr marL="685800"/>
            <a:r>
              <a:rPr lang="en-US" altLang="en-US" sz="3400" dirty="0">
                <a:cs typeface="Arial" panose="020B0604020202020204" pitchFamily="34" charset="0"/>
              </a:rPr>
              <a:t>Self employment income</a:t>
            </a:r>
          </a:p>
          <a:p>
            <a:pPr marL="685800"/>
            <a:r>
              <a:rPr lang="en-US" altLang="en-US" sz="3400" dirty="0">
                <a:cs typeface="Arial" panose="020B0604020202020204" pitchFamily="34" charset="0"/>
              </a:rPr>
              <a:t>Social Security</a:t>
            </a:r>
          </a:p>
          <a:p>
            <a:pPr marL="685800"/>
            <a:r>
              <a:rPr lang="en-US" altLang="en-US" sz="3400" dirty="0">
                <a:cs typeface="Arial" panose="020B0604020202020204" pitchFamily="34" charset="0"/>
              </a:rPr>
              <a:t>L&amp;I</a:t>
            </a:r>
          </a:p>
          <a:p>
            <a:pPr marL="685800"/>
            <a:r>
              <a:rPr lang="en-US" altLang="en-US" sz="3400" dirty="0">
                <a:cs typeface="Arial" panose="020B0604020202020204" pitchFamily="34" charset="0"/>
              </a:rPr>
              <a:t>VA Benefits</a:t>
            </a:r>
          </a:p>
          <a:p>
            <a:pPr marL="685800"/>
            <a:r>
              <a:rPr lang="en-US" altLang="en-US" sz="3400" dirty="0">
                <a:cs typeface="Arial" panose="020B0604020202020204" pitchFamily="34" charset="0"/>
              </a:rPr>
              <a:t>Unemployment</a:t>
            </a:r>
          </a:p>
          <a:p>
            <a:pPr marL="685800"/>
            <a:r>
              <a:rPr lang="en-US" altLang="en-US" sz="3400" dirty="0">
                <a:cs typeface="Arial" panose="020B0604020202020204" pitchFamily="34" charset="0"/>
              </a:rPr>
              <a:t>Rental income</a:t>
            </a:r>
          </a:p>
          <a:p>
            <a:pPr marL="685800"/>
            <a:r>
              <a:rPr lang="en-US" altLang="en-US" sz="3400" dirty="0">
                <a:cs typeface="Arial" panose="020B0604020202020204" pitchFamily="34" charset="0"/>
              </a:rPr>
              <a:t>Child support/ alimony</a:t>
            </a:r>
          </a:p>
        </p:txBody>
      </p:sp>
      <p:pic>
        <p:nvPicPr>
          <p:cNvPr id="3" name="Picture 2"/>
          <p:cNvPicPr>
            <a:picLocks noChangeAspect="1"/>
          </p:cNvPicPr>
          <p:nvPr/>
        </p:nvPicPr>
        <p:blipFill>
          <a:blip r:embed="rId5"/>
          <a:stretch>
            <a:fillRect/>
          </a:stretch>
        </p:blipFill>
        <p:spPr>
          <a:xfrm>
            <a:off x="2272710" y="2209800"/>
            <a:ext cx="6572250" cy="762000"/>
          </a:xfrm>
          <a:prstGeom prst="rect">
            <a:avLst/>
          </a:prstGeom>
          <a:ln>
            <a:noFill/>
          </a:ln>
          <a:effectLst>
            <a:outerShdw blurRad="190500" algn="tl" rotWithShape="0">
              <a:srgbClr val="000000">
                <a:alpha val="70000"/>
              </a:srgbClr>
            </a:outerShdw>
          </a:effectLst>
        </p:spPr>
      </p:pic>
      <p:sp>
        <p:nvSpPr>
          <p:cNvPr id="9" name="Parallelogram 2"/>
          <p:cNvSpPr/>
          <p:nvPr/>
        </p:nvSpPr>
        <p:spPr>
          <a:xfrm>
            <a:off x="2362200" y="152400"/>
            <a:ext cx="8543926" cy="989834"/>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Basic Food: Determinants</a:t>
            </a:r>
          </a:p>
        </p:txBody>
      </p:sp>
    </p:spTree>
    <p:extLst>
      <p:ext uri="{BB962C8B-B14F-4D97-AF65-F5344CB8AC3E}">
        <p14:creationId xmlns:p14="http://schemas.microsoft.com/office/powerpoint/2010/main" val="4056515238"/>
      </p:ext>
    </p:extLst>
  </p:cSld>
  <p:clrMapOvr>
    <a:masterClrMapping/>
  </p:clrMapOvr>
  <p:transition advTm="188995"/>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txBox="1">
            <a:spLocks/>
          </p:cNvSpPr>
          <p:nvPr/>
        </p:nvSpPr>
        <p:spPr>
          <a:xfrm>
            <a:off x="3290967" y="1162332"/>
            <a:ext cx="6070148" cy="160453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Last year, we made </a:t>
            </a:r>
            <a:r>
              <a:rPr kumimoji="0" lang="en-US" sz="2800" b="1" i="0" u="none" strike="noStrike" kern="1200" cap="none" spc="0" normalizeH="0" baseline="0" noProof="0" dirty="0">
                <a:ln>
                  <a:noFill/>
                </a:ln>
                <a:solidFill>
                  <a:srgbClr val="1E59B8"/>
                </a:solidFill>
                <a:effectLst/>
                <a:uLnTx/>
                <a:uFillTx/>
                <a:latin typeface="FuturT"/>
                <a:ea typeface="+mj-ea"/>
                <a:cs typeface="+mj-cs"/>
              </a:rPr>
              <a:t>3754 referrals </a:t>
            </a:r>
            <a:r>
              <a:rPr kumimoji="0" lang="en-US" sz="2400" b="0" i="0" u="none" strike="noStrike" kern="1200" cap="none" spc="0" normalizeH="0" baseline="0" noProof="0" dirty="0">
                <a:ln>
                  <a:noFill/>
                </a:ln>
                <a:solidFill>
                  <a:prstClr val="black"/>
                </a:solidFill>
                <a:effectLst/>
                <a:uLnTx/>
                <a:uFillTx/>
                <a:latin typeface="Calibri"/>
                <a:ea typeface="+mj-ea"/>
                <a:cs typeface="+mj-cs"/>
              </a:rPr>
              <a:t>to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additional services:</a:t>
            </a:r>
            <a:endParaRPr kumimoji="0" lang="en-US" sz="1800" b="0" i="0" u="none" strike="noStrike" kern="1200" cap="none" spc="0" normalizeH="0" baseline="0" noProof="0" dirty="0">
              <a:ln>
                <a:noFill/>
              </a:ln>
              <a:solidFill>
                <a:prstClr val="black"/>
              </a:solidFill>
              <a:effectLst/>
              <a:uLnTx/>
              <a:uFillTx/>
              <a:latin typeface="Calibri"/>
              <a:ea typeface="+mj-ea"/>
              <a:cs typeface="+mj-cs"/>
            </a:endParaRPr>
          </a:p>
        </p:txBody>
      </p:sp>
      <p:pic>
        <p:nvPicPr>
          <p:cNvPr id="6146" name="Picture 2" descr="C:\Users\jwalden\Desktop\Paper and Pen_Transparent.png"/>
          <p:cNvPicPr>
            <a:picLocks noChangeAspect="1" noChangeArrowheads="1"/>
          </p:cNvPicPr>
          <p:nvPr/>
        </p:nvPicPr>
        <p:blipFill>
          <a:blip r:embed="rId3">
            <a:duotone>
              <a:prstClr val="black"/>
              <a:srgbClr val="1E59B8">
                <a:tint val="45000"/>
                <a:satMod val="400000"/>
              </a:srgbClr>
            </a:duotone>
            <a:extLst>
              <a:ext uri="{28A0092B-C50C-407E-A947-70E740481C1C}">
                <a14:useLocalDpi xmlns:a14="http://schemas.microsoft.com/office/drawing/2010/main" val="0"/>
              </a:ext>
            </a:extLst>
          </a:blip>
          <a:srcRect/>
          <a:stretch>
            <a:fillRect/>
          </a:stretch>
        </p:blipFill>
        <p:spPr bwMode="auto">
          <a:xfrm>
            <a:off x="2247708" y="1334998"/>
            <a:ext cx="1298642" cy="152507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2" name="Group 11"/>
          <p:cNvGrpSpPr/>
          <p:nvPr/>
        </p:nvGrpSpPr>
        <p:grpSpPr>
          <a:xfrm>
            <a:off x="2" y="2"/>
            <a:ext cx="1968261" cy="6868249"/>
            <a:chOff x="-1" y="22412"/>
            <a:chExt cx="1968262" cy="6835588"/>
          </a:xfrm>
        </p:grpSpPr>
        <p:pic>
          <p:nvPicPr>
            <p:cNvPr id="13" name="Picture 12" descr="C:\Users\ykim\Desktop\Temp\Flyer - Tax Volunteer Recruitment 2014-2015_Page_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4" name="Rectangle 13"/>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3" descr="logo_transparent wh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1"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Benefits Access</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graphicFrame>
        <p:nvGraphicFramePr>
          <p:cNvPr id="5" name="Chart 4"/>
          <p:cNvGraphicFramePr/>
          <p:nvPr>
            <p:extLst>
              <p:ext uri="{D42A27DB-BD31-4B8C-83A1-F6EECF244321}">
                <p14:modId xmlns:p14="http://schemas.microsoft.com/office/powerpoint/2010/main" val="1898234454"/>
              </p:ext>
            </p:extLst>
          </p:nvPr>
        </p:nvGraphicFramePr>
        <p:xfrm>
          <a:off x="2" y="2605876"/>
          <a:ext cx="9220198" cy="426237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3413563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 y="2"/>
            <a:ext cx="1968261" cy="6868249"/>
            <a:chOff x="-1" y="22412"/>
            <a:chExt cx="1968262" cy="6835588"/>
          </a:xfrm>
        </p:grpSpPr>
        <p:pic>
          <p:nvPicPr>
            <p:cNvPr id="13" name="Picture 12"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4" name="Rectangle 13"/>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3314" name="Content Placeholder 1"/>
          <p:cNvSpPr>
            <a:spLocks noGrp="1"/>
          </p:cNvSpPr>
          <p:nvPr>
            <p:ph idx="1"/>
          </p:nvPr>
        </p:nvSpPr>
        <p:spPr>
          <a:xfrm>
            <a:off x="2214880" y="1752600"/>
            <a:ext cx="6776720" cy="609600"/>
          </a:xfrm>
        </p:spPr>
        <p:txBody>
          <a:bodyPr>
            <a:normAutofit/>
          </a:bodyPr>
          <a:lstStyle/>
          <a:p>
            <a:pPr indent="0">
              <a:buNone/>
            </a:pPr>
            <a:r>
              <a:rPr lang="en-US" altLang="en-US" sz="2600" b="1" dirty="0">
                <a:solidFill>
                  <a:srgbClr val="1E59B8"/>
                </a:solidFill>
                <a:latin typeface="+mj-lt"/>
                <a:cs typeface="Arial" panose="020B0604020202020204" pitchFamily="34" charset="0"/>
              </a:rPr>
              <a:t>Citizenship status of all household members</a:t>
            </a:r>
          </a:p>
        </p:txBody>
      </p:sp>
      <p:graphicFrame>
        <p:nvGraphicFramePr>
          <p:cNvPr id="3" name="Table 2"/>
          <p:cNvGraphicFramePr>
            <a:graphicFrameLocks noGrp="1"/>
          </p:cNvGraphicFramePr>
          <p:nvPr>
            <p:extLst>
              <p:ext uri="{D42A27DB-BD31-4B8C-83A1-F6EECF244321}">
                <p14:modId xmlns:p14="http://schemas.microsoft.com/office/powerpoint/2010/main" val="3364796515"/>
              </p:ext>
            </p:extLst>
          </p:nvPr>
        </p:nvGraphicFramePr>
        <p:xfrm>
          <a:off x="2555240" y="2667000"/>
          <a:ext cx="6096000" cy="25958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14616168"/>
                    </a:ext>
                  </a:extLst>
                </a:gridCol>
                <a:gridCol w="3048000">
                  <a:extLst>
                    <a:ext uri="{9D8B030D-6E8A-4147-A177-3AD203B41FA5}">
                      <a16:colId xmlns:a16="http://schemas.microsoft.com/office/drawing/2014/main" val="616221869"/>
                    </a:ext>
                  </a:extLst>
                </a:gridCol>
              </a:tblGrid>
              <a:tr h="370840">
                <a:tc>
                  <a:txBody>
                    <a:bodyPr/>
                    <a:lstStyle/>
                    <a:p>
                      <a:r>
                        <a:rPr lang="en-US" sz="1800" dirty="0"/>
                        <a:t>YES, eligible</a:t>
                      </a:r>
                    </a:p>
                  </a:txBody>
                  <a:tcPr/>
                </a:tc>
                <a:tc>
                  <a:txBody>
                    <a:bodyPr/>
                    <a:lstStyle/>
                    <a:p>
                      <a:r>
                        <a:rPr lang="en-US" sz="1800" dirty="0"/>
                        <a:t>NO, Not</a:t>
                      </a:r>
                      <a:r>
                        <a:rPr lang="en-US" sz="1800" baseline="0" dirty="0"/>
                        <a:t> Eligible</a:t>
                      </a:r>
                      <a:endParaRPr lang="en-US" sz="1800" dirty="0"/>
                    </a:p>
                  </a:txBody>
                  <a:tcPr/>
                </a:tc>
                <a:extLst>
                  <a:ext uri="{0D108BD9-81ED-4DB2-BD59-A6C34878D82A}">
                    <a16:rowId xmlns:a16="http://schemas.microsoft.com/office/drawing/2014/main" val="1175809628"/>
                  </a:ext>
                </a:extLst>
              </a:tr>
              <a:tr h="370840">
                <a:tc>
                  <a:txBody>
                    <a:bodyPr/>
                    <a:lstStyle/>
                    <a:p>
                      <a:r>
                        <a:rPr lang="en-US" sz="1800" dirty="0"/>
                        <a:t>US Citizen</a:t>
                      </a:r>
                      <a:r>
                        <a:rPr lang="en-US" sz="1800" baseline="0" dirty="0"/>
                        <a:t> or US National</a:t>
                      </a:r>
                      <a:endParaRPr lang="en-US" sz="1800" dirty="0"/>
                    </a:p>
                  </a:txBody>
                  <a:tcPr/>
                </a:tc>
                <a:tc>
                  <a:txBody>
                    <a:bodyPr/>
                    <a:lstStyle/>
                    <a:p>
                      <a:r>
                        <a:rPr lang="en-US" sz="1800" b="1" dirty="0"/>
                        <a:t>Non-resident Alien</a:t>
                      </a:r>
                      <a:r>
                        <a:rPr lang="en-US" sz="1800" b="1" baseline="0" dirty="0"/>
                        <a:t> Individuals</a:t>
                      </a:r>
                      <a:endParaRPr lang="en-US" sz="1800" b="1" dirty="0"/>
                    </a:p>
                  </a:txBody>
                  <a:tcPr/>
                </a:tc>
                <a:extLst>
                  <a:ext uri="{0D108BD9-81ED-4DB2-BD59-A6C34878D82A}">
                    <a16:rowId xmlns:a16="http://schemas.microsoft.com/office/drawing/2014/main" val="1677524707"/>
                  </a:ext>
                </a:extLst>
              </a:tr>
              <a:tr h="370840">
                <a:tc>
                  <a:txBody>
                    <a:bodyPr/>
                    <a:lstStyle/>
                    <a:p>
                      <a:r>
                        <a:rPr lang="en-US" sz="1800" dirty="0"/>
                        <a:t>Legal Permanent</a:t>
                      </a:r>
                      <a:r>
                        <a:rPr lang="en-US" sz="1800" baseline="0" dirty="0"/>
                        <a:t> Resident</a:t>
                      </a:r>
                    </a:p>
                  </a:txBody>
                  <a:tcPr/>
                </a:tc>
                <a:tc>
                  <a:txBody>
                    <a:bodyPr/>
                    <a:lstStyle/>
                    <a:p>
                      <a:endParaRPr lang="en-US" sz="1800" dirty="0"/>
                    </a:p>
                  </a:txBody>
                  <a:tcPr/>
                </a:tc>
                <a:extLst>
                  <a:ext uri="{0D108BD9-81ED-4DB2-BD59-A6C34878D82A}">
                    <a16:rowId xmlns:a16="http://schemas.microsoft.com/office/drawing/2014/main" val="2201681036"/>
                  </a:ext>
                </a:extLst>
              </a:tr>
              <a:tr h="370840">
                <a:tc>
                  <a:txBody>
                    <a:bodyPr/>
                    <a:lstStyle/>
                    <a:p>
                      <a:r>
                        <a:rPr lang="en-US" sz="1800" dirty="0"/>
                        <a:t>Cuban or Haitian entrants</a:t>
                      </a:r>
                    </a:p>
                  </a:txBody>
                  <a:tcPr/>
                </a:tc>
                <a:tc>
                  <a:txBody>
                    <a:bodyPr/>
                    <a:lstStyle/>
                    <a:p>
                      <a:endParaRPr lang="en-US" sz="1800" dirty="0"/>
                    </a:p>
                  </a:txBody>
                  <a:tcPr/>
                </a:tc>
                <a:extLst>
                  <a:ext uri="{0D108BD9-81ED-4DB2-BD59-A6C34878D82A}">
                    <a16:rowId xmlns:a16="http://schemas.microsoft.com/office/drawing/2014/main" val="451105515"/>
                  </a:ext>
                </a:extLst>
              </a:tr>
              <a:tr h="370840">
                <a:tc>
                  <a:txBody>
                    <a:bodyPr/>
                    <a:lstStyle/>
                    <a:p>
                      <a:r>
                        <a:rPr lang="en-US" sz="1800" dirty="0" err="1"/>
                        <a:t>Asylees</a:t>
                      </a:r>
                      <a:endParaRPr lang="en-US" sz="1800" dirty="0"/>
                    </a:p>
                  </a:txBody>
                  <a:tcPr/>
                </a:tc>
                <a:tc>
                  <a:txBody>
                    <a:bodyPr/>
                    <a:lstStyle/>
                    <a:p>
                      <a:endParaRPr lang="en-US" sz="1800" dirty="0"/>
                    </a:p>
                  </a:txBody>
                  <a:tcPr/>
                </a:tc>
                <a:extLst>
                  <a:ext uri="{0D108BD9-81ED-4DB2-BD59-A6C34878D82A}">
                    <a16:rowId xmlns:a16="http://schemas.microsoft.com/office/drawing/2014/main" val="2609076553"/>
                  </a:ext>
                </a:extLst>
              </a:tr>
              <a:tr h="370840">
                <a:tc>
                  <a:txBody>
                    <a:bodyPr/>
                    <a:lstStyle/>
                    <a:p>
                      <a:r>
                        <a:rPr lang="en-US" sz="1800" dirty="0"/>
                        <a:t>Refugee</a:t>
                      </a:r>
                    </a:p>
                  </a:txBody>
                  <a:tcPr/>
                </a:tc>
                <a:tc>
                  <a:txBody>
                    <a:bodyPr/>
                    <a:lstStyle/>
                    <a:p>
                      <a:endParaRPr lang="en-US" sz="1800" dirty="0"/>
                    </a:p>
                  </a:txBody>
                  <a:tcPr/>
                </a:tc>
                <a:extLst>
                  <a:ext uri="{0D108BD9-81ED-4DB2-BD59-A6C34878D82A}">
                    <a16:rowId xmlns:a16="http://schemas.microsoft.com/office/drawing/2014/main" val="1013645394"/>
                  </a:ext>
                </a:extLst>
              </a:tr>
              <a:tr h="370840">
                <a:tc>
                  <a:txBody>
                    <a:bodyPr/>
                    <a:lstStyle/>
                    <a:p>
                      <a:r>
                        <a:rPr lang="en-US" sz="1800" dirty="0"/>
                        <a:t>Victim</a:t>
                      </a:r>
                      <a:r>
                        <a:rPr lang="en-US" sz="1800" baseline="0" dirty="0"/>
                        <a:t> of Trafficking</a:t>
                      </a:r>
                      <a:endParaRPr lang="en-US" sz="1800" dirty="0"/>
                    </a:p>
                  </a:txBody>
                  <a:tcPr/>
                </a:tc>
                <a:tc>
                  <a:txBody>
                    <a:bodyPr/>
                    <a:lstStyle/>
                    <a:p>
                      <a:endParaRPr lang="en-US" sz="1800" dirty="0"/>
                    </a:p>
                  </a:txBody>
                  <a:tcPr/>
                </a:tc>
                <a:extLst>
                  <a:ext uri="{0D108BD9-81ED-4DB2-BD59-A6C34878D82A}">
                    <a16:rowId xmlns:a16="http://schemas.microsoft.com/office/drawing/2014/main" val="1093897547"/>
                  </a:ext>
                </a:extLst>
              </a:tr>
            </a:tbl>
          </a:graphicData>
        </a:graphic>
      </p:graphicFrame>
      <p:sp>
        <p:nvSpPr>
          <p:cNvPr id="9" name="Parallelogram 2"/>
          <p:cNvSpPr/>
          <p:nvPr/>
        </p:nvSpPr>
        <p:spPr>
          <a:xfrm>
            <a:off x="2286000" y="152400"/>
            <a:ext cx="8543926" cy="989834"/>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Basic Food: Determinants</a:t>
            </a:r>
          </a:p>
        </p:txBody>
      </p:sp>
    </p:spTree>
    <p:extLst>
      <p:ext uri="{BB962C8B-B14F-4D97-AF65-F5344CB8AC3E}">
        <p14:creationId xmlns:p14="http://schemas.microsoft.com/office/powerpoint/2010/main" val="37740341"/>
      </p:ext>
    </p:extLst>
  </p:cSld>
  <p:clrMapOvr>
    <a:masterClrMapping/>
  </p:clrMapOvr>
  <p:transition advTm="188995"/>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 y="2"/>
            <a:ext cx="1968261" cy="6868249"/>
            <a:chOff x="-1" y="22412"/>
            <a:chExt cx="1968262" cy="6835588"/>
          </a:xfrm>
        </p:grpSpPr>
        <p:pic>
          <p:nvPicPr>
            <p:cNvPr id="13" name="Picture 12"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4" name="Rectangle 13"/>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3314" name="Content Placeholder 1"/>
          <p:cNvSpPr>
            <a:spLocks noGrp="1"/>
          </p:cNvSpPr>
          <p:nvPr>
            <p:ph idx="1"/>
          </p:nvPr>
        </p:nvSpPr>
        <p:spPr>
          <a:xfrm>
            <a:off x="2214881" y="1524000"/>
            <a:ext cx="5938048" cy="5020123"/>
          </a:xfrm>
        </p:spPr>
        <p:txBody>
          <a:bodyPr>
            <a:normAutofit/>
          </a:bodyPr>
          <a:lstStyle/>
          <a:p>
            <a:pPr indent="0">
              <a:buNone/>
            </a:pPr>
            <a:endParaRPr lang="en-US" altLang="en-US" sz="700" dirty="0">
              <a:latin typeface="+mj-lt"/>
              <a:cs typeface="Arial" panose="020B0604020202020204" pitchFamily="34" charset="0"/>
            </a:endParaRPr>
          </a:p>
          <a:p>
            <a:pPr indent="0">
              <a:buNone/>
            </a:pPr>
            <a:endParaRPr lang="en-US" altLang="en-US" sz="1400" dirty="0">
              <a:latin typeface="+mj-lt"/>
              <a:cs typeface="Arial" panose="020B0604020202020204" pitchFamily="34" charset="0"/>
            </a:endParaRPr>
          </a:p>
        </p:txBody>
      </p:sp>
      <p:pic>
        <p:nvPicPr>
          <p:cNvPr id="9" name="Picture 8"/>
          <p:cNvPicPr>
            <a:picLocks noChangeAspect="1"/>
          </p:cNvPicPr>
          <p:nvPr/>
        </p:nvPicPr>
        <p:blipFill>
          <a:blip r:embed="rId5"/>
          <a:stretch>
            <a:fillRect/>
          </a:stretch>
        </p:blipFill>
        <p:spPr>
          <a:xfrm>
            <a:off x="2618424" y="1915385"/>
            <a:ext cx="5779264" cy="3944305"/>
          </a:xfrm>
          <a:prstGeom prst="rect">
            <a:avLst/>
          </a:prstGeom>
          <a:ln>
            <a:noFill/>
          </a:ln>
          <a:effectLst>
            <a:outerShdw blurRad="190500" algn="tl" rotWithShape="0">
              <a:srgbClr val="000000">
                <a:alpha val="70000"/>
              </a:srgbClr>
            </a:outerShdw>
          </a:effectLst>
        </p:spPr>
      </p:pic>
      <p:sp>
        <p:nvSpPr>
          <p:cNvPr id="16" name="Rectangle 15"/>
          <p:cNvSpPr/>
          <p:nvPr/>
        </p:nvSpPr>
        <p:spPr>
          <a:xfrm>
            <a:off x="2528840" y="2743200"/>
            <a:ext cx="2655065" cy="533400"/>
          </a:xfrm>
          <a:prstGeom prst="rect">
            <a:avLst/>
          </a:prstGeom>
          <a:noFill/>
          <a:ln w="38100">
            <a:solidFill>
              <a:srgbClr val="FF66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noFill/>
              <a:latin typeface="Calibri"/>
            </a:endParaRPr>
          </a:p>
        </p:txBody>
      </p:sp>
      <p:sp>
        <p:nvSpPr>
          <p:cNvPr id="10" name="Parallelogram 2"/>
          <p:cNvSpPr/>
          <p:nvPr/>
        </p:nvSpPr>
        <p:spPr>
          <a:xfrm>
            <a:off x="3276600" y="160110"/>
            <a:ext cx="7924800" cy="989834"/>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Step 2 – Hard Referral</a:t>
            </a:r>
          </a:p>
        </p:txBody>
      </p:sp>
      <p:sp>
        <p:nvSpPr>
          <p:cNvPr id="2" name="Right Arrow 1"/>
          <p:cNvSpPr/>
          <p:nvPr/>
        </p:nvSpPr>
        <p:spPr>
          <a:xfrm rot="13083851">
            <a:off x="4688177" y="3014937"/>
            <a:ext cx="1170624" cy="8382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3867418"/>
      </p:ext>
    </p:extLst>
  </p:cSld>
  <p:clrMapOvr>
    <a:masterClrMapping/>
  </p:clrMapOvr>
  <p:transition advTm="18899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p:cNvSpPr>
            <a:spLocks noGrp="1"/>
          </p:cNvSpPr>
          <p:nvPr>
            <p:ph idx="1"/>
          </p:nvPr>
        </p:nvSpPr>
        <p:spPr>
          <a:xfrm>
            <a:off x="2214881" y="1524000"/>
            <a:ext cx="5938048" cy="5020123"/>
          </a:xfrm>
        </p:spPr>
        <p:txBody>
          <a:bodyPr>
            <a:normAutofit/>
          </a:bodyPr>
          <a:lstStyle/>
          <a:p>
            <a:pPr indent="0">
              <a:buNone/>
            </a:pPr>
            <a:endParaRPr lang="en-US" altLang="en-US" sz="700" dirty="0">
              <a:latin typeface="+mj-lt"/>
              <a:cs typeface="Arial" panose="020B0604020202020204" pitchFamily="34" charset="0"/>
            </a:endParaRPr>
          </a:p>
          <a:p>
            <a:pPr indent="0">
              <a:buNone/>
            </a:pPr>
            <a:endParaRPr lang="en-US" altLang="en-US" sz="1400" dirty="0">
              <a:latin typeface="+mj-lt"/>
              <a:cs typeface="Arial" panose="020B0604020202020204" pitchFamily="34" charset="0"/>
            </a:endParaRPr>
          </a:p>
        </p:txBody>
      </p:sp>
      <p:sp>
        <p:nvSpPr>
          <p:cNvPr id="10" name="Content Placeholder 1"/>
          <p:cNvSpPr txBox="1">
            <a:spLocks/>
          </p:cNvSpPr>
          <p:nvPr/>
        </p:nvSpPr>
        <p:spPr>
          <a:xfrm>
            <a:off x="2164914" y="1315849"/>
            <a:ext cx="5938048" cy="50201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fontAlgn="auto">
              <a:spcAft>
                <a:spcPts val="0"/>
              </a:spcAft>
              <a:buFont typeface="Arial"/>
              <a:buNone/>
            </a:pPr>
            <a:endParaRPr lang="en-US" altLang="en-US" sz="1400" b="0" dirty="0">
              <a:latin typeface="+mj-lt"/>
              <a:cs typeface="Arial" panose="020B0604020202020204" pitchFamily="34" charset="0"/>
            </a:endParaRPr>
          </a:p>
        </p:txBody>
      </p:sp>
      <p:sp>
        <p:nvSpPr>
          <p:cNvPr id="35" name="Content Placeholder 1"/>
          <p:cNvSpPr txBox="1">
            <a:spLocks/>
          </p:cNvSpPr>
          <p:nvPr/>
        </p:nvSpPr>
        <p:spPr>
          <a:xfrm>
            <a:off x="533400" y="1378554"/>
            <a:ext cx="8229600" cy="107696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solidFill>
                  <a:srgbClr val="0070C0"/>
                </a:solidFill>
                <a:cs typeface="Arial" panose="020B0604020202020204" pitchFamily="34" charset="0"/>
              </a:rPr>
              <a:t>Step 2: </a:t>
            </a:r>
            <a:r>
              <a:rPr lang="en-US" sz="2800" b="0" dirty="0">
                <a:cs typeface="Arial" panose="020B0604020202020204" pitchFamily="34" charset="0"/>
              </a:rPr>
              <a:t>Fill out the application on WithinReach’s Client Referrals</a:t>
            </a:r>
          </a:p>
        </p:txBody>
      </p:sp>
      <p:pic>
        <p:nvPicPr>
          <p:cNvPr id="34" name="Picture 33"/>
          <p:cNvPicPr>
            <a:picLocks noChangeAspect="1"/>
          </p:cNvPicPr>
          <p:nvPr/>
        </p:nvPicPr>
        <p:blipFill>
          <a:blip r:embed="rId3"/>
          <a:stretch>
            <a:fillRect/>
          </a:stretch>
        </p:blipFill>
        <p:spPr>
          <a:xfrm>
            <a:off x="2164914" y="2596115"/>
            <a:ext cx="5607486" cy="4006533"/>
          </a:xfrm>
          <a:prstGeom prst="rect">
            <a:avLst/>
          </a:prstGeom>
          <a:ln>
            <a:noFill/>
          </a:ln>
          <a:effectLst>
            <a:outerShdw blurRad="190500" algn="tl" rotWithShape="0">
              <a:srgbClr val="000000">
                <a:alpha val="70000"/>
              </a:srgbClr>
            </a:outerShdw>
          </a:effectLst>
        </p:spPr>
      </p:pic>
      <p:sp>
        <p:nvSpPr>
          <p:cNvPr id="8" name="Parallelogram 2"/>
          <p:cNvSpPr/>
          <p:nvPr/>
        </p:nvSpPr>
        <p:spPr>
          <a:xfrm>
            <a:off x="3276600" y="160110"/>
            <a:ext cx="7924800" cy="989834"/>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Step 2 – Referral Form</a:t>
            </a:r>
          </a:p>
        </p:txBody>
      </p:sp>
    </p:spTree>
    <p:extLst>
      <p:ext uri="{BB962C8B-B14F-4D97-AF65-F5344CB8AC3E}">
        <p14:creationId xmlns:p14="http://schemas.microsoft.com/office/powerpoint/2010/main" val="3378560561"/>
      </p:ext>
    </p:extLst>
  </p:cSld>
  <p:clrMapOvr>
    <a:masterClrMapping/>
  </p:clrMapOvr>
  <p:transition advTm="188995"/>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p:cNvSpPr>
            <a:spLocks noGrp="1"/>
          </p:cNvSpPr>
          <p:nvPr>
            <p:ph idx="1"/>
          </p:nvPr>
        </p:nvSpPr>
        <p:spPr>
          <a:xfrm>
            <a:off x="2214881" y="1524000"/>
            <a:ext cx="5938048" cy="5020123"/>
          </a:xfrm>
        </p:spPr>
        <p:txBody>
          <a:bodyPr>
            <a:normAutofit/>
          </a:bodyPr>
          <a:lstStyle/>
          <a:p>
            <a:pPr indent="0">
              <a:buNone/>
            </a:pPr>
            <a:endParaRPr lang="en-US" altLang="en-US" sz="700" dirty="0">
              <a:latin typeface="+mj-lt"/>
              <a:cs typeface="Arial" panose="020B0604020202020204" pitchFamily="34" charset="0"/>
            </a:endParaRPr>
          </a:p>
          <a:p>
            <a:pPr indent="0">
              <a:buNone/>
            </a:pPr>
            <a:endParaRPr lang="en-US" altLang="en-US" sz="1400" dirty="0">
              <a:latin typeface="+mj-lt"/>
              <a:cs typeface="Arial" panose="020B0604020202020204" pitchFamily="34" charset="0"/>
            </a:endParaRPr>
          </a:p>
        </p:txBody>
      </p:sp>
      <p:grpSp>
        <p:nvGrpSpPr>
          <p:cNvPr id="3" name="Group 2"/>
          <p:cNvGrpSpPr/>
          <p:nvPr/>
        </p:nvGrpSpPr>
        <p:grpSpPr>
          <a:xfrm>
            <a:off x="2389727" y="1523999"/>
            <a:ext cx="6404929" cy="3369737"/>
            <a:chOff x="2160674" y="2107260"/>
            <a:chExt cx="6798816" cy="3352800"/>
          </a:xfrm>
        </p:grpSpPr>
        <p:pic>
          <p:nvPicPr>
            <p:cNvPr id="18" name="Picture 17"/>
            <p:cNvPicPr>
              <a:picLocks noChangeAspect="1"/>
            </p:cNvPicPr>
            <p:nvPr/>
          </p:nvPicPr>
          <p:blipFill>
            <a:blip r:embed="rId3"/>
            <a:stretch>
              <a:fillRect/>
            </a:stretch>
          </p:blipFill>
          <p:spPr>
            <a:xfrm>
              <a:off x="2160674" y="2107260"/>
              <a:ext cx="6798816" cy="3352800"/>
            </a:xfrm>
            <a:prstGeom prst="rect">
              <a:avLst/>
            </a:prstGeom>
            <a:ln>
              <a:noFill/>
            </a:ln>
            <a:effectLst>
              <a:outerShdw blurRad="292100" dist="139700" dir="2700000" algn="tl" rotWithShape="0">
                <a:srgbClr val="333333">
                  <a:alpha val="65000"/>
                </a:srgbClr>
              </a:outerShdw>
            </a:effectLst>
          </p:spPr>
        </p:pic>
        <p:grpSp>
          <p:nvGrpSpPr>
            <p:cNvPr id="2" name="Group 1"/>
            <p:cNvGrpSpPr/>
            <p:nvPr/>
          </p:nvGrpSpPr>
          <p:grpSpPr>
            <a:xfrm>
              <a:off x="2164914" y="2466383"/>
              <a:ext cx="5063025" cy="2329491"/>
              <a:chOff x="2164914" y="2466383"/>
              <a:chExt cx="5063025" cy="2329491"/>
            </a:xfrm>
          </p:grpSpPr>
          <p:cxnSp>
            <p:nvCxnSpPr>
              <p:cNvPr id="19" name="Straight Arrow Connector 18"/>
              <p:cNvCxnSpPr/>
              <p:nvPr/>
            </p:nvCxnSpPr>
            <p:spPr>
              <a:xfrm>
                <a:off x="2346663" y="2466383"/>
                <a:ext cx="250988" cy="0"/>
              </a:xfrm>
              <a:prstGeom prst="straightConnector1">
                <a:avLst/>
              </a:prstGeom>
              <a:ln w="28575">
                <a:solidFill>
                  <a:schemeClr val="accent6"/>
                </a:solidFill>
                <a:tailEnd type="arrow"/>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p:nvPr/>
            </p:nvCxnSpPr>
            <p:spPr>
              <a:xfrm>
                <a:off x="2192784" y="2799167"/>
                <a:ext cx="250988" cy="0"/>
              </a:xfrm>
              <a:prstGeom prst="straightConnector1">
                <a:avLst/>
              </a:prstGeom>
              <a:ln w="28575">
                <a:solidFill>
                  <a:schemeClr val="accent6"/>
                </a:solidFill>
                <a:tailEnd type="arrow"/>
              </a:ln>
            </p:spPr>
            <p:style>
              <a:lnRef idx="1">
                <a:schemeClr val="accent2"/>
              </a:lnRef>
              <a:fillRef idx="0">
                <a:schemeClr val="accent2"/>
              </a:fillRef>
              <a:effectRef idx="0">
                <a:schemeClr val="accent2"/>
              </a:effectRef>
              <a:fontRef idx="minor">
                <a:schemeClr val="tx1"/>
              </a:fontRef>
            </p:style>
          </p:cxnSp>
          <p:cxnSp>
            <p:nvCxnSpPr>
              <p:cNvPr id="21" name="Straight Arrow Connector 20"/>
              <p:cNvCxnSpPr/>
              <p:nvPr/>
            </p:nvCxnSpPr>
            <p:spPr>
              <a:xfrm flipH="1">
                <a:off x="3781187" y="3131951"/>
                <a:ext cx="274788" cy="0"/>
              </a:xfrm>
              <a:prstGeom prst="straightConnector1">
                <a:avLst/>
              </a:prstGeom>
              <a:ln w="28575">
                <a:solidFill>
                  <a:schemeClr val="accent6"/>
                </a:solidFill>
                <a:tailEnd type="arrow"/>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p:nvPr/>
            </p:nvCxnSpPr>
            <p:spPr>
              <a:xfrm>
                <a:off x="2164914" y="4396531"/>
                <a:ext cx="216368" cy="0"/>
              </a:xfrm>
              <a:prstGeom prst="straightConnector1">
                <a:avLst/>
              </a:prstGeom>
              <a:ln w="28575">
                <a:solidFill>
                  <a:schemeClr val="accent6"/>
                </a:solidFill>
                <a:tailEnd type="arrow"/>
              </a:ln>
            </p:spPr>
            <p:style>
              <a:lnRef idx="1">
                <a:schemeClr val="accent2"/>
              </a:lnRef>
              <a:fillRef idx="0">
                <a:schemeClr val="accent2"/>
              </a:fillRef>
              <a:effectRef idx="0">
                <a:schemeClr val="accent2"/>
              </a:effectRef>
              <a:fontRef idx="minor">
                <a:schemeClr val="tx1"/>
              </a:fontRef>
            </p:style>
          </p:cxnSp>
          <p:sp>
            <p:nvSpPr>
              <p:cNvPr id="23" name="Rectangle 22"/>
              <p:cNvSpPr/>
              <p:nvPr/>
            </p:nvSpPr>
            <p:spPr>
              <a:xfrm>
                <a:off x="2305296" y="4527181"/>
                <a:ext cx="4922643" cy="268693"/>
              </a:xfrm>
              <a:prstGeom prst="rect">
                <a:avLst/>
              </a:prstGeom>
              <a:no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en-US" dirty="0">
                    <a:solidFill>
                      <a:prstClr val="black"/>
                    </a:solidFill>
                    <a:latin typeface="Calibri"/>
                  </a:rPr>
                  <a:t>                                 </a:t>
                </a:r>
              </a:p>
            </p:txBody>
          </p:sp>
        </p:grpSp>
      </p:grpSp>
      <p:grpSp>
        <p:nvGrpSpPr>
          <p:cNvPr id="11" name="Group 10"/>
          <p:cNvGrpSpPr/>
          <p:nvPr/>
        </p:nvGrpSpPr>
        <p:grpSpPr>
          <a:xfrm>
            <a:off x="2" y="2"/>
            <a:ext cx="1968261" cy="6868249"/>
            <a:chOff x="-1" y="22412"/>
            <a:chExt cx="1968262" cy="6835588"/>
          </a:xfrm>
        </p:grpSpPr>
        <p:pic>
          <p:nvPicPr>
            <p:cNvPr id="13" name="Picture 12" descr="C:\Users\ykim\Desktop\Temp\Flyer - Tax Volunteer Recruitment 2014-2015_Page_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4" name="Rectangle 13"/>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descr="logo_transparent wh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0" name="Content Placeholder 1"/>
          <p:cNvSpPr txBox="1">
            <a:spLocks/>
          </p:cNvSpPr>
          <p:nvPr/>
        </p:nvSpPr>
        <p:spPr>
          <a:xfrm>
            <a:off x="1968262" y="5267793"/>
            <a:ext cx="6979086" cy="95425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fontAlgn="auto">
              <a:spcAft>
                <a:spcPts val="0"/>
              </a:spcAft>
              <a:buFont typeface="Arial"/>
              <a:buNone/>
            </a:pPr>
            <a:r>
              <a:rPr lang="en-US" altLang="en-US" sz="2400" b="0" i="1" dirty="0">
                <a:cs typeface="Arial" panose="020B0604020202020204" pitchFamily="34" charset="0"/>
              </a:rPr>
              <a:t>Note</a:t>
            </a:r>
            <a:r>
              <a:rPr lang="en-US" altLang="en-US" sz="2400" b="0" dirty="0">
                <a:cs typeface="Arial" panose="020B0604020202020204" pitchFamily="34" charset="0"/>
              </a:rPr>
              <a:t>: If the client does not speak English, include the language they do speak in the Notes field.</a:t>
            </a:r>
          </a:p>
          <a:p>
            <a:pPr indent="0" fontAlgn="auto">
              <a:spcAft>
                <a:spcPts val="0"/>
              </a:spcAft>
              <a:buFont typeface="Arial"/>
              <a:buNone/>
            </a:pPr>
            <a:endParaRPr lang="en-US" altLang="en-US" sz="1400" b="0" dirty="0">
              <a:latin typeface="+mj-lt"/>
              <a:cs typeface="Arial" panose="020B0604020202020204" pitchFamily="34" charset="0"/>
            </a:endParaRPr>
          </a:p>
        </p:txBody>
      </p:sp>
      <p:sp>
        <p:nvSpPr>
          <p:cNvPr id="24" name="Parallelogram 2"/>
          <p:cNvSpPr/>
          <p:nvPr/>
        </p:nvSpPr>
        <p:spPr>
          <a:xfrm>
            <a:off x="3276600" y="160110"/>
            <a:ext cx="7924800" cy="989834"/>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Step 2 – Referral Form</a:t>
            </a:r>
          </a:p>
        </p:txBody>
      </p:sp>
    </p:spTree>
    <p:extLst>
      <p:ext uri="{BB962C8B-B14F-4D97-AF65-F5344CB8AC3E}">
        <p14:creationId xmlns:p14="http://schemas.microsoft.com/office/powerpoint/2010/main" val="1976943601"/>
      </p:ext>
    </p:extLst>
  </p:cSld>
  <p:clrMapOvr>
    <a:masterClrMapping/>
  </p:clrMapOvr>
  <p:transition advTm="188995"/>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 y="2"/>
            <a:ext cx="1968261" cy="6868249"/>
            <a:chOff x="-1" y="22412"/>
            <a:chExt cx="1968262" cy="6835588"/>
          </a:xfrm>
        </p:grpSpPr>
        <p:pic>
          <p:nvPicPr>
            <p:cNvPr id="13" name="Picture 12"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4" name="Rectangle 13"/>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0" name="Content Placeholder 1"/>
          <p:cNvSpPr txBox="1">
            <a:spLocks/>
          </p:cNvSpPr>
          <p:nvPr/>
        </p:nvSpPr>
        <p:spPr>
          <a:xfrm>
            <a:off x="2209469" y="5162402"/>
            <a:ext cx="6670579" cy="144661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fontAlgn="auto">
              <a:spcAft>
                <a:spcPts val="0"/>
              </a:spcAft>
              <a:buFont typeface="Arial"/>
              <a:buNone/>
            </a:pPr>
            <a:r>
              <a:rPr lang="en-US" altLang="en-US" sz="2400" b="0" dirty="0">
                <a:cs typeface="Arial" panose="020B0604020202020204" pitchFamily="34" charset="0"/>
              </a:rPr>
              <a:t>If the applicant is interested in </a:t>
            </a:r>
            <a:r>
              <a:rPr lang="en-US" altLang="en-US" sz="2400" dirty="0">
                <a:solidFill>
                  <a:srgbClr val="0070C0"/>
                </a:solidFill>
                <a:cs typeface="Arial" panose="020B0604020202020204" pitchFamily="34" charset="0"/>
              </a:rPr>
              <a:t>WIC</a:t>
            </a:r>
            <a:r>
              <a:rPr lang="en-US" altLang="en-US" sz="2400" b="0" dirty="0">
                <a:cs typeface="Arial" panose="020B0604020202020204" pitchFamily="34" charset="0"/>
              </a:rPr>
              <a:t> (Food Assistance for Women, Infants, and Children), type “</a:t>
            </a:r>
            <a:r>
              <a:rPr lang="en-US" altLang="en-US" sz="2400" b="0" i="1" dirty="0">
                <a:cs typeface="Arial" panose="020B0604020202020204" pitchFamily="34" charset="0"/>
              </a:rPr>
              <a:t>Interested in WIC</a:t>
            </a:r>
            <a:r>
              <a:rPr lang="en-US" altLang="en-US" sz="2400" b="0" dirty="0">
                <a:cs typeface="Arial" panose="020B0604020202020204" pitchFamily="34" charset="0"/>
              </a:rPr>
              <a:t>” in the notes.</a:t>
            </a:r>
          </a:p>
          <a:p>
            <a:pPr indent="0" fontAlgn="auto">
              <a:spcAft>
                <a:spcPts val="0"/>
              </a:spcAft>
              <a:buFont typeface="Arial"/>
              <a:buNone/>
            </a:pPr>
            <a:endParaRPr lang="en-US" altLang="en-US" sz="2400" dirty="0">
              <a:solidFill>
                <a:srgbClr val="1E59B8"/>
              </a:solidFill>
              <a:latin typeface="+mj-lt"/>
              <a:cs typeface="Arial" panose="020B0604020202020204" pitchFamily="34" charset="0"/>
            </a:endParaRPr>
          </a:p>
          <a:p>
            <a:pPr indent="0" fontAlgn="auto">
              <a:spcAft>
                <a:spcPts val="0"/>
              </a:spcAft>
              <a:buFont typeface="Arial"/>
              <a:buNone/>
            </a:pPr>
            <a:endParaRPr lang="en-US" altLang="en-US" sz="2400" dirty="0">
              <a:solidFill>
                <a:srgbClr val="1E59B8"/>
              </a:solidFill>
              <a:latin typeface="+mj-lt"/>
              <a:cs typeface="Arial" panose="020B0604020202020204" pitchFamily="34" charset="0"/>
            </a:endParaRPr>
          </a:p>
          <a:p>
            <a:pPr indent="0" fontAlgn="auto">
              <a:spcAft>
                <a:spcPts val="0"/>
              </a:spcAft>
              <a:buFont typeface="Arial"/>
              <a:buNone/>
            </a:pPr>
            <a:endParaRPr lang="en-US" altLang="en-US" sz="2400" dirty="0">
              <a:solidFill>
                <a:srgbClr val="1E59B8"/>
              </a:solidFill>
              <a:latin typeface="+mj-lt"/>
              <a:cs typeface="Arial" panose="020B0604020202020204" pitchFamily="34" charset="0"/>
            </a:endParaRPr>
          </a:p>
          <a:p>
            <a:pPr indent="0" fontAlgn="auto">
              <a:spcAft>
                <a:spcPts val="0"/>
              </a:spcAft>
              <a:buFont typeface="Arial"/>
              <a:buNone/>
            </a:pPr>
            <a:endParaRPr lang="en-US" altLang="en-US" sz="2400" dirty="0">
              <a:solidFill>
                <a:srgbClr val="1E59B8"/>
              </a:solidFill>
              <a:latin typeface="+mj-lt"/>
              <a:cs typeface="Arial" panose="020B0604020202020204" pitchFamily="34" charset="0"/>
            </a:endParaRPr>
          </a:p>
          <a:p>
            <a:pPr indent="0" fontAlgn="auto">
              <a:spcAft>
                <a:spcPts val="0"/>
              </a:spcAft>
              <a:buFont typeface="Arial"/>
              <a:buNone/>
            </a:pPr>
            <a:endParaRPr lang="en-US" altLang="en-US" sz="2400" dirty="0">
              <a:solidFill>
                <a:srgbClr val="1E59B8"/>
              </a:solidFill>
              <a:latin typeface="+mj-lt"/>
              <a:cs typeface="Arial" panose="020B0604020202020204" pitchFamily="34" charset="0"/>
            </a:endParaRPr>
          </a:p>
          <a:p>
            <a:pPr indent="0" fontAlgn="auto">
              <a:spcAft>
                <a:spcPts val="0"/>
              </a:spcAft>
              <a:buFont typeface="Arial"/>
              <a:buNone/>
            </a:pPr>
            <a:endParaRPr lang="en-US" altLang="en-US" sz="2400" dirty="0">
              <a:solidFill>
                <a:srgbClr val="1E59B8"/>
              </a:solidFill>
              <a:latin typeface="+mj-lt"/>
              <a:cs typeface="Arial" panose="020B0604020202020204" pitchFamily="34" charset="0"/>
            </a:endParaRPr>
          </a:p>
          <a:p>
            <a:pPr indent="0" fontAlgn="auto">
              <a:spcAft>
                <a:spcPts val="0"/>
              </a:spcAft>
              <a:buFont typeface="Arial"/>
              <a:buNone/>
            </a:pPr>
            <a:endParaRPr lang="en-US" altLang="en-US" sz="2400" dirty="0">
              <a:solidFill>
                <a:srgbClr val="1E59B8"/>
              </a:solidFill>
              <a:latin typeface="+mj-lt"/>
              <a:cs typeface="Arial" panose="020B0604020202020204" pitchFamily="34" charset="0"/>
            </a:endParaRPr>
          </a:p>
          <a:p>
            <a:pPr indent="0" fontAlgn="auto">
              <a:spcAft>
                <a:spcPts val="0"/>
              </a:spcAft>
              <a:buFont typeface="Arial"/>
              <a:buNone/>
            </a:pPr>
            <a:endParaRPr lang="en-US" altLang="en-US" sz="2400" dirty="0">
              <a:solidFill>
                <a:srgbClr val="1E59B8"/>
              </a:solidFill>
              <a:latin typeface="+mj-lt"/>
              <a:cs typeface="Arial" panose="020B0604020202020204" pitchFamily="34" charset="0"/>
            </a:endParaRPr>
          </a:p>
          <a:p>
            <a:pPr indent="0" fontAlgn="auto">
              <a:spcAft>
                <a:spcPts val="0"/>
              </a:spcAft>
              <a:buFont typeface="Arial"/>
              <a:buNone/>
            </a:pPr>
            <a:endParaRPr lang="en-US" altLang="en-US" sz="2400" dirty="0">
              <a:solidFill>
                <a:srgbClr val="1E59B8"/>
              </a:solidFill>
              <a:latin typeface="+mj-lt"/>
              <a:cs typeface="Arial" panose="020B0604020202020204" pitchFamily="34" charset="0"/>
            </a:endParaRPr>
          </a:p>
          <a:p>
            <a:pPr indent="0" fontAlgn="auto">
              <a:spcAft>
                <a:spcPts val="0"/>
              </a:spcAft>
              <a:buFont typeface="Arial"/>
              <a:buNone/>
            </a:pPr>
            <a:endParaRPr lang="en-US" altLang="en-US" sz="2400" dirty="0">
              <a:solidFill>
                <a:srgbClr val="1E59B8"/>
              </a:solidFill>
              <a:latin typeface="+mj-lt"/>
              <a:cs typeface="Arial" panose="020B0604020202020204" pitchFamily="34" charset="0"/>
            </a:endParaRPr>
          </a:p>
          <a:p>
            <a:pPr indent="0" fontAlgn="auto">
              <a:spcAft>
                <a:spcPts val="0"/>
              </a:spcAft>
              <a:buFont typeface="Arial"/>
              <a:buNone/>
            </a:pPr>
            <a:endParaRPr lang="en-US" altLang="en-US" sz="2400" b="0" dirty="0">
              <a:latin typeface="+mj-lt"/>
              <a:cs typeface="Arial" panose="020B0604020202020204" pitchFamily="34" charset="0"/>
            </a:endParaRPr>
          </a:p>
        </p:txBody>
      </p:sp>
      <p:grpSp>
        <p:nvGrpSpPr>
          <p:cNvPr id="2" name="Group 1"/>
          <p:cNvGrpSpPr/>
          <p:nvPr/>
        </p:nvGrpSpPr>
        <p:grpSpPr>
          <a:xfrm>
            <a:off x="2590800" y="1641468"/>
            <a:ext cx="6096000" cy="3200400"/>
            <a:chOff x="2241678" y="3199214"/>
            <a:chExt cx="6717495" cy="3204939"/>
          </a:xfrm>
        </p:grpSpPr>
        <p:pic>
          <p:nvPicPr>
            <p:cNvPr id="16" name="Picture 15"/>
            <p:cNvPicPr>
              <a:picLocks noChangeAspect="1"/>
            </p:cNvPicPr>
            <p:nvPr/>
          </p:nvPicPr>
          <p:blipFill>
            <a:blip r:embed="rId5"/>
            <a:stretch>
              <a:fillRect/>
            </a:stretch>
          </p:blipFill>
          <p:spPr>
            <a:xfrm>
              <a:off x="2241678" y="3199214"/>
              <a:ext cx="6717495" cy="3204939"/>
            </a:xfrm>
            <a:prstGeom prst="rect">
              <a:avLst/>
            </a:prstGeom>
            <a:ln>
              <a:noFill/>
            </a:ln>
            <a:effectLst>
              <a:outerShdw blurRad="190500" algn="tl" rotWithShape="0">
                <a:srgbClr val="000000">
                  <a:alpha val="70000"/>
                </a:srgbClr>
              </a:outerShdw>
            </a:effectLst>
          </p:spPr>
        </p:pic>
        <p:sp>
          <p:nvSpPr>
            <p:cNvPr id="17" name="Rectangle 16"/>
            <p:cNvSpPr/>
            <p:nvPr/>
          </p:nvSpPr>
          <p:spPr>
            <a:xfrm>
              <a:off x="3124200" y="4801684"/>
              <a:ext cx="1143000" cy="30253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grpSp>
      <p:sp>
        <p:nvSpPr>
          <p:cNvPr id="19" name="Parallelogram 2"/>
          <p:cNvSpPr/>
          <p:nvPr/>
        </p:nvSpPr>
        <p:spPr>
          <a:xfrm>
            <a:off x="3276600" y="160110"/>
            <a:ext cx="7924800" cy="989834"/>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Step 2 – Referral Form</a:t>
            </a:r>
          </a:p>
        </p:txBody>
      </p:sp>
    </p:spTree>
    <p:extLst>
      <p:ext uri="{BB962C8B-B14F-4D97-AF65-F5344CB8AC3E}">
        <p14:creationId xmlns:p14="http://schemas.microsoft.com/office/powerpoint/2010/main" val="1554865991"/>
      </p:ext>
    </p:extLst>
  </p:cSld>
  <p:clrMapOvr>
    <a:masterClrMapping/>
  </p:clrMapOvr>
  <p:transition advTm="188995"/>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rallelogram 2"/>
          <p:cNvSpPr/>
          <p:nvPr/>
        </p:nvSpPr>
        <p:spPr>
          <a:xfrm>
            <a:off x="2895600" y="214219"/>
            <a:ext cx="6931096" cy="989834"/>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Step 3 – What to Expect</a:t>
            </a:r>
          </a:p>
        </p:txBody>
      </p:sp>
      <p:grpSp>
        <p:nvGrpSpPr>
          <p:cNvPr id="11" name="Group 10"/>
          <p:cNvGrpSpPr/>
          <p:nvPr/>
        </p:nvGrpSpPr>
        <p:grpSpPr>
          <a:xfrm>
            <a:off x="2" y="2"/>
            <a:ext cx="1968261" cy="6868249"/>
            <a:chOff x="-1" y="22412"/>
            <a:chExt cx="1968262" cy="6835588"/>
          </a:xfrm>
        </p:grpSpPr>
        <p:pic>
          <p:nvPicPr>
            <p:cNvPr id="13" name="Picture 12"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4" name="Rectangle 13"/>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pic>
        <p:nvPicPr>
          <p:cNvPr id="8" name="Picture 7"/>
          <p:cNvPicPr>
            <a:picLocks noChangeAspect="1"/>
          </p:cNvPicPr>
          <p:nvPr/>
        </p:nvPicPr>
        <p:blipFill>
          <a:blip r:embed="rId5"/>
          <a:stretch>
            <a:fillRect/>
          </a:stretch>
        </p:blipFill>
        <p:spPr>
          <a:xfrm>
            <a:off x="3965766" y="2277368"/>
            <a:ext cx="3110736" cy="4206140"/>
          </a:xfrm>
          <a:prstGeom prst="rect">
            <a:avLst/>
          </a:prstGeom>
          <a:ln>
            <a:noFill/>
          </a:ln>
          <a:effectLst>
            <a:outerShdw blurRad="190500" algn="tl" rotWithShape="0">
              <a:srgbClr val="000000">
                <a:alpha val="70000"/>
              </a:srgbClr>
            </a:outerShdw>
          </a:effectLst>
        </p:spPr>
      </p:pic>
      <p:sp>
        <p:nvSpPr>
          <p:cNvPr id="9" name="TextBox 8"/>
          <p:cNvSpPr txBox="1"/>
          <p:nvPr/>
        </p:nvSpPr>
        <p:spPr>
          <a:xfrm>
            <a:off x="2431668" y="1515770"/>
            <a:ext cx="6178932" cy="461665"/>
          </a:xfrm>
          <a:prstGeom prst="rect">
            <a:avLst/>
          </a:prstGeom>
          <a:noFill/>
        </p:spPr>
        <p:txBody>
          <a:bodyPr wrap="square" rtlCol="0">
            <a:spAutoFit/>
          </a:bodyPr>
          <a:lstStyle/>
          <a:p>
            <a:r>
              <a:rPr lang="en-US" dirty="0">
                <a:solidFill>
                  <a:srgbClr val="1E59B8"/>
                </a:solidFill>
              </a:rPr>
              <a:t>Step 3:</a:t>
            </a:r>
            <a:r>
              <a:rPr lang="en-US" b="0" dirty="0">
                <a:solidFill>
                  <a:srgbClr val="1E59B8"/>
                </a:solidFill>
              </a:rPr>
              <a:t> </a:t>
            </a:r>
            <a:r>
              <a:rPr lang="en-US" b="0" dirty="0"/>
              <a:t>Give “Next Steps” sheet to client</a:t>
            </a:r>
          </a:p>
        </p:txBody>
      </p:sp>
    </p:spTree>
    <p:extLst>
      <p:ext uri="{BB962C8B-B14F-4D97-AF65-F5344CB8AC3E}">
        <p14:creationId xmlns:p14="http://schemas.microsoft.com/office/powerpoint/2010/main" val="1239319544"/>
      </p:ext>
    </p:extLst>
  </p:cSld>
  <p:clrMapOvr>
    <a:masterClrMapping/>
  </p:clrMapOvr>
  <p:transition advTm="188995"/>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p:cNvSpPr txBox="1">
            <a:spLocks/>
          </p:cNvSpPr>
          <p:nvPr/>
        </p:nvSpPr>
        <p:spPr>
          <a:xfrm>
            <a:off x="2178047" y="1981200"/>
            <a:ext cx="6847180" cy="447071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fontAlgn="auto">
              <a:spcAft>
                <a:spcPts val="0"/>
              </a:spcAft>
              <a:buFont typeface="Arial"/>
              <a:buNone/>
            </a:pPr>
            <a:r>
              <a:rPr lang="en-US" altLang="en-US" sz="2800" dirty="0">
                <a:solidFill>
                  <a:srgbClr val="1E59B8"/>
                </a:solidFill>
                <a:cs typeface="Arial" panose="020B0604020202020204" pitchFamily="34" charset="0"/>
              </a:rPr>
              <a:t>After finishing the referral, inform the client:</a:t>
            </a:r>
          </a:p>
          <a:p>
            <a:pPr indent="0" fontAlgn="auto">
              <a:spcAft>
                <a:spcPts val="0"/>
              </a:spcAft>
              <a:buFont typeface="Arial"/>
              <a:buNone/>
            </a:pPr>
            <a:endParaRPr lang="en-US" altLang="en-US" sz="2000" b="0" dirty="0">
              <a:cs typeface="Arial" panose="020B0604020202020204" pitchFamily="34" charset="0"/>
            </a:endParaRPr>
          </a:p>
          <a:p>
            <a:pPr marL="685800" fontAlgn="auto">
              <a:spcAft>
                <a:spcPts val="0"/>
              </a:spcAft>
            </a:pPr>
            <a:r>
              <a:rPr lang="en-US" altLang="en-US" sz="2400" b="0" dirty="0">
                <a:cs typeface="Arial" panose="020B0604020202020204" pitchFamily="34" charset="0"/>
              </a:rPr>
              <a:t>WithinReach staff members make at least 2 attempts to contact referred clients through:</a:t>
            </a:r>
          </a:p>
          <a:p>
            <a:pPr marL="1200150" lvl="1" indent="-457200" fontAlgn="auto">
              <a:spcAft>
                <a:spcPts val="0"/>
              </a:spcAft>
              <a:buFont typeface="Arial"/>
              <a:buAutoNum type="arabicPeriod"/>
            </a:pPr>
            <a:r>
              <a:rPr lang="en-US" altLang="en-US" sz="2400" b="0" dirty="0">
                <a:cs typeface="Arial" panose="020B0604020202020204" pitchFamily="34" charset="0"/>
              </a:rPr>
              <a:t>Voicemail</a:t>
            </a:r>
          </a:p>
          <a:p>
            <a:pPr marL="1200150" lvl="1" indent="-457200" fontAlgn="auto">
              <a:spcAft>
                <a:spcPts val="0"/>
              </a:spcAft>
              <a:buFont typeface="Arial"/>
              <a:buAutoNum type="arabicPeriod"/>
            </a:pPr>
            <a:r>
              <a:rPr lang="en-US" altLang="en-US" sz="2400" b="0" dirty="0">
                <a:cs typeface="Arial" panose="020B0604020202020204" pitchFamily="34" charset="0"/>
              </a:rPr>
              <a:t>Email</a:t>
            </a:r>
          </a:p>
          <a:p>
            <a:pPr indent="0" fontAlgn="auto">
              <a:spcAft>
                <a:spcPts val="0"/>
              </a:spcAft>
              <a:buFont typeface="Arial"/>
              <a:buNone/>
            </a:pPr>
            <a:endParaRPr lang="en-US" altLang="en-US" sz="2000" b="0" dirty="0">
              <a:cs typeface="Arial" panose="020B0604020202020204" pitchFamily="34" charset="0"/>
            </a:endParaRPr>
          </a:p>
          <a:p>
            <a:pPr marL="800100" indent="-457200" fontAlgn="auto">
              <a:spcAft>
                <a:spcPts val="0"/>
              </a:spcAft>
            </a:pPr>
            <a:r>
              <a:rPr lang="en-US" altLang="en-US" sz="2400" b="0" dirty="0">
                <a:cs typeface="Arial" panose="020B0604020202020204" pitchFamily="34" charset="0"/>
              </a:rPr>
              <a:t>If the client does not hear from WithinReach within 1 week, they should call WithinReach’s Family Health Hotline: </a:t>
            </a:r>
            <a:r>
              <a:rPr lang="en-US" altLang="en-US" sz="2400" dirty="0">
                <a:cs typeface="Arial" panose="020B0604020202020204" pitchFamily="34" charset="0"/>
              </a:rPr>
              <a:t>1-800-322-2588</a:t>
            </a:r>
            <a:endParaRPr lang="en-US" altLang="en-US" sz="2000" b="0" dirty="0">
              <a:solidFill>
                <a:srgbClr val="1E59B8"/>
              </a:solidFill>
              <a:latin typeface="+mj-lt"/>
              <a:cs typeface="Arial" panose="020B0604020202020204" pitchFamily="34" charset="0"/>
            </a:endParaRPr>
          </a:p>
          <a:p>
            <a:pPr indent="0" fontAlgn="auto">
              <a:spcAft>
                <a:spcPts val="0"/>
              </a:spcAft>
              <a:buFont typeface="Arial"/>
              <a:buNone/>
            </a:pPr>
            <a:endParaRPr lang="en-US" altLang="en-US" sz="1400" b="0" dirty="0">
              <a:latin typeface="+mj-lt"/>
              <a:cs typeface="Arial" panose="020B0604020202020204" pitchFamily="34" charset="0"/>
            </a:endParaRPr>
          </a:p>
        </p:txBody>
      </p:sp>
      <p:grpSp>
        <p:nvGrpSpPr>
          <p:cNvPr id="11" name="Group 10"/>
          <p:cNvGrpSpPr/>
          <p:nvPr/>
        </p:nvGrpSpPr>
        <p:grpSpPr>
          <a:xfrm>
            <a:off x="2" y="2"/>
            <a:ext cx="1968261" cy="6868249"/>
            <a:chOff x="-1" y="22412"/>
            <a:chExt cx="1968262" cy="6835588"/>
          </a:xfrm>
        </p:grpSpPr>
        <p:pic>
          <p:nvPicPr>
            <p:cNvPr id="13" name="Picture 12"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4" name="Rectangle 13"/>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9" name="Parallelogram 2"/>
          <p:cNvSpPr/>
          <p:nvPr/>
        </p:nvSpPr>
        <p:spPr>
          <a:xfrm>
            <a:off x="3276600" y="228600"/>
            <a:ext cx="6931096" cy="989834"/>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Step 3 – What to Expect</a:t>
            </a:r>
          </a:p>
        </p:txBody>
      </p:sp>
    </p:spTree>
    <p:extLst>
      <p:ext uri="{BB962C8B-B14F-4D97-AF65-F5344CB8AC3E}">
        <p14:creationId xmlns:p14="http://schemas.microsoft.com/office/powerpoint/2010/main" val="1639364813"/>
      </p:ext>
    </p:extLst>
  </p:cSld>
  <p:clrMapOvr>
    <a:masterClrMapping/>
  </p:clrMapOvr>
  <p:transition advTm="188995"/>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93321" y="1560304"/>
            <a:ext cx="5308767" cy="4124206"/>
          </a:xfrm>
          <a:prstGeom prst="rect">
            <a:avLst/>
          </a:prstGeom>
          <a:noFill/>
        </p:spPr>
        <p:txBody>
          <a:bodyPr wrap="square" rtlCol="0">
            <a:spAutoFit/>
          </a:bodyPr>
          <a:lstStyle/>
          <a:p>
            <a:pPr lvl="1"/>
            <a:r>
              <a:rPr lang="en-US" sz="1400" dirty="0">
                <a:solidFill>
                  <a:schemeClr val="bg1"/>
                </a:solidFill>
                <a:latin typeface="Franklin Gothic Book" panose="020B0503020102020204" pitchFamily="34" charset="0"/>
              </a:rPr>
              <a:t>--</a:t>
            </a:r>
            <a:endParaRPr lang="en-US" dirty="0">
              <a:latin typeface="+mj-lt"/>
            </a:endParaRPr>
          </a:p>
          <a:p>
            <a:r>
              <a:rPr lang="en-US" dirty="0">
                <a:latin typeface="+mj-lt"/>
              </a:rPr>
              <a:t>Basic Food</a:t>
            </a:r>
          </a:p>
          <a:p>
            <a:r>
              <a:rPr lang="en-US" dirty="0">
                <a:solidFill>
                  <a:schemeClr val="bg1"/>
                </a:solidFill>
                <a:latin typeface="+mj-lt"/>
              </a:rPr>
              <a:t>-</a:t>
            </a:r>
            <a:endParaRPr lang="en-US" dirty="0">
              <a:latin typeface="+mj-lt"/>
            </a:endParaRPr>
          </a:p>
          <a:p>
            <a:r>
              <a:rPr lang="en-US" dirty="0">
                <a:latin typeface="+mj-lt"/>
              </a:rPr>
              <a:t>Healthcare</a:t>
            </a:r>
          </a:p>
          <a:p>
            <a:endParaRPr lang="en-US" dirty="0">
              <a:latin typeface="+mj-lt"/>
            </a:endParaRPr>
          </a:p>
          <a:p>
            <a:r>
              <a:rPr lang="en-US" dirty="0">
                <a:latin typeface="+mj-lt"/>
              </a:rPr>
              <a:t>Transportation</a:t>
            </a:r>
          </a:p>
          <a:p>
            <a:endParaRPr lang="en-US" dirty="0">
              <a:latin typeface="+mj-lt"/>
            </a:endParaRPr>
          </a:p>
          <a:p>
            <a:r>
              <a:rPr lang="en-US" dirty="0">
                <a:solidFill>
                  <a:prstClr val="black"/>
                </a:solidFill>
                <a:latin typeface="+mj-lt"/>
              </a:rPr>
              <a:t>Other Resources</a:t>
            </a:r>
          </a:p>
          <a:p>
            <a:endParaRPr lang="en-US" dirty="0">
              <a:solidFill>
                <a:prstClr val="black"/>
              </a:solidFill>
              <a:latin typeface="+mj-lt"/>
            </a:endParaRPr>
          </a:p>
          <a:p>
            <a:r>
              <a:rPr lang="en-US" dirty="0">
                <a:solidFill>
                  <a:prstClr val="black"/>
                </a:solidFill>
                <a:latin typeface="+mj-lt"/>
              </a:rPr>
              <a:t>Recording Data</a:t>
            </a:r>
          </a:p>
          <a:p>
            <a:endParaRPr lang="en-US" sz="3200" dirty="0">
              <a:latin typeface="Franklin Gothic Book" panose="020B0503020102020204" pitchFamily="34" charset="0"/>
            </a:endParaRPr>
          </a:p>
        </p:txBody>
      </p:sp>
      <p:grpSp>
        <p:nvGrpSpPr>
          <p:cNvPr id="10" name="Group 9"/>
          <p:cNvGrpSpPr/>
          <p:nvPr/>
        </p:nvGrpSpPr>
        <p:grpSpPr>
          <a:xfrm>
            <a:off x="2" y="2"/>
            <a:ext cx="1968261" cy="6868249"/>
            <a:chOff x="-1" y="22412"/>
            <a:chExt cx="1968262" cy="6835588"/>
          </a:xfrm>
        </p:grpSpPr>
        <p:pic>
          <p:nvPicPr>
            <p:cNvPr id="11" name="Picture 10"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3" name="Rectangle 12"/>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33" name="Oval 32"/>
          <p:cNvSpPr/>
          <p:nvPr/>
        </p:nvSpPr>
        <p:spPr>
          <a:xfrm>
            <a:off x="2746957" y="1787432"/>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746957" y="3182276"/>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746957" y="3895733"/>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a:stCxn id="34" idx="4"/>
            <a:endCxn id="35" idx="0"/>
          </p:cNvCxnSpPr>
          <p:nvPr/>
        </p:nvCxnSpPr>
        <p:spPr>
          <a:xfrm>
            <a:off x="2973677" y="3622407"/>
            <a:ext cx="0" cy="2733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5" idx="4"/>
          </p:cNvCxnSpPr>
          <p:nvPr/>
        </p:nvCxnSpPr>
        <p:spPr>
          <a:xfrm>
            <a:off x="2973677" y="4335864"/>
            <a:ext cx="0" cy="55107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2730056" y="4666867"/>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746958" y="2468819"/>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stCxn id="39" idx="4"/>
            <a:endCxn id="34" idx="0"/>
          </p:cNvCxnSpPr>
          <p:nvPr/>
        </p:nvCxnSpPr>
        <p:spPr>
          <a:xfrm flipH="1">
            <a:off x="2973679" y="2908950"/>
            <a:ext cx="1" cy="2733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3" idx="4"/>
            <a:endCxn id="39" idx="0"/>
          </p:cNvCxnSpPr>
          <p:nvPr/>
        </p:nvCxnSpPr>
        <p:spPr>
          <a:xfrm>
            <a:off x="2973679" y="2227563"/>
            <a:ext cx="1" cy="241254"/>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rotWithShape="1">
          <a:blip r:embed="rId5"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2746957" y="2273480"/>
            <a:ext cx="651077" cy="613789"/>
          </a:xfrm>
          <a:prstGeom prst="rect">
            <a:avLst/>
          </a:prstGeom>
        </p:spPr>
      </p:pic>
      <p:sp>
        <p:nvSpPr>
          <p:cNvPr id="18" name="Parallelogram 2"/>
          <p:cNvSpPr/>
          <p:nvPr/>
        </p:nvSpPr>
        <p:spPr>
          <a:xfrm>
            <a:off x="3100539" y="212829"/>
            <a:ext cx="7924800" cy="1073738"/>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FuturT"/>
              </a:rPr>
              <a:t>       </a:t>
            </a:r>
            <a:r>
              <a:rPr lang="en-US" sz="3200" dirty="0">
                <a:latin typeface="FuturT"/>
              </a:rPr>
              <a:t>WithinREACH Referrals</a:t>
            </a:r>
            <a:endParaRPr lang="en-US" sz="2800" dirty="0">
              <a:latin typeface="FuturT"/>
            </a:endParaRPr>
          </a:p>
        </p:txBody>
      </p:sp>
    </p:spTree>
    <p:extLst>
      <p:ext uri="{BB962C8B-B14F-4D97-AF65-F5344CB8AC3E}">
        <p14:creationId xmlns:p14="http://schemas.microsoft.com/office/powerpoint/2010/main" val="342708818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100" y="1366733"/>
            <a:ext cx="7663628" cy="3394715"/>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flipH="1">
            <a:off x="646100" y="2119551"/>
            <a:ext cx="7663628" cy="9491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Oval 13"/>
          <p:cNvSpPr/>
          <p:nvPr/>
        </p:nvSpPr>
        <p:spPr>
          <a:xfrm>
            <a:off x="3200400" y="2347274"/>
            <a:ext cx="231934" cy="254524"/>
          </a:xfrm>
          <a:prstGeom prst="ellipse">
            <a:avLst/>
          </a:prstGeom>
          <a:solidFill>
            <a:srgbClr val="F2DAD9">
              <a:alpha val="3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895600" y="36384"/>
            <a:ext cx="7785338" cy="1073738"/>
            <a:chOff x="2895600" y="36384"/>
            <a:chExt cx="7785338" cy="1073738"/>
          </a:xfrm>
        </p:grpSpPr>
        <p:sp>
          <p:nvSpPr>
            <p:cNvPr id="9" name="Parallelogram 2"/>
            <p:cNvSpPr/>
            <p:nvPr/>
          </p:nvSpPr>
          <p:spPr>
            <a:xfrm>
              <a:off x="2895600" y="36384"/>
              <a:ext cx="7785338" cy="1073738"/>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Health Insurance</a:t>
              </a:r>
              <a:endParaRPr lang="en-US" sz="3200" dirty="0">
                <a:latin typeface="FuturT"/>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3800" y="195300"/>
              <a:ext cx="673609" cy="755906"/>
            </a:xfrm>
            <a:prstGeom prst="rect">
              <a:avLst/>
            </a:prstGeom>
          </p:spPr>
        </p:pic>
      </p:grpSp>
    </p:spTree>
    <p:extLst>
      <p:ext uri="{BB962C8B-B14F-4D97-AF65-F5344CB8AC3E}">
        <p14:creationId xmlns:p14="http://schemas.microsoft.com/office/powerpoint/2010/main" val="330295147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1"/>
          <p:cNvSpPr>
            <a:spLocks noGrp="1"/>
          </p:cNvSpPr>
          <p:nvPr>
            <p:ph idx="1"/>
          </p:nvPr>
        </p:nvSpPr>
        <p:spPr>
          <a:xfrm>
            <a:off x="838200" y="2209800"/>
            <a:ext cx="7772400" cy="2667000"/>
          </a:xfrm>
        </p:spPr>
        <p:txBody>
          <a:bodyPr>
            <a:normAutofit/>
          </a:bodyPr>
          <a:lstStyle/>
          <a:p>
            <a:pPr marL="457200" indent="-457200">
              <a:spcAft>
                <a:spcPts val="1200"/>
              </a:spcAft>
              <a:buFont typeface="Arial"/>
              <a:buAutoNum type="arabicPeriod"/>
            </a:pPr>
            <a:r>
              <a:rPr lang="en-US" altLang="en-US" sz="2400" dirty="0">
                <a:cs typeface="Arial" panose="020B0604020202020204" pitchFamily="34" charset="0"/>
              </a:rPr>
              <a:t>Use</a:t>
            </a:r>
            <a:r>
              <a:rPr lang="en-US" altLang="en-US" sz="2400" b="1" dirty="0">
                <a:cs typeface="Arial" panose="020B0604020202020204" pitchFamily="34" charset="0"/>
              </a:rPr>
              <a:t> </a:t>
            </a:r>
            <a:r>
              <a:rPr lang="en-US" altLang="en-US" sz="2400" b="1" dirty="0">
                <a:solidFill>
                  <a:srgbClr val="0070C0"/>
                </a:solidFill>
                <a:cs typeface="Arial" panose="020B0604020202020204" pitchFamily="34" charset="0"/>
              </a:rPr>
              <a:t>Benefits Calculator </a:t>
            </a:r>
            <a:r>
              <a:rPr lang="en-US" altLang="en-US" sz="2400" dirty="0">
                <a:cs typeface="Arial" panose="020B0604020202020204" pitchFamily="34" charset="0"/>
              </a:rPr>
              <a:t>to screen clients to see if they would likely be eligible for insurance through the Washington State Exchange</a:t>
            </a:r>
          </a:p>
          <a:p>
            <a:pPr marL="457200" indent="-457200">
              <a:spcAft>
                <a:spcPts val="1200"/>
              </a:spcAft>
              <a:buFont typeface="Arial"/>
              <a:buAutoNum type="arabicPeriod"/>
            </a:pPr>
            <a:r>
              <a:rPr lang="en-US" altLang="en-US" sz="2400" dirty="0">
                <a:cs typeface="Arial" panose="020B0604020202020204" pitchFamily="34" charset="0"/>
              </a:rPr>
              <a:t>Complete</a:t>
            </a:r>
            <a:r>
              <a:rPr lang="en-US" altLang="en-US" sz="2400" b="1" dirty="0">
                <a:cs typeface="Arial" panose="020B0604020202020204" pitchFamily="34" charset="0"/>
              </a:rPr>
              <a:t> </a:t>
            </a:r>
            <a:r>
              <a:rPr lang="en-US" altLang="en-US" sz="2400" b="1" dirty="0">
                <a:solidFill>
                  <a:srgbClr val="0070C0"/>
                </a:solidFill>
                <a:cs typeface="Arial" panose="020B0604020202020204" pitchFamily="34" charset="0"/>
              </a:rPr>
              <a:t>WithinReach’s Referral Form</a:t>
            </a:r>
          </a:p>
          <a:p>
            <a:pPr marL="457200" indent="-457200">
              <a:spcAft>
                <a:spcPts val="1200"/>
              </a:spcAft>
              <a:buFont typeface="Arial"/>
              <a:buAutoNum type="arabicPeriod"/>
            </a:pPr>
            <a:r>
              <a:rPr lang="en-US" altLang="en-US" sz="2400" dirty="0">
                <a:cs typeface="Arial" panose="020B0604020202020204" pitchFamily="34" charset="0"/>
              </a:rPr>
              <a:t>Give clients </a:t>
            </a:r>
            <a:r>
              <a:rPr lang="en-US" altLang="en-US" sz="2400" b="1" dirty="0">
                <a:solidFill>
                  <a:srgbClr val="0070C0"/>
                </a:solidFill>
                <a:cs typeface="Arial" panose="020B0604020202020204" pitchFamily="34" charset="0"/>
              </a:rPr>
              <a:t>the Next Steps Sheet</a:t>
            </a: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8" name="Parallelogram 2"/>
          <p:cNvSpPr/>
          <p:nvPr/>
        </p:nvSpPr>
        <p:spPr>
          <a:xfrm>
            <a:off x="2895600" y="36384"/>
            <a:ext cx="7785338" cy="1073738"/>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Health Insurance</a:t>
            </a:r>
            <a:endParaRPr lang="en-US" sz="3200" dirty="0">
              <a:latin typeface="FuturT"/>
            </a:endParaRPr>
          </a:p>
        </p:txBody>
      </p:sp>
      <p:pic>
        <p:nvPicPr>
          <p:cNvPr id="2" name="Picture 1"/>
          <p:cNvPicPr>
            <a:picLocks noChangeAspect="1"/>
          </p:cNvPicPr>
          <p:nvPr/>
        </p:nvPicPr>
        <p:blipFill>
          <a:blip r:embed="rId4"/>
          <a:stretch>
            <a:fillRect/>
          </a:stretch>
        </p:blipFill>
        <p:spPr>
          <a:xfrm>
            <a:off x="3657600" y="208245"/>
            <a:ext cx="670618" cy="755970"/>
          </a:xfrm>
          <a:prstGeom prst="rect">
            <a:avLst/>
          </a:prstGeom>
        </p:spPr>
      </p:pic>
      <p:sp>
        <p:nvSpPr>
          <p:cNvPr id="9" name="Content Placeholder 1"/>
          <p:cNvSpPr txBox="1">
            <a:spLocks/>
          </p:cNvSpPr>
          <p:nvPr/>
        </p:nvSpPr>
        <p:spPr>
          <a:xfrm>
            <a:off x="677389" y="1506383"/>
            <a:ext cx="7772400" cy="609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1200"/>
              </a:spcAft>
              <a:buNone/>
            </a:pPr>
            <a:r>
              <a:rPr lang="en-US" altLang="en-US" sz="2800" dirty="0">
                <a:cs typeface="Arial" panose="020B0604020202020204" pitchFamily="34" charset="0"/>
              </a:rPr>
              <a:t>Referral Process:</a:t>
            </a:r>
            <a:endParaRPr lang="en-US" altLang="en-US" sz="2800" dirty="0">
              <a:solidFill>
                <a:srgbClr val="0070C0"/>
              </a:solidFill>
              <a:cs typeface="Arial" panose="020B0604020202020204" pitchFamily="34" charset="0"/>
            </a:endParaRPr>
          </a:p>
        </p:txBody>
      </p:sp>
    </p:spTree>
    <p:extLst>
      <p:ext uri="{BB962C8B-B14F-4D97-AF65-F5344CB8AC3E}">
        <p14:creationId xmlns:p14="http://schemas.microsoft.com/office/powerpoint/2010/main" val="2476611180"/>
      </p:ext>
    </p:extLst>
  </p:cSld>
  <p:clrMapOvr>
    <a:masterClrMapping/>
  </p:clrMapOvr>
  <p:transition advTm="92773"/>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arallelogram 2"/>
          <p:cNvSpPr/>
          <p:nvPr/>
        </p:nvSpPr>
        <p:spPr>
          <a:xfrm>
            <a:off x="-685800" y="152400"/>
            <a:ext cx="9144000" cy="110505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	New </a:t>
            </a:r>
            <a:r>
              <a:rPr lang="en-US" sz="3600" dirty="0">
                <a:solidFill>
                  <a:prstClr val="white"/>
                </a:solidFill>
                <a:latin typeface="FuturT"/>
              </a:rPr>
              <a:t>Services This Year</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pic>
        <p:nvPicPr>
          <p:cNvPr id="5" name="Picture 4"/>
          <p:cNvPicPr>
            <a:picLocks noChangeAspect="1"/>
          </p:cNvPicPr>
          <p:nvPr/>
        </p:nvPicPr>
        <p:blipFill>
          <a:blip r:embed="rId3"/>
          <a:stretch>
            <a:fillRect/>
          </a:stretch>
        </p:blipFill>
        <p:spPr>
          <a:xfrm>
            <a:off x="405807" y="363519"/>
            <a:ext cx="688908" cy="682811"/>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7" name="TextBox 6"/>
          <p:cNvSpPr txBox="1"/>
          <p:nvPr/>
        </p:nvSpPr>
        <p:spPr>
          <a:xfrm>
            <a:off x="838200" y="1524000"/>
            <a:ext cx="7956394" cy="3416320"/>
          </a:xfrm>
          <a:prstGeom prst="rect">
            <a:avLst/>
          </a:prstGeom>
          <a:noFill/>
        </p:spPr>
        <p:txBody>
          <a:bodyPr wrap="square" rtlCol="0">
            <a:spAutoFit/>
          </a:bodyPr>
          <a:lstStyle/>
          <a:p>
            <a:r>
              <a:rPr lang="en-US" sz="2800" dirty="0">
                <a:latin typeface="+mj-lt"/>
              </a:rPr>
              <a:t>Exciting services added this year:</a:t>
            </a:r>
          </a:p>
          <a:p>
            <a:endParaRPr lang="en-US" b="0" dirty="0">
              <a:latin typeface="+mj-lt"/>
            </a:endParaRPr>
          </a:p>
          <a:p>
            <a:pPr marL="342900" indent="-342900">
              <a:buFont typeface="Wingdings" panose="05000000000000000000" pitchFamily="2" charset="2"/>
              <a:buChar char="q"/>
            </a:pPr>
            <a:r>
              <a:rPr lang="en-US" sz="2800" b="0" dirty="0">
                <a:latin typeface="+mj-lt"/>
              </a:rPr>
              <a:t>Drop-off tax prep at some college campuses </a:t>
            </a:r>
          </a:p>
          <a:p>
            <a:pPr marL="800100" lvl="1" indent="-342900">
              <a:buFont typeface="Wingdings" panose="05000000000000000000" pitchFamily="2" charset="2"/>
              <a:buChar char="ü"/>
            </a:pPr>
            <a:r>
              <a:rPr lang="en-US" sz="2800" b="0" dirty="0">
                <a:latin typeface="+mj-lt"/>
              </a:rPr>
              <a:t>Available for resident and foreign students tax returns (1040 and 1040NR)</a:t>
            </a:r>
          </a:p>
          <a:p>
            <a:endParaRPr lang="en-US" sz="2800" b="0" dirty="0">
              <a:latin typeface="+mj-lt"/>
            </a:endParaRPr>
          </a:p>
          <a:p>
            <a:pPr marL="342900" indent="-342900">
              <a:buFont typeface="Wingdings" panose="05000000000000000000" pitchFamily="2" charset="2"/>
              <a:buChar char="q"/>
            </a:pPr>
            <a:r>
              <a:rPr lang="en-US" sz="2800" b="0" dirty="0">
                <a:latin typeface="+mj-lt"/>
              </a:rPr>
              <a:t>ITIN Certified Acceptance Agents </a:t>
            </a:r>
          </a:p>
          <a:p>
            <a:pPr marL="342900" indent="-342900">
              <a:buFont typeface="Wingdings" panose="05000000000000000000" pitchFamily="2" charset="2"/>
              <a:buChar char="§"/>
            </a:pPr>
            <a:endParaRPr lang="en-US" dirty="0"/>
          </a:p>
        </p:txBody>
      </p:sp>
    </p:spTree>
    <p:extLst>
      <p:ext uri="{BB962C8B-B14F-4D97-AF65-F5344CB8AC3E}">
        <p14:creationId xmlns:p14="http://schemas.microsoft.com/office/powerpoint/2010/main" val="3883081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a:off x="1676400" y="2285999"/>
            <a:ext cx="914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676400" y="5654231"/>
            <a:ext cx="914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895600" y="1524000"/>
            <a:ext cx="3733800" cy="5171672"/>
            <a:chOff x="4826160" y="1524000"/>
            <a:chExt cx="3632040" cy="5171672"/>
          </a:xfrm>
        </p:grpSpPr>
        <p:pic>
          <p:nvPicPr>
            <p:cNvPr id="2" name="Picture 1"/>
            <p:cNvPicPr>
              <a:picLocks noChangeAspect="1"/>
            </p:cNvPicPr>
            <p:nvPr/>
          </p:nvPicPr>
          <p:blipFill>
            <a:blip r:embed="rId3"/>
            <a:stretch>
              <a:fillRect/>
            </a:stretch>
          </p:blipFill>
          <p:spPr>
            <a:xfrm>
              <a:off x="4838699" y="1524000"/>
              <a:ext cx="3619501" cy="5171672"/>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4852203" y="2423345"/>
              <a:ext cx="3127093" cy="167455"/>
            </a:xfrm>
            <a:prstGeom prst="rect">
              <a:avLst/>
            </a:prstGeom>
            <a:noFill/>
            <a:ln>
              <a:solidFill>
                <a:srgbClr val="228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826160" y="5791577"/>
              <a:ext cx="3127093" cy="182509"/>
            </a:xfrm>
            <a:prstGeom prst="rect">
              <a:avLst/>
            </a:prstGeom>
            <a:noFill/>
            <a:ln>
              <a:solidFill>
                <a:srgbClr val="228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Parallelogram 2"/>
          <p:cNvSpPr/>
          <p:nvPr/>
        </p:nvSpPr>
        <p:spPr>
          <a:xfrm>
            <a:off x="1676400" y="233798"/>
            <a:ext cx="9140896" cy="989834"/>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FuturT"/>
              </a:rPr>
              <a:t>	</a:t>
            </a:r>
            <a:r>
              <a:rPr lang="en-US" sz="3600" dirty="0">
                <a:latin typeface="FuturT"/>
              </a:rPr>
              <a:t>Step 1: Benefits Calculator</a:t>
            </a:r>
          </a:p>
        </p:txBody>
      </p:sp>
    </p:spTree>
    <p:extLst>
      <p:ext uri="{BB962C8B-B14F-4D97-AF65-F5344CB8AC3E}">
        <p14:creationId xmlns:p14="http://schemas.microsoft.com/office/powerpoint/2010/main" val="3174980751"/>
      </p:ext>
    </p:extLst>
  </p:cSld>
  <p:clrMapOvr>
    <a:masterClrMapping/>
  </p:clrMapOvr>
  <p:transition advTm="92773"/>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pic>
        <p:nvPicPr>
          <p:cNvPr id="3" name="Picture 2"/>
          <p:cNvPicPr>
            <a:picLocks noChangeAspect="1"/>
          </p:cNvPicPr>
          <p:nvPr/>
        </p:nvPicPr>
        <p:blipFill>
          <a:blip r:embed="rId4"/>
          <a:stretch>
            <a:fillRect/>
          </a:stretch>
        </p:blipFill>
        <p:spPr>
          <a:xfrm>
            <a:off x="762000" y="1676400"/>
            <a:ext cx="6874688" cy="3369945"/>
          </a:xfrm>
          <a:prstGeom prst="rect">
            <a:avLst/>
          </a:prstGeom>
          <a:ln>
            <a:noFill/>
          </a:ln>
          <a:effectLst>
            <a:outerShdw blurRad="190500" algn="tl" rotWithShape="0">
              <a:srgbClr val="000000">
                <a:alpha val="70000"/>
              </a:srgbClr>
            </a:outerShdw>
          </a:effectLst>
        </p:spPr>
      </p:pic>
      <p:sp>
        <p:nvSpPr>
          <p:cNvPr id="7" name="Rectangle 6"/>
          <p:cNvSpPr/>
          <p:nvPr/>
        </p:nvSpPr>
        <p:spPr>
          <a:xfrm>
            <a:off x="762000" y="2590800"/>
            <a:ext cx="1905000" cy="457200"/>
          </a:xfrm>
          <a:prstGeom prst="rect">
            <a:avLst/>
          </a:prstGeom>
          <a:noFill/>
          <a:ln w="38100">
            <a:solidFill>
              <a:srgbClr val="FF66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noFill/>
              <a:latin typeface="Calibri"/>
            </a:endParaRPr>
          </a:p>
        </p:txBody>
      </p:sp>
      <p:sp>
        <p:nvSpPr>
          <p:cNvPr id="6" name="Parallelogram 2"/>
          <p:cNvSpPr/>
          <p:nvPr/>
        </p:nvSpPr>
        <p:spPr>
          <a:xfrm>
            <a:off x="1676400" y="233798"/>
            <a:ext cx="9140896" cy="989834"/>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FuturT"/>
              </a:rPr>
              <a:t>	</a:t>
            </a:r>
            <a:r>
              <a:rPr lang="en-US" sz="3600" dirty="0">
                <a:latin typeface="FuturT"/>
              </a:rPr>
              <a:t>Step 1: Benefits Calculator</a:t>
            </a:r>
          </a:p>
        </p:txBody>
      </p:sp>
    </p:spTree>
    <p:extLst>
      <p:ext uri="{BB962C8B-B14F-4D97-AF65-F5344CB8AC3E}">
        <p14:creationId xmlns:p14="http://schemas.microsoft.com/office/powerpoint/2010/main" val="597597390"/>
      </p:ext>
    </p:extLst>
  </p:cSld>
  <p:clrMapOvr>
    <a:masterClrMapping/>
  </p:clrMapOvr>
  <p:transition advTm="9277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p:cNvSpPr>
            <a:spLocks noGrp="1"/>
          </p:cNvSpPr>
          <p:nvPr>
            <p:ph idx="1"/>
          </p:nvPr>
        </p:nvSpPr>
        <p:spPr>
          <a:xfrm>
            <a:off x="2214881" y="1524000"/>
            <a:ext cx="5938048" cy="5020123"/>
          </a:xfrm>
        </p:spPr>
        <p:txBody>
          <a:bodyPr>
            <a:normAutofit/>
          </a:bodyPr>
          <a:lstStyle/>
          <a:p>
            <a:pPr indent="0">
              <a:buNone/>
            </a:pPr>
            <a:endParaRPr lang="en-US" altLang="en-US" sz="700" dirty="0">
              <a:latin typeface="+mj-lt"/>
              <a:cs typeface="Arial" panose="020B0604020202020204" pitchFamily="34" charset="0"/>
            </a:endParaRPr>
          </a:p>
          <a:p>
            <a:pPr indent="0">
              <a:buNone/>
            </a:pPr>
            <a:endParaRPr lang="en-US" altLang="en-US" sz="1400" dirty="0">
              <a:latin typeface="+mj-lt"/>
              <a:cs typeface="Arial" panose="020B0604020202020204" pitchFamily="34" charset="0"/>
            </a:endParaRPr>
          </a:p>
        </p:txBody>
      </p:sp>
      <p:sp>
        <p:nvSpPr>
          <p:cNvPr id="10" name="Content Placeholder 1"/>
          <p:cNvSpPr txBox="1">
            <a:spLocks/>
          </p:cNvSpPr>
          <p:nvPr/>
        </p:nvSpPr>
        <p:spPr>
          <a:xfrm>
            <a:off x="2164914" y="1315849"/>
            <a:ext cx="5938048" cy="50201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fontAlgn="auto">
              <a:spcAft>
                <a:spcPts val="0"/>
              </a:spcAft>
              <a:buFont typeface="Arial"/>
              <a:buNone/>
            </a:pPr>
            <a:endParaRPr lang="en-US" altLang="en-US" sz="1400" b="0" dirty="0">
              <a:latin typeface="+mj-lt"/>
              <a:cs typeface="Arial" panose="020B0604020202020204" pitchFamily="34" charset="0"/>
            </a:endParaRPr>
          </a:p>
        </p:txBody>
      </p:sp>
      <p:sp>
        <p:nvSpPr>
          <p:cNvPr id="35" name="Content Placeholder 1"/>
          <p:cNvSpPr txBox="1">
            <a:spLocks/>
          </p:cNvSpPr>
          <p:nvPr/>
        </p:nvSpPr>
        <p:spPr>
          <a:xfrm>
            <a:off x="685800" y="1336972"/>
            <a:ext cx="7772400" cy="107696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solidFill>
                  <a:srgbClr val="0070C0"/>
                </a:solidFill>
                <a:cs typeface="Arial" panose="020B0604020202020204" pitchFamily="34" charset="0"/>
              </a:rPr>
              <a:t>Step 2: </a:t>
            </a:r>
            <a:r>
              <a:rPr lang="en-US" sz="2800" b="0" dirty="0">
                <a:cs typeface="Arial" panose="020B0604020202020204" pitchFamily="34" charset="0"/>
              </a:rPr>
              <a:t>Fill out the application on WithinReach’s Client Referrals</a:t>
            </a:r>
          </a:p>
        </p:txBody>
      </p:sp>
      <p:pic>
        <p:nvPicPr>
          <p:cNvPr id="34" name="Picture 33"/>
          <p:cNvPicPr>
            <a:picLocks noChangeAspect="1"/>
          </p:cNvPicPr>
          <p:nvPr/>
        </p:nvPicPr>
        <p:blipFill>
          <a:blip r:embed="rId3"/>
          <a:stretch>
            <a:fillRect/>
          </a:stretch>
        </p:blipFill>
        <p:spPr>
          <a:xfrm>
            <a:off x="2164914" y="2600964"/>
            <a:ext cx="5600700" cy="4001684"/>
          </a:xfrm>
          <a:prstGeom prst="rect">
            <a:avLst/>
          </a:prstGeom>
          <a:ln>
            <a:noFill/>
          </a:ln>
          <a:effectLst>
            <a:outerShdw blurRad="190500" algn="tl" rotWithShape="0">
              <a:srgbClr val="000000">
                <a:alpha val="70000"/>
              </a:srgbClr>
            </a:outerShdw>
          </a:effectLst>
        </p:spPr>
      </p:pic>
      <p:sp>
        <p:nvSpPr>
          <p:cNvPr id="7" name="Parallelogram 2"/>
          <p:cNvSpPr/>
          <p:nvPr/>
        </p:nvSpPr>
        <p:spPr>
          <a:xfrm>
            <a:off x="3276600" y="160110"/>
            <a:ext cx="7924800" cy="989834"/>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Step 2 – Referral Form</a:t>
            </a:r>
          </a:p>
        </p:txBody>
      </p:sp>
    </p:spTree>
    <p:extLst>
      <p:ext uri="{BB962C8B-B14F-4D97-AF65-F5344CB8AC3E}">
        <p14:creationId xmlns:p14="http://schemas.microsoft.com/office/powerpoint/2010/main" val="2273944439"/>
      </p:ext>
    </p:extLst>
  </p:cSld>
  <p:clrMapOvr>
    <a:masterClrMapping/>
  </p:clrMapOvr>
  <p:transition advTm="188995"/>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pic>
        <p:nvPicPr>
          <p:cNvPr id="18" name="Picture 17"/>
          <p:cNvPicPr>
            <a:picLocks noChangeAspect="1"/>
          </p:cNvPicPr>
          <p:nvPr/>
        </p:nvPicPr>
        <p:blipFill>
          <a:blip r:embed="rId4"/>
          <a:stretch>
            <a:fillRect/>
          </a:stretch>
        </p:blipFill>
        <p:spPr>
          <a:xfrm>
            <a:off x="1304996" y="1600202"/>
            <a:ext cx="6798816" cy="3352800"/>
          </a:xfrm>
          <a:prstGeom prst="rect">
            <a:avLst/>
          </a:prstGeom>
          <a:ln>
            <a:noFill/>
          </a:ln>
          <a:effectLst>
            <a:outerShdw blurRad="190500" algn="tl" rotWithShape="0">
              <a:srgbClr val="000000">
                <a:alpha val="70000"/>
              </a:srgbClr>
            </a:outerShdw>
          </a:effectLst>
        </p:spPr>
      </p:pic>
      <p:cxnSp>
        <p:nvCxnSpPr>
          <p:cNvPr id="19" name="Straight Arrow Connector 18"/>
          <p:cNvCxnSpPr/>
          <p:nvPr/>
        </p:nvCxnSpPr>
        <p:spPr>
          <a:xfrm>
            <a:off x="1521364" y="1905000"/>
            <a:ext cx="250988" cy="0"/>
          </a:xfrm>
          <a:prstGeom prst="straightConnector1">
            <a:avLst/>
          </a:prstGeom>
          <a:ln w="28575">
            <a:solidFill>
              <a:schemeClr val="accent6"/>
            </a:solidFill>
            <a:tailEnd type="arrow"/>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p:nvPr/>
        </p:nvCxnSpPr>
        <p:spPr>
          <a:xfrm>
            <a:off x="1322306" y="2286000"/>
            <a:ext cx="250988" cy="0"/>
          </a:xfrm>
          <a:prstGeom prst="straightConnector1">
            <a:avLst/>
          </a:prstGeom>
          <a:ln w="28575">
            <a:solidFill>
              <a:schemeClr val="accent6"/>
            </a:solidFill>
            <a:tailEnd type="arrow"/>
          </a:ln>
        </p:spPr>
        <p:style>
          <a:lnRef idx="1">
            <a:schemeClr val="accent2"/>
          </a:lnRef>
          <a:fillRef idx="0">
            <a:schemeClr val="accent2"/>
          </a:fillRef>
          <a:effectRef idx="0">
            <a:schemeClr val="accent2"/>
          </a:effectRef>
          <a:fontRef idx="minor">
            <a:schemeClr val="tx1"/>
          </a:fontRef>
        </p:style>
      </p:cxnSp>
      <p:cxnSp>
        <p:nvCxnSpPr>
          <p:cNvPr id="21" name="Straight Arrow Connector 20"/>
          <p:cNvCxnSpPr/>
          <p:nvPr/>
        </p:nvCxnSpPr>
        <p:spPr>
          <a:xfrm flipH="1">
            <a:off x="3230412" y="2743200"/>
            <a:ext cx="274788" cy="0"/>
          </a:xfrm>
          <a:prstGeom prst="straightConnector1">
            <a:avLst/>
          </a:prstGeom>
          <a:ln w="28575">
            <a:solidFill>
              <a:schemeClr val="accent6"/>
            </a:solidFill>
            <a:tailEnd type="arrow"/>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p:nvPr/>
        </p:nvCxnSpPr>
        <p:spPr>
          <a:xfrm>
            <a:off x="1304996" y="3886200"/>
            <a:ext cx="216368" cy="0"/>
          </a:xfrm>
          <a:prstGeom prst="straightConnector1">
            <a:avLst/>
          </a:prstGeom>
          <a:ln w="28575">
            <a:solidFill>
              <a:schemeClr val="accent6"/>
            </a:solidFill>
            <a:tailEnd type="arrow"/>
          </a:ln>
        </p:spPr>
        <p:style>
          <a:lnRef idx="1">
            <a:schemeClr val="accent2"/>
          </a:lnRef>
          <a:fillRef idx="0">
            <a:schemeClr val="accent2"/>
          </a:fillRef>
          <a:effectRef idx="0">
            <a:schemeClr val="accent2"/>
          </a:effectRef>
          <a:fontRef idx="minor">
            <a:schemeClr val="tx1"/>
          </a:fontRef>
        </p:style>
      </p:cxnSp>
      <p:sp>
        <p:nvSpPr>
          <p:cNvPr id="23" name="Rectangle 22"/>
          <p:cNvSpPr/>
          <p:nvPr/>
        </p:nvSpPr>
        <p:spPr>
          <a:xfrm>
            <a:off x="1413180" y="4016562"/>
            <a:ext cx="4922643" cy="268693"/>
          </a:xfrm>
          <a:prstGeom prst="rect">
            <a:avLst/>
          </a:prstGeom>
          <a:no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en-US">
              <a:solidFill>
                <a:prstClr val="black"/>
              </a:solidFill>
              <a:latin typeface="Calibri"/>
            </a:endParaRPr>
          </a:p>
        </p:txBody>
      </p:sp>
      <p:sp>
        <p:nvSpPr>
          <p:cNvPr id="14" name="Parallelogram 2"/>
          <p:cNvSpPr/>
          <p:nvPr/>
        </p:nvSpPr>
        <p:spPr>
          <a:xfrm>
            <a:off x="3276600" y="160110"/>
            <a:ext cx="7924800" cy="989834"/>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Step 2 – Referral Form</a:t>
            </a:r>
          </a:p>
        </p:txBody>
      </p:sp>
    </p:spTree>
    <p:extLst>
      <p:ext uri="{BB962C8B-B14F-4D97-AF65-F5344CB8AC3E}">
        <p14:creationId xmlns:p14="http://schemas.microsoft.com/office/powerpoint/2010/main" val="1677952822"/>
      </p:ext>
    </p:extLst>
  </p:cSld>
  <p:clrMapOvr>
    <a:masterClrMapping/>
  </p:clrMapOvr>
  <p:transition advTm="92773"/>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 y="2"/>
            <a:ext cx="1968261" cy="6868249"/>
            <a:chOff x="-1" y="22412"/>
            <a:chExt cx="1968262" cy="6835588"/>
          </a:xfrm>
        </p:grpSpPr>
        <p:pic>
          <p:nvPicPr>
            <p:cNvPr id="13" name="Picture 12"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4" name="Rectangle 13"/>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9" name="TextBox 8"/>
          <p:cNvSpPr txBox="1"/>
          <p:nvPr/>
        </p:nvSpPr>
        <p:spPr>
          <a:xfrm>
            <a:off x="2431668" y="1515770"/>
            <a:ext cx="6178932" cy="461665"/>
          </a:xfrm>
          <a:prstGeom prst="rect">
            <a:avLst/>
          </a:prstGeom>
          <a:noFill/>
        </p:spPr>
        <p:txBody>
          <a:bodyPr wrap="square" rtlCol="0">
            <a:spAutoFit/>
          </a:bodyPr>
          <a:lstStyle/>
          <a:p>
            <a:r>
              <a:rPr lang="en-US" dirty="0">
                <a:solidFill>
                  <a:srgbClr val="1E59B8"/>
                </a:solidFill>
              </a:rPr>
              <a:t>Step 3: </a:t>
            </a:r>
            <a:r>
              <a:rPr lang="en-US" b="0" dirty="0"/>
              <a:t>Give Next Steps Sheet to clients</a:t>
            </a:r>
          </a:p>
        </p:txBody>
      </p:sp>
      <p:sp>
        <p:nvSpPr>
          <p:cNvPr id="10" name="Parallelogram 2"/>
          <p:cNvSpPr/>
          <p:nvPr/>
        </p:nvSpPr>
        <p:spPr>
          <a:xfrm>
            <a:off x="3276600" y="228600"/>
            <a:ext cx="6931096" cy="989834"/>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Step 3 – What to Expect</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2255132"/>
            <a:ext cx="3352800" cy="43462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0156848"/>
      </p:ext>
    </p:extLst>
  </p:cSld>
  <p:clrMapOvr>
    <a:masterClrMapping/>
  </p:clrMapOvr>
  <p:transition advTm="188995"/>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93321" y="1560304"/>
            <a:ext cx="5308767" cy="4124206"/>
          </a:xfrm>
          <a:prstGeom prst="rect">
            <a:avLst/>
          </a:prstGeom>
          <a:noFill/>
        </p:spPr>
        <p:txBody>
          <a:bodyPr wrap="square" rtlCol="0">
            <a:spAutoFit/>
          </a:bodyPr>
          <a:lstStyle/>
          <a:p>
            <a:pPr lvl="1"/>
            <a:r>
              <a:rPr lang="en-US" sz="1400" dirty="0">
                <a:solidFill>
                  <a:schemeClr val="bg1"/>
                </a:solidFill>
                <a:latin typeface="Franklin Gothic Book" panose="020B0503020102020204" pitchFamily="34" charset="0"/>
              </a:rPr>
              <a:t>--</a:t>
            </a:r>
            <a:endParaRPr lang="en-US" dirty="0">
              <a:latin typeface="+mj-lt"/>
            </a:endParaRPr>
          </a:p>
          <a:p>
            <a:r>
              <a:rPr lang="en-US" dirty="0">
                <a:latin typeface="+mj-lt"/>
              </a:rPr>
              <a:t>Basic Food</a:t>
            </a:r>
          </a:p>
          <a:p>
            <a:r>
              <a:rPr lang="en-US" dirty="0">
                <a:solidFill>
                  <a:schemeClr val="bg1"/>
                </a:solidFill>
                <a:latin typeface="+mj-lt"/>
              </a:rPr>
              <a:t>-</a:t>
            </a:r>
            <a:endParaRPr lang="en-US" dirty="0">
              <a:latin typeface="+mj-lt"/>
            </a:endParaRPr>
          </a:p>
          <a:p>
            <a:r>
              <a:rPr lang="en-US" dirty="0">
                <a:latin typeface="+mj-lt"/>
              </a:rPr>
              <a:t>Healthcare</a:t>
            </a:r>
          </a:p>
          <a:p>
            <a:endParaRPr lang="en-US" dirty="0">
              <a:latin typeface="+mj-lt"/>
            </a:endParaRPr>
          </a:p>
          <a:p>
            <a:r>
              <a:rPr lang="en-US" dirty="0">
                <a:latin typeface="+mj-lt"/>
              </a:rPr>
              <a:t>Transportation</a:t>
            </a:r>
          </a:p>
          <a:p>
            <a:endParaRPr lang="en-US" dirty="0">
              <a:latin typeface="+mj-lt"/>
            </a:endParaRPr>
          </a:p>
          <a:p>
            <a:r>
              <a:rPr lang="en-US" dirty="0">
                <a:solidFill>
                  <a:prstClr val="black"/>
                </a:solidFill>
                <a:latin typeface="+mj-lt"/>
              </a:rPr>
              <a:t>Other Resources</a:t>
            </a:r>
          </a:p>
          <a:p>
            <a:endParaRPr lang="en-US" dirty="0">
              <a:solidFill>
                <a:prstClr val="black"/>
              </a:solidFill>
              <a:latin typeface="+mj-lt"/>
            </a:endParaRPr>
          </a:p>
          <a:p>
            <a:r>
              <a:rPr lang="en-US" dirty="0">
                <a:solidFill>
                  <a:prstClr val="black"/>
                </a:solidFill>
                <a:latin typeface="+mj-lt"/>
              </a:rPr>
              <a:t>Recording Data</a:t>
            </a:r>
          </a:p>
          <a:p>
            <a:endParaRPr lang="en-US" sz="3200" dirty="0">
              <a:latin typeface="Franklin Gothic Book" panose="020B0503020102020204" pitchFamily="34" charset="0"/>
            </a:endParaRPr>
          </a:p>
        </p:txBody>
      </p:sp>
      <p:grpSp>
        <p:nvGrpSpPr>
          <p:cNvPr id="10" name="Group 9"/>
          <p:cNvGrpSpPr/>
          <p:nvPr/>
        </p:nvGrpSpPr>
        <p:grpSpPr>
          <a:xfrm>
            <a:off x="2" y="2"/>
            <a:ext cx="1968261" cy="6868249"/>
            <a:chOff x="-1" y="22412"/>
            <a:chExt cx="1968262" cy="6835588"/>
          </a:xfrm>
        </p:grpSpPr>
        <p:pic>
          <p:nvPicPr>
            <p:cNvPr id="11" name="Picture 10"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3" name="Rectangle 12"/>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33" name="Oval 32"/>
          <p:cNvSpPr/>
          <p:nvPr/>
        </p:nvSpPr>
        <p:spPr>
          <a:xfrm>
            <a:off x="2746957" y="1787432"/>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746957" y="3182276"/>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746957" y="3895733"/>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a:stCxn id="34" idx="4"/>
            <a:endCxn id="35" idx="0"/>
          </p:cNvCxnSpPr>
          <p:nvPr/>
        </p:nvCxnSpPr>
        <p:spPr>
          <a:xfrm>
            <a:off x="2973677" y="3622407"/>
            <a:ext cx="0" cy="2733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5" idx="4"/>
          </p:cNvCxnSpPr>
          <p:nvPr/>
        </p:nvCxnSpPr>
        <p:spPr>
          <a:xfrm>
            <a:off x="2973677" y="4335864"/>
            <a:ext cx="0" cy="55107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2730056" y="4666867"/>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746958" y="2468819"/>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stCxn id="39" idx="4"/>
            <a:endCxn id="34" idx="0"/>
          </p:cNvCxnSpPr>
          <p:nvPr/>
        </p:nvCxnSpPr>
        <p:spPr>
          <a:xfrm flipH="1">
            <a:off x="2973679" y="2908950"/>
            <a:ext cx="1" cy="2733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3" idx="4"/>
            <a:endCxn id="39" idx="0"/>
          </p:cNvCxnSpPr>
          <p:nvPr/>
        </p:nvCxnSpPr>
        <p:spPr>
          <a:xfrm>
            <a:off x="2973679" y="2227563"/>
            <a:ext cx="1" cy="241254"/>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rotWithShape="1">
          <a:blip r:embed="rId5"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2730056" y="3085081"/>
            <a:ext cx="651077" cy="613789"/>
          </a:xfrm>
          <a:prstGeom prst="rect">
            <a:avLst/>
          </a:prstGeom>
        </p:spPr>
      </p:pic>
      <p:sp>
        <p:nvSpPr>
          <p:cNvPr id="18" name="Parallelogram 2"/>
          <p:cNvSpPr/>
          <p:nvPr/>
        </p:nvSpPr>
        <p:spPr>
          <a:xfrm>
            <a:off x="3100539" y="212829"/>
            <a:ext cx="7924800" cy="1073738"/>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FuturT"/>
              </a:rPr>
              <a:t>       </a:t>
            </a:r>
            <a:r>
              <a:rPr lang="en-US" sz="3200" dirty="0">
                <a:latin typeface="FuturT"/>
              </a:rPr>
              <a:t>WithinREACH Referrals</a:t>
            </a:r>
            <a:endParaRPr lang="en-US" sz="2800" dirty="0">
              <a:latin typeface="FuturT"/>
            </a:endParaRPr>
          </a:p>
        </p:txBody>
      </p:sp>
    </p:spTree>
    <p:extLst>
      <p:ext uri="{BB962C8B-B14F-4D97-AF65-F5344CB8AC3E}">
        <p14:creationId xmlns:p14="http://schemas.microsoft.com/office/powerpoint/2010/main" val="248953828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269" y="1539219"/>
            <a:ext cx="7816028" cy="3462223"/>
          </a:xfrm>
          <a:prstGeom prst="rect">
            <a:avLst/>
          </a:prstGeom>
          <a:ln>
            <a:noFill/>
          </a:ln>
          <a:effectLst>
            <a:outerShdw blurRad="190500" algn="tl" rotWithShape="0">
              <a:srgbClr val="000000">
                <a:alpha val="70000"/>
              </a:srgbClr>
            </a:outerShdw>
          </a:effectLst>
        </p:spPr>
      </p:pic>
      <p:sp>
        <p:nvSpPr>
          <p:cNvPr id="10" name="Rectangle 9"/>
          <p:cNvSpPr/>
          <p:nvPr/>
        </p:nvSpPr>
        <p:spPr>
          <a:xfrm flipH="1">
            <a:off x="911469" y="2362201"/>
            <a:ext cx="7663628" cy="8092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Oval 13"/>
          <p:cNvSpPr/>
          <p:nvPr/>
        </p:nvSpPr>
        <p:spPr>
          <a:xfrm>
            <a:off x="6019800" y="2743201"/>
            <a:ext cx="231934" cy="228600"/>
          </a:xfrm>
          <a:prstGeom prst="ellipse">
            <a:avLst/>
          </a:prstGeom>
          <a:solidFill>
            <a:srgbClr val="F2DAD9">
              <a:alpha val="3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2"/>
          <p:cNvSpPr/>
          <p:nvPr/>
        </p:nvSpPr>
        <p:spPr>
          <a:xfrm>
            <a:off x="2895600" y="36384"/>
            <a:ext cx="7785338" cy="1073738"/>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Transportation</a:t>
            </a:r>
            <a:endParaRPr lang="en-US" sz="3200" dirty="0">
              <a:latin typeface="FuturT"/>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9000" y="228600"/>
            <a:ext cx="1257597" cy="760926"/>
          </a:xfrm>
          <a:prstGeom prst="rect">
            <a:avLst/>
          </a:prstGeom>
        </p:spPr>
      </p:pic>
    </p:spTree>
    <p:extLst>
      <p:ext uri="{BB962C8B-B14F-4D97-AF65-F5344CB8AC3E}">
        <p14:creationId xmlns:p14="http://schemas.microsoft.com/office/powerpoint/2010/main" val="399224475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rallelogram 2"/>
          <p:cNvSpPr/>
          <p:nvPr/>
        </p:nvSpPr>
        <p:spPr>
          <a:xfrm>
            <a:off x="3379367" y="228600"/>
            <a:ext cx="7543800" cy="989834"/>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What is ORCA LIFT?</a:t>
            </a:r>
          </a:p>
        </p:txBody>
      </p:sp>
      <p:grpSp>
        <p:nvGrpSpPr>
          <p:cNvPr id="11" name="Group 10"/>
          <p:cNvGrpSpPr/>
          <p:nvPr/>
        </p:nvGrpSpPr>
        <p:grpSpPr>
          <a:xfrm>
            <a:off x="2" y="2"/>
            <a:ext cx="1968261" cy="6868249"/>
            <a:chOff x="-1" y="22412"/>
            <a:chExt cx="1968262" cy="6835588"/>
          </a:xfrm>
        </p:grpSpPr>
        <p:pic>
          <p:nvPicPr>
            <p:cNvPr id="13" name="Picture 12"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4" name="Rectangle 13"/>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3314" name="Content Placeholder 1"/>
          <p:cNvSpPr>
            <a:spLocks noGrp="1"/>
          </p:cNvSpPr>
          <p:nvPr>
            <p:ph idx="1"/>
          </p:nvPr>
        </p:nvSpPr>
        <p:spPr>
          <a:xfrm>
            <a:off x="2241065" y="2209800"/>
            <a:ext cx="6548119" cy="3889533"/>
          </a:xfrm>
        </p:spPr>
        <p:txBody>
          <a:bodyPr>
            <a:normAutofit/>
          </a:bodyPr>
          <a:lstStyle/>
          <a:p>
            <a:pPr indent="0">
              <a:buNone/>
            </a:pPr>
            <a:r>
              <a:rPr lang="en-US" altLang="en-US" sz="2800" dirty="0">
                <a:latin typeface="+mj-lt"/>
                <a:cs typeface="Arial" panose="020B0604020202020204" pitchFamily="34" charset="0"/>
              </a:rPr>
              <a:t>ORCA LIFT  </a:t>
            </a:r>
            <a:r>
              <a:rPr lang="en-US" altLang="en-US" sz="2800" b="1" dirty="0">
                <a:latin typeface="+mj-lt"/>
                <a:cs typeface="Arial" panose="020B0604020202020204" pitchFamily="34" charset="0"/>
              </a:rPr>
              <a:t>is</a:t>
            </a:r>
            <a:r>
              <a:rPr lang="en-US" altLang="en-US" sz="2800" dirty="0">
                <a:latin typeface="+mj-lt"/>
                <a:cs typeface="Arial" panose="020B0604020202020204" pitchFamily="34" charset="0"/>
              </a:rPr>
              <a:t> </a:t>
            </a:r>
            <a:r>
              <a:rPr lang="en-US" altLang="en-US" sz="2800" b="1" dirty="0">
                <a:cs typeface="Arial" panose="020B0604020202020204" pitchFamily="34" charset="0"/>
              </a:rPr>
              <a:t>a reduced fare bus pass for riders with qualifying incomes</a:t>
            </a:r>
          </a:p>
          <a:p>
            <a:pPr indent="0">
              <a:buNone/>
            </a:pPr>
            <a:endParaRPr lang="en-US" altLang="en-US" sz="2800" dirty="0">
              <a:latin typeface="+mj-lt"/>
              <a:cs typeface="Arial" panose="020B0604020202020204" pitchFamily="34" charset="0"/>
            </a:endParaRPr>
          </a:p>
          <a:p>
            <a:pPr marL="800100" indent="-457200"/>
            <a:r>
              <a:rPr lang="en-US" altLang="en-US" sz="2800" dirty="0">
                <a:latin typeface="+mj-lt"/>
                <a:cs typeface="Arial" panose="020B0604020202020204" pitchFamily="34" charset="0"/>
              </a:rPr>
              <a:t>With this, bus rides cost $1.50 any time of day (instead of the usual $2.25-2.75)</a:t>
            </a:r>
          </a:p>
          <a:p>
            <a:pPr marL="800100" indent="-457200"/>
            <a:r>
              <a:rPr lang="en-US" altLang="en-US" sz="2800" dirty="0">
                <a:latin typeface="+mj-lt"/>
                <a:cs typeface="Arial" panose="020B0604020202020204" pitchFamily="34" charset="0"/>
              </a:rPr>
              <a:t>Functions just like a regular ORCA card</a:t>
            </a:r>
          </a:p>
          <a:p>
            <a:pPr indent="0">
              <a:buNone/>
            </a:pPr>
            <a:endParaRPr lang="en-US" altLang="en-US" sz="2800" dirty="0">
              <a:latin typeface="+mj-lt"/>
              <a:cs typeface="Arial" panose="020B0604020202020204" pitchFamily="34" charset="0"/>
            </a:endParaRPr>
          </a:p>
          <a:p>
            <a:pPr indent="0">
              <a:buNone/>
            </a:pPr>
            <a:endParaRPr lang="en-US" altLang="en-US" sz="2800" dirty="0">
              <a:latin typeface="+mj-lt"/>
              <a:cs typeface="Arial" panose="020B0604020202020204" pitchFamily="34" charset="0"/>
            </a:endParaRPr>
          </a:p>
          <a:p>
            <a:pPr indent="0">
              <a:buNone/>
            </a:pPr>
            <a:endParaRPr lang="en-US" altLang="en-US" sz="1600" dirty="0">
              <a:latin typeface="+mj-lt"/>
              <a:cs typeface="Arial" panose="020B060402020202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0800" y="1732717"/>
            <a:ext cx="1577134" cy="954166"/>
          </a:xfrm>
          <a:prstGeom prst="rect">
            <a:avLst/>
          </a:prstGeom>
        </p:spPr>
      </p:pic>
    </p:spTree>
    <p:extLst>
      <p:ext uri="{BB962C8B-B14F-4D97-AF65-F5344CB8AC3E}">
        <p14:creationId xmlns:p14="http://schemas.microsoft.com/office/powerpoint/2010/main" val="2915250935"/>
      </p:ext>
    </p:extLst>
  </p:cSld>
  <p:clrMapOvr>
    <a:masterClrMapping/>
  </p:clrMapOvr>
  <p:transition advTm="188995"/>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 y="2"/>
            <a:ext cx="1968261" cy="6868249"/>
            <a:chOff x="-1" y="22412"/>
            <a:chExt cx="1968262" cy="6835588"/>
          </a:xfrm>
        </p:grpSpPr>
        <p:pic>
          <p:nvPicPr>
            <p:cNvPr id="11" name="Picture 10"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3" name="Rectangle 12"/>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42" name="Parallelogram 2"/>
          <p:cNvSpPr/>
          <p:nvPr/>
        </p:nvSpPr>
        <p:spPr>
          <a:xfrm>
            <a:off x="2590800" y="216990"/>
            <a:ext cx="7315200" cy="1073738"/>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Eligibility for ORCA LIFT</a:t>
            </a:r>
            <a:endParaRPr lang="en-US" sz="3200" dirty="0">
              <a:latin typeface="FuturT"/>
            </a:endParaRPr>
          </a:p>
        </p:txBody>
      </p:sp>
      <p:sp>
        <p:nvSpPr>
          <p:cNvPr id="18" name="Content Placeholder 1"/>
          <p:cNvSpPr>
            <a:spLocks noGrp="1"/>
          </p:cNvSpPr>
          <p:nvPr>
            <p:ph idx="1"/>
          </p:nvPr>
        </p:nvSpPr>
        <p:spPr>
          <a:xfrm>
            <a:off x="2214880" y="1828800"/>
            <a:ext cx="6776719" cy="4715323"/>
          </a:xfrm>
        </p:spPr>
        <p:txBody>
          <a:bodyPr>
            <a:normAutofit/>
          </a:bodyPr>
          <a:lstStyle/>
          <a:p>
            <a:pPr indent="0">
              <a:buNone/>
            </a:pPr>
            <a:r>
              <a:rPr lang="en-US" altLang="en-US" sz="2800" dirty="0">
                <a:solidFill>
                  <a:srgbClr val="0070C0"/>
                </a:solidFill>
                <a:latin typeface="+mj-lt"/>
                <a:cs typeface="Arial" panose="020B0604020202020204" pitchFamily="34" charset="0"/>
              </a:rPr>
              <a:t>Eligibility factors for ORCA LIFT include:</a:t>
            </a:r>
          </a:p>
          <a:p>
            <a:pPr marL="800100" indent="-457200"/>
            <a:r>
              <a:rPr lang="en-US" altLang="en-US" sz="2800" dirty="0">
                <a:latin typeface="+mj-lt"/>
                <a:cs typeface="Arial" panose="020B0604020202020204" pitchFamily="34" charset="0"/>
              </a:rPr>
              <a:t>Income (same as Basic Food)</a:t>
            </a:r>
          </a:p>
          <a:p>
            <a:pPr marL="800100" indent="-457200"/>
            <a:r>
              <a:rPr lang="en-US" altLang="en-US" sz="2800" dirty="0">
                <a:latin typeface="+mj-lt"/>
                <a:cs typeface="Arial" panose="020B0604020202020204" pitchFamily="34" charset="0"/>
              </a:rPr>
              <a:t>Age: 19-64</a:t>
            </a:r>
          </a:p>
          <a:p>
            <a:pPr marL="1200150" lvl="1" indent="-457200"/>
            <a:r>
              <a:rPr lang="en-US" altLang="en-US" sz="2400" dirty="0">
                <a:latin typeface="+mj-lt"/>
                <a:cs typeface="Arial" panose="020B0604020202020204" pitchFamily="34" charset="0"/>
              </a:rPr>
              <a:t>Riders outside this age range qualify for youth or senior discount passes</a:t>
            </a:r>
          </a:p>
          <a:p>
            <a:pPr marL="800100" indent="-457200"/>
            <a:r>
              <a:rPr lang="en-US" altLang="en-US" sz="2800" dirty="0">
                <a:latin typeface="+mj-lt"/>
                <a:cs typeface="Arial" panose="020B0604020202020204" pitchFamily="34" charset="0"/>
              </a:rPr>
              <a:t>There is NO citizenship requirement</a:t>
            </a:r>
          </a:p>
          <a:p>
            <a:pPr marL="800100" indent="-457200"/>
            <a:endParaRPr lang="en-US" altLang="en-US" sz="2800" dirty="0">
              <a:latin typeface="+mj-lt"/>
              <a:cs typeface="Arial" panose="020B0604020202020204" pitchFamily="34" charset="0"/>
            </a:endParaRPr>
          </a:p>
          <a:p>
            <a:pPr indent="0">
              <a:buNone/>
            </a:pPr>
            <a:r>
              <a:rPr lang="en-US" altLang="en-US" sz="2400" dirty="0">
                <a:latin typeface="+mj-lt"/>
                <a:cs typeface="Arial" panose="020B0604020202020204" pitchFamily="34" charset="0"/>
              </a:rPr>
              <a:t>Once verified, a client’s eligibility is for up to 2 years, even if income changes.</a:t>
            </a:r>
          </a:p>
          <a:p>
            <a:pPr indent="0">
              <a:buNone/>
            </a:pPr>
            <a:endParaRPr lang="en-US" altLang="en-US" sz="1600" dirty="0">
              <a:latin typeface="+mj-lt"/>
              <a:cs typeface="Arial" panose="020B0604020202020204" pitchFamily="34" charset="0"/>
            </a:endParaRPr>
          </a:p>
        </p:txBody>
      </p:sp>
    </p:spTree>
    <p:extLst>
      <p:ext uri="{BB962C8B-B14F-4D97-AF65-F5344CB8AC3E}">
        <p14:creationId xmlns:p14="http://schemas.microsoft.com/office/powerpoint/2010/main" val="296646571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a:off x="3810000" y="2667000"/>
            <a:ext cx="914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3810000" y="5867400"/>
            <a:ext cx="914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25056" y="3357933"/>
            <a:ext cx="3865944" cy="830997"/>
          </a:xfrm>
          <a:prstGeom prst="rect">
            <a:avLst/>
          </a:prstGeom>
        </p:spPr>
        <p:txBody>
          <a:bodyPr wrap="square">
            <a:spAutoFit/>
          </a:bodyPr>
          <a:lstStyle/>
          <a:p>
            <a:r>
              <a:rPr lang="en-US" dirty="0">
                <a:solidFill>
                  <a:srgbClr val="1E59B8"/>
                </a:solidFill>
              </a:rPr>
              <a:t>Step 1: </a:t>
            </a:r>
            <a:r>
              <a:rPr lang="en-US" b="0" dirty="0"/>
              <a:t>Enter information into Benefits Calculator</a:t>
            </a:r>
          </a:p>
        </p:txBody>
      </p:sp>
      <p:pic>
        <p:nvPicPr>
          <p:cNvPr id="4" name="Picture 3"/>
          <p:cNvPicPr>
            <a:picLocks noChangeAspect="1"/>
          </p:cNvPicPr>
          <p:nvPr/>
        </p:nvPicPr>
        <p:blipFill>
          <a:blip r:embed="rId3"/>
          <a:stretch>
            <a:fillRect/>
          </a:stretch>
        </p:blipFill>
        <p:spPr>
          <a:xfrm>
            <a:off x="4876800" y="1600200"/>
            <a:ext cx="3810000" cy="4983892"/>
          </a:xfrm>
          <a:prstGeom prst="rect">
            <a:avLst/>
          </a:prstGeom>
          <a:ln>
            <a:noFill/>
          </a:ln>
          <a:effectLst>
            <a:outerShdw blurRad="190500" algn="tl" rotWithShape="0">
              <a:srgbClr val="000000">
                <a:alpha val="70000"/>
              </a:srgbClr>
            </a:outerShdw>
          </a:effectLst>
        </p:spPr>
      </p:pic>
      <p:sp>
        <p:nvSpPr>
          <p:cNvPr id="8" name="Rectangle 7"/>
          <p:cNvSpPr/>
          <p:nvPr/>
        </p:nvSpPr>
        <p:spPr>
          <a:xfrm>
            <a:off x="4876800" y="2876309"/>
            <a:ext cx="3127093" cy="182509"/>
          </a:xfrm>
          <a:prstGeom prst="rect">
            <a:avLst/>
          </a:prstGeom>
          <a:noFill/>
          <a:ln>
            <a:solidFill>
              <a:srgbClr val="228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876799" y="6004745"/>
            <a:ext cx="3127093" cy="182509"/>
          </a:xfrm>
          <a:prstGeom prst="rect">
            <a:avLst/>
          </a:prstGeom>
          <a:noFill/>
          <a:ln>
            <a:solidFill>
              <a:srgbClr val="228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2"/>
          <p:cNvSpPr/>
          <p:nvPr/>
        </p:nvSpPr>
        <p:spPr>
          <a:xfrm>
            <a:off x="1676400" y="233798"/>
            <a:ext cx="9140896" cy="989834"/>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FuturT"/>
              </a:rPr>
              <a:t>	</a:t>
            </a:r>
            <a:r>
              <a:rPr lang="en-US" sz="3600" dirty="0">
                <a:latin typeface="FuturT"/>
              </a:rPr>
              <a:t>Step 1: Benefits Calculator</a:t>
            </a:r>
          </a:p>
        </p:txBody>
      </p:sp>
    </p:spTree>
    <p:extLst>
      <p:ext uri="{BB962C8B-B14F-4D97-AF65-F5344CB8AC3E}">
        <p14:creationId xmlns:p14="http://schemas.microsoft.com/office/powerpoint/2010/main" val="1315540106"/>
      </p:ext>
    </p:extLst>
  </p:cSld>
  <p:clrMapOvr>
    <a:masterClrMapping/>
  </p:clrMapOvr>
  <p:transition advTm="92773"/>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PROJECTS\Community Services\EITC\EITC Planning 2013-2014\Photos\Professional Photos\schenker_united way_tax 060.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a:xfrm>
            <a:off x="4991110" y="224263"/>
            <a:ext cx="4038590" cy="160453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4F81BD">
                  <a:lumMod val="20000"/>
                  <a:lumOff val="80000"/>
                </a:srgbClr>
              </a:solidFill>
              <a:effectLst/>
              <a:uLnTx/>
              <a:uFillTx/>
              <a:latin typeface="TradeGothic Bold" pitchFamily="34" charset="0"/>
              <a:ea typeface="+mj-ea"/>
              <a:cs typeface="+mj-cs"/>
            </a:endParaRPr>
          </a:p>
        </p:txBody>
      </p:sp>
      <p:sp>
        <p:nvSpPr>
          <p:cNvPr id="6" name="Parallelogram 2"/>
          <p:cNvSpPr/>
          <p:nvPr/>
        </p:nvSpPr>
        <p:spPr>
          <a:xfrm>
            <a:off x="762000" y="4876800"/>
            <a:ext cx="9067800" cy="1170212"/>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Your </a:t>
            </a:r>
            <a:r>
              <a:rPr lang="en-US" sz="3600" dirty="0">
                <a:solidFill>
                  <a:prstClr val="white"/>
                </a:solidFill>
                <a:latin typeface="FuturT"/>
              </a:rPr>
              <a:t>R</a:t>
            </a:r>
            <a:r>
              <a:rPr kumimoji="0" lang="en-US" sz="3600" b="1" i="0" u="none" strike="noStrike" kern="1200" cap="none" spc="0" normalizeH="0" baseline="0" noProof="0" dirty="0">
                <a:ln>
                  <a:noFill/>
                </a:ln>
                <a:solidFill>
                  <a:prstClr val="white"/>
                </a:solidFill>
                <a:effectLst/>
                <a:uLnTx/>
                <a:uFillTx/>
                <a:latin typeface="FuturT"/>
                <a:ea typeface="+mn-ea"/>
                <a:cs typeface="+mn-cs"/>
              </a:rPr>
              <a:t>ole</a:t>
            </a:r>
            <a:endParaRPr kumimoji="0" lang="en-US" sz="2000" b="1" i="0" u="none" strike="noStrike" kern="1200" cap="none" spc="0" normalizeH="0" baseline="0" noProof="0" dirty="0">
              <a:ln>
                <a:noFill/>
              </a:ln>
              <a:solidFill>
                <a:prstClr val="white"/>
              </a:solidFill>
              <a:effectLst/>
              <a:uLnTx/>
              <a:uFillTx/>
              <a:latin typeface="FuturT"/>
              <a:ea typeface="+mn-ea"/>
              <a:cs typeface="+mn-cs"/>
            </a:endParaRPr>
          </a:p>
        </p:txBody>
      </p:sp>
    </p:spTree>
    <p:extLst>
      <p:ext uri="{BB962C8B-B14F-4D97-AF65-F5344CB8AC3E}">
        <p14:creationId xmlns:p14="http://schemas.microsoft.com/office/powerpoint/2010/main" val="111349298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pic>
        <p:nvPicPr>
          <p:cNvPr id="2" name="Picture 1"/>
          <p:cNvPicPr>
            <a:picLocks noChangeAspect="1"/>
          </p:cNvPicPr>
          <p:nvPr/>
        </p:nvPicPr>
        <p:blipFill>
          <a:blip r:embed="rId4"/>
          <a:stretch>
            <a:fillRect/>
          </a:stretch>
        </p:blipFill>
        <p:spPr>
          <a:xfrm>
            <a:off x="1143000" y="1562100"/>
            <a:ext cx="6494689" cy="3276600"/>
          </a:xfrm>
          <a:prstGeom prst="rect">
            <a:avLst/>
          </a:prstGeom>
          <a:ln>
            <a:noFill/>
          </a:ln>
          <a:effectLst>
            <a:outerShdw blurRad="190500" algn="tl" rotWithShape="0">
              <a:srgbClr val="000000">
                <a:alpha val="70000"/>
              </a:srgbClr>
            </a:outerShdw>
          </a:effectLst>
        </p:spPr>
      </p:pic>
      <p:sp>
        <p:nvSpPr>
          <p:cNvPr id="7" name="Rectangle 6"/>
          <p:cNvSpPr/>
          <p:nvPr/>
        </p:nvSpPr>
        <p:spPr>
          <a:xfrm>
            <a:off x="1143000" y="2514600"/>
            <a:ext cx="1905000" cy="457200"/>
          </a:xfrm>
          <a:prstGeom prst="rect">
            <a:avLst/>
          </a:prstGeom>
          <a:noFill/>
          <a:ln w="38100">
            <a:solidFill>
              <a:srgbClr val="FF66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noFill/>
              <a:latin typeface="Calibri"/>
            </a:endParaRPr>
          </a:p>
        </p:txBody>
      </p:sp>
      <p:sp>
        <p:nvSpPr>
          <p:cNvPr id="6" name="Parallelogram 2"/>
          <p:cNvSpPr/>
          <p:nvPr/>
        </p:nvSpPr>
        <p:spPr>
          <a:xfrm>
            <a:off x="1676400" y="233798"/>
            <a:ext cx="9140896" cy="989834"/>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FuturT"/>
              </a:rPr>
              <a:t>	</a:t>
            </a:r>
            <a:r>
              <a:rPr lang="en-US" sz="3600" dirty="0">
                <a:latin typeface="FuturT"/>
              </a:rPr>
              <a:t>Step 1: Benefits Calculator</a:t>
            </a:r>
          </a:p>
        </p:txBody>
      </p:sp>
    </p:spTree>
    <p:extLst>
      <p:ext uri="{BB962C8B-B14F-4D97-AF65-F5344CB8AC3E}">
        <p14:creationId xmlns:p14="http://schemas.microsoft.com/office/powerpoint/2010/main" val="399209237"/>
      </p:ext>
    </p:extLst>
  </p:cSld>
  <p:clrMapOvr>
    <a:masterClrMapping/>
  </p:clrMapOvr>
  <p:transition advTm="9277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p:cNvSpPr>
            <a:spLocks noGrp="1"/>
          </p:cNvSpPr>
          <p:nvPr>
            <p:ph idx="1"/>
          </p:nvPr>
        </p:nvSpPr>
        <p:spPr>
          <a:xfrm>
            <a:off x="2214881" y="1524000"/>
            <a:ext cx="5938048" cy="5020123"/>
          </a:xfrm>
        </p:spPr>
        <p:txBody>
          <a:bodyPr>
            <a:normAutofit/>
          </a:bodyPr>
          <a:lstStyle/>
          <a:p>
            <a:pPr indent="0">
              <a:buNone/>
            </a:pPr>
            <a:endParaRPr lang="en-US" altLang="en-US" sz="700" dirty="0">
              <a:latin typeface="+mj-lt"/>
              <a:cs typeface="Arial" panose="020B0604020202020204" pitchFamily="34" charset="0"/>
            </a:endParaRPr>
          </a:p>
          <a:p>
            <a:pPr indent="0">
              <a:buNone/>
            </a:pPr>
            <a:endParaRPr lang="en-US" altLang="en-US" sz="1400" dirty="0">
              <a:latin typeface="+mj-lt"/>
              <a:cs typeface="Arial" panose="020B0604020202020204" pitchFamily="34" charset="0"/>
            </a:endParaRPr>
          </a:p>
        </p:txBody>
      </p:sp>
      <p:sp>
        <p:nvSpPr>
          <p:cNvPr id="10" name="Content Placeholder 1"/>
          <p:cNvSpPr txBox="1">
            <a:spLocks/>
          </p:cNvSpPr>
          <p:nvPr/>
        </p:nvSpPr>
        <p:spPr>
          <a:xfrm>
            <a:off x="2164914" y="1315849"/>
            <a:ext cx="5938048" cy="50201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fontAlgn="auto">
              <a:spcAft>
                <a:spcPts val="0"/>
              </a:spcAft>
              <a:buFont typeface="Arial"/>
              <a:buNone/>
            </a:pPr>
            <a:endParaRPr lang="en-US" altLang="en-US" sz="1400" b="0" dirty="0">
              <a:latin typeface="+mj-lt"/>
              <a:cs typeface="Arial" panose="020B0604020202020204" pitchFamily="34" charset="0"/>
            </a:endParaRPr>
          </a:p>
        </p:txBody>
      </p:sp>
      <p:pic>
        <p:nvPicPr>
          <p:cNvPr id="34" name="Picture 33"/>
          <p:cNvPicPr>
            <a:picLocks noChangeAspect="1"/>
          </p:cNvPicPr>
          <p:nvPr/>
        </p:nvPicPr>
        <p:blipFill>
          <a:blip r:embed="rId3"/>
          <a:stretch>
            <a:fillRect/>
          </a:stretch>
        </p:blipFill>
        <p:spPr>
          <a:xfrm>
            <a:off x="1600200" y="1676400"/>
            <a:ext cx="6324600" cy="4518908"/>
          </a:xfrm>
          <a:prstGeom prst="rect">
            <a:avLst/>
          </a:prstGeom>
          <a:ln>
            <a:noFill/>
          </a:ln>
          <a:effectLst>
            <a:outerShdw blurRad="292100" dist="139700" dir="2700000" algn="tl" rotWithShape="0">
              <a:srgbClr val="333333">
                <a:alpha val="65000"/>
              </a:srgbClr>
            </a:outerShdw>
          </a:effectLst>
        </p:spPr>
      </p:pic>
      <p:sp>
        <p:nvSpPr>
          <p:cNvPr id="7" name="Parallelogram 2"/>
          <p:cNvSpPr/>
          <p:nvPr/>
        </p:nvSpPr>
        <p:spPr>
          <a:xfrm>
            <a:off x="3276600" y="160110"/>
            <a:ext cx="7924800" cy="989834"/>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Step 2 – Referral Form</a:t>
            </a:r>
          </a:p>
        </p:txBody>
      </p:sp>
    </p:spTree>
    <p:extLst>
      <p:ext uri="{BB962C8B-B14F-4D97-AF65-F5344CB8AC3E}">
        <p14:creationId xmlns:p14="http://schemas.microsoft.com/office/powerpoint/2010/main" val="1371450615"/>
      </p:ext>
    </p:extLst>
  </p:cSld>
  <p:clrMapOvr>
    <a:masterClrMapping/>
  </p:clrMapOvr>
  <p:transition advTm="188995"/>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grpSp>
        <p:nvGrpSpPr>
          <p:cNvPr id="4" name="Group 3"/>
          <p:cNvGrpSpPr/>
          <p:nvPr/>
        </p:nvGrpSpPr>
        <p:grpSpPr>
          <a:xfrm>
            <a:off x="1981200" y="2133600"/>
            <a:ext cx="5424069" cy="2759917"/>
            <a:chOff x="1055885" y="1828800"/>
            <a:chExt cx="6989725" cy="3064646"/>
          </a:xfrm>
        </p:grpSpPr>
        <p:pic>
          <p:nvPicPr>
            <p:cNvPr id="3" name="Picture 2"/>
            <p:cNvPicPr>
              <a:picLocks noChangeAspect="1"/>
            </p:cNvPicPr>
            <p:nvPr/>
          </p:nvPicPr>
          <p:blipFill>
            <a:blip r:embed="rId4"/>
            <a:stretch>
              <a:fillRect/>
            </a:stretch>
          </p:blipFill>
          <p:spPr>
            <a:xfrm>
              <a:off x="1081567" y="1828800"/>
              <a:ext cx="6964043" cy="3064646"/>
            </a:xfrm>
            <a:prstGeom prst="rect">
              <a:avLst/>
            </a:prstGeom>
            <a:ln>
              <a:noFill/>
            </a:ln>
            <a:effectLst>
              <a:outerShdw blurRad="292100" dist="139700" dir="2700000" algn="tl" rotWithShape="0">
                <a:srgbClr val="333333">
                  <a:alpha val="65000"/>
                </a:srgbClr>
              </a:outerShdw>
            </a:effectLst>
          </p:spPr>
        </p:pic>
        <p:cxnSp>
          <p:nvCxnSpPr>
            <p:cNvPr id="19" name="Straight Arrow Connector 18"/>
            <p:cNvCxnSpPr/>
            <p:nvPr/>
          </p:nvCxnSpPr>
          <p:spPr>
            <a:xfrm>
              <a:off x="1219200" y="2133600"/>
              <a:ext cx="250988" cy="0"/>
            </a:xfrm>
            <a:prstGeom prst="straightConnector1">
              <a:avLst/>
            </a:prstGeom>
            <a:ln w="28575">
              <a:solidFill>
                <a:schemeClr val="accent6"/>
              </a:solidFill>
              <a:tailEnd type="arrow"/>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p:nvPr/>
          </p:nvCxnSpPr>
          <p:spPr>
            <a:xfrm>
              <a:off x="1055885" y="2438400"/>
              <a:ext cx="250988" cy="0"/>
            </a:xfrm>
            <a:prstGeom prst="straightConnector1">
              <a:avLst/>
            </a:prstGeom>
            <a:ln w="28575">
              <a:solidFill>
                <a:schemeClr val="accent6"/>
              </a:solidFill>
              <a:tailEnd type="arrow"/>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p:nvPr/>
          </p:nvCxnSpPr>
          <p:spPr>
            <a:xfrm>
              <a:off x="1055885" y="3886200"/>
              <a:ext cx="216368" cy="0"/>
            </a:xfrm>
            <a:prstGeom prst="straightConnector1">
              <a:avLst/>
            </a:prstGeom>
            <a:ln w="28575">
              <a:solidFill>
                <a:schemeClr val="accent6"/>
              </a:solidFill>
              <a:tailEnd type="arrow"/>
            </a:ln>
          </p:spPr>
          <p:style>
            <a:lnRef idx="1">
              <a:schemeClr val="accent2"/>
            </a:lnRef>
            <a:fillRef idx="0">
              <a:schemeClr val="accent2"/>
            </a:fillRef>
            <a:effectRef idx="0">
              <a:schemeClr val="accent2"/>
            </a:effectRef>
            <a:fontRef idx="minor">
              <a:schemeClr val="tx1"/>
            </a:fontRef>
          </p:style>
        </p:cxnSp>
        <p:sp>
          <p:nvSpPr>
            <p:cNvPr id="23" name="Rectangle 22"/>
            <p:cNvSpPr/>
            <p:nvPr/>
          </p:nvSpPr>
          <p:spPr>
            <a:xfrm>
              <a:off x="1244278" y="3995740"/>
              <a:ext cx="4922643" cy="268693"/>
            </a:xfrm>
            <a:prstGeom prst="rect">
              <a:avLst/>
            </a:prstGeom>
            <a:no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en-US">
                <a:solidFill>
                  <a:prstClr val="black"/>
                </a:solidFill>
                <a:latin typeface="Calibri"/>
              </a:endParaRPr>
            </a:p>
          </p:txBody>
        </p:sp>
        <p:sp>
          <p:nvSpPr>
            <p:cNvPr id="12" name="Rectangle 11"/>
            <p:cNvSpPr/>
            <p:nvPr/>
          </p:nvSpPr>
          <p:spPr>
            <a:xfrm>
              <a:off x="1272253" y="3211617"/>
              <a:ext cx="4922643" cy="268693"/>
            </a:xfrm>
            <a:prstGeom prst="rect">
              <a:avLst/>
            </a:prstGeom>
            <a:no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en-US">
                <a:solidFill>
                  <a:prstClr val="black"/>
                </a:solidFill>
                <a:latin typeface="Calibri"/>
              </a:endParaRPr>
            </a:p>
          </p:txBody>
        </p:sp>
      </p:grpSp>
      <p:sp>
        <p:nvSpPr>
          <p:cNvPr id="15" name="Content Placeholder 1"/>
          <p:cNvSpPr txBox="1">
            <a:spLocks/>
          </p:cNvSpPr>
          <p:nvPr/>
        </p:nvSpPr>
        <p:spPr>
          <a:xfrm>
            <a:off x="1066800" y="1436283"/>
            <a:ext cx="7772400" cy="6149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fontAlgn="auto">
              <a:spcAft>
                <a:spcPts val="0"/>
              </a:spcAft>
              <a:buFont typeface="Arial"/>
              <a:buNone/>
            </a:pPr>
            <a:r>
              <a:rPr lang="en-US" altLang="en-US" sz="2400" b="1" i="1" dirty="0">
                <a:cs typeface="Arial" panose="020B0604020202020204" pitchFamily="34" charset="0"/>
              </a:rPr>
              <a:t>Note</a:t>
            </a:r>
            <a:r>
              <a:rPr lang="en-US" altLang="en-US" sz="2400" b="1" dirty="0">
                <a:cs typeface="Arial" panose="020B0604020202020204" pitchFamily="34" charset="0"/>
              </a:rPr>
              <a:t>: </a:t>
            </a:r>
            <a:r>
              <a:rPr lang="en-US" altLang="en-US" sz="2400" b="0" dirty="0">
                <a:cs typeface="Arial" panose="020B0604020202020204" pitchFamily="34" charset="0"/>
              </a:rPr>
              <a:t>Remember to type “</a:t>
            </a:r>
            <a:r>
              <a:rPr lang="en-US" altLang="en-US" sz="2400" dirty="0">
                <a:solidFill>
                  <a:srgbClr val="0070C0"/>
                </a:solidFill>
                <a:cs typeface="Arial" panose="020B0604020202020204" pitchFamily="34" charset="0"/>
              </a:rPr>
              <a:t>ORCA LIFT</a:t>
            </a:r>
            <a:r>
              <a:rPr lang="en-US" altLang="en-US" sz="2400" b="0" dirty="0">
                <a:cs typeface="Arial" panose="020B0604020202020204" pitchFamily="34" charset="0"/>
              </a:rPr>
              <a:t>” in the notes</a:t>
            </a:r>
          </a:p>
          <a:p>
            <a:pPr indent="0" fontAlgn="auto">
              <a:spcAft>
                <a:spcPts val="0"/>
              </a:spcAft>
              <a:buFont typeface="Arial"/>
              <a:buNone/>
            </a:pPr>
            <a:endParaRPr lang="en-US" altLang="en-US" sz="2000" dirty="0">
              <a:solidFill>
                <a:srgbClr val="1E59B8"/>
              </a:solidFill>
              <a:latin typeface="+mj-lt"/>
              <a:cs typeface="Arial" panose="020B0604020202020204" pitchFamily="34" charset="0"/>
            </a:endParaRPr>
          </a:p>
          <a:p>
            <a:pPr indent="0" fontAlgn="auto">
              <a:spcAft>
                <a:spcPts val="0"/>
              </a:spcAft>
              <a:buFont typeface="Arial"/>
              <a:buNone/>
            </a:pPr>
            <a:endParaRPr lang="en-US" altLang="en-US" sz="2000" dirty="0">
              <a:solidFill>
                <a:srgbClr val="1E59B8"/>
              </a:solidFill>
              <a:latin typeface="+mj-lt"/>
              <a:cs typeface="Arial" panose="020B0604020202020204" pitchFamily="34" charset="0"/>
            </a:endParaRPr>
          </a:p>
          <a:p>
            <a:pPr indent="0" fontAlgn="auto">
              <a:spcAft>
                <a:spcPts val="0"/>
              </a:spcAft>
              <a:buFont typeface="Arial"/>
              <a:buNone/>
            </a:pPr>
            <a:endParaRPr lang="en-US" altLang="en-US" sz="2000" dirty="0">
              <a:solidFill>
                <a:srgbClr val="1E59B8"/>
              </a:solidFill>
              <a:latin typeface="+mj-lt"/>
              <a:cs typeface="Arial" panose="020B0604020202020204" pitchFamily="34" charset="0"/>
            </a:endParaRPr>
          </a:p>
          <a:p>
            <a:pPr indent="0" fontAlgn="auto">
              <a:spcAft>
                <a:spcPts val="0"/>
              </a:spcAft>
              <a:buFont typeface="Arial"/>
              <a:buNone/>
            </a:pPr>
            <a:endParaRPr lang="en-US" altLang="en-US" sz="1400" b="0" dirty="0">
              <a:latin typeface="+mj-lt"/>
              <a:cs typeface="Arial" panose="020B0604020202020204" pitchFamily="34" charset="0"/>
            </a:endParaRPr>
          </a:p>
        </p:txBody>
      </p:sp>
      <p:sp>
        <p:nvSpPr>
          <p:cNvPr id="16" name="Parallelogram 2"/>
          <p:cNvSpPr/>
          <p:nvPr/>
        </p:nvSpPr>
        <p:spPr>
          <a:xfrm>
            <a:off x="3276600" y="160110"/>
            <a:ext cx="7924800" cy="989834"/>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Step 2 – Referral Form</a:t>
            </a:r>
          </a:p>
        </p:txBody>
      </p:sp>
    </p:spTree>
    <p:extLst>
      <p:ext uri="{BB962C8B-B14F-4D97-AF65-F5344CB8AC3E}">
        <p14:creationId xmlns:p14="http://schemas.microsoft.com/office/powerpoint/2010/main" val="581914905"/>
      </p:ext>
    </p:extLst>
  </p:cSld>
  <p:clrMapOvr>
    <a:masterClrMapping/>
  </p:clrMapOvr>
  <p:transition advTm="92773"/>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 y="2"/>
            <a:ext cx="1968261" cy="6868249"/>
            <a:chOff x="-1" y="22412"/>
            <a:chExt cx="1968262" cy="6835588"/>
          </a:xfrm>
        </p:grpSpPr>
        <p:pic>
          <p:nvPicPr>
            <p:cNvPr id="11" name="Picture 10"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3" name="Rectangle 12"/>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pic>
        <p:nvPicPr>
          <p:cNvPr id="2" name="Picture 1"/>
          <p:cNvPicPr>
            <a:picLocks noChangeAspect="1"/>
          </p:cNvPicPr>
          <p:nvPr/>
        </p:nvPicPr>
        <p:blipFill>
          <a:blip r:embed="rId5"/>
          <a:stretch>
            <a:fillRect/>
          </a:stretch>
        </p:blipFill>
        <p:spPr>
          <a:xfrm>
            <a:off x="3810000" y="2362200"/>
            <a:ext cx="3224635" cy="4160819"/>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2438400" y="1629685"/>
            <a:ext cx="6324600" cy="461665"/>
          </a:xfrm>
          <a:prstGeom prst="rect">
            <a:avLst/>
          </a:prstGeom>
        </p:spPr>
        <p:txBody>
          <a:bodyPr wrap="square">
            <a:spAutoFit/>
          </a:bodyPr>
          <a:lstStyle/>
          <a:p>
            <a:r>
              <a:rPr lang="en-US" dirty="0">
                <a:solidFill>
                  <a:srgbClr val="1E59B8"/>
                </a:solidFill>
              </a:rPr>
              <a:t>Step 3: </a:t>
            </a:r>
            <a:r>
              <a:rPr lang="en-US" b="0" dirty="0"/>
              <a:t>Give the Next Steps sheet to clients</a:t>
            </a:r>
          </a:p>
        </p:txBody>
      </p:sp>
      <p:sp>
        <p:nvSpPr>
          <p:cNvPr id="12" name="Parallelogram 2"/>
          <p:cNvSpPr/>
          <p:nvPr/>
        </p:nvSpPr>
        <p:spPr>
          <a:xfrm>
            <a:off x="3276600" y="228600"/>
            <a:ext cx="6931096" cy="989834"/>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Step 3 – What to Expect</a:t>
            </a:r>
          </a:p>
        </p:txBody>
      </p:sp>
    </p:spTree>
    <p:extLst>
      <p:ext uri="{BB962C8B-B14F-4D97-AF65-F5344CB8AC3E}">
        <p14:creationId xmlns:p14="http://schemas.microsoft.com/office/powerpoint/2010/main" val="11787593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93321" y="1560304"/>
            <a:ext cx="5308767" cy="4124206"/>
          </a:xfrm>
          <a:prstGeom prst="rect">
            <a:avLst/>
          </a:prstGeom>
          <a:noFill/>
        </p:spPr>
        <p:txBody>
          <a:bodyPr wrap="square" rtlCol="0">
            <a:spAutoFit/>
          </a:bodyPr>
          <a:lstStyle/>
          <a:p>
            <a:pPr lvl="1"/>
            <a:r>
              <a:rPr lang="en-US" sz="1400" dirty="0">
                <a:solidFill>
                  <a:schemeClr val="bg1"/>
                </a:solidFill>
                <a:latin typeface="Franklin Gothic Book" panose="020B0503020102020204" pitchFamily="34" charset="0"/>
              </a:rPr>
              <a:t>--</a:t>
            </a:r>
            <a:endParaRPr lang="en-US" dirty="0">
              <a:latin typeface="+mj-lt"/>
            </a:endParaRPr>
          </a:p>
          <a:p>
            <a:r>
              <a:rPr lang="en-US" dirty="0">
                <a:latin typeface="+mj-lt"/>
              </a:rPr>
              <a:t>Basic Food</a:t>
            </a:r>
          </a:p>
          <a:p>
            <a:r>
              <a:rPr lang="en-US" dirty="0">
                <a:solidFill>
                  <a:schemeClr val="bg1"/>
                </a:solidFill>
                <a:latin typeface="+mj-lt"/>
              </a:rPr>
              <a:t>-</a:t>
            </a:r>
            <a:endParaRPr lang="en-US" dirty="0">
              <a:latin typeface="+mj-lt"/>
            </a:endParaRPr>
          </a:p>
          <a:p>
            <a:r>
              <a:rPr lang="en-US" dirty="0">
                <a:latin typeface="+mj-lt"/>
              </a:rPr>
              <a:t>Healthcare</a:t>
            </a:r>
          </a:p>
          <a:p>
            <a:endParaRPr lang="en-US" dirty="0">
              <a:latin typeface="+mj-lt"/>
            </a:endParaRPr>
          </a:p>
          <a:p>
            <a:r>
              <a:rPr lang="en-US" dirty="0">
                <a:latin typeface="+mj-lt"/>
              </a:rPr>
              <a:t>Transportation</a:t>
            </a:r>
          </a:p>
          <a:p>
            <a:endParaRPr lang="en-US" dirty="0">
              <a:latin typeface="+mj-lt"/>
            </a:endParaRPr>
          </a:p>
          <a:p>
            <a:r>
              <a:rPr lang="en-US" dirty="0">
                <a:solidFill>
                  <a:prstClr val="black"/>
                </a:solidFill>
                <a:latin typeface="+mj-lt"/>
              </a:rPr>
              <a:t>Other Resources</a:t>
            </a:r>
          </a:p>
          <a:p>
            <a:endParaRPr lang="en-US" dirty="0">
              <a:solidFill>
                <a:prstClr val="black"/>
              </a:solidFill>
              <a:latin typeface="+mj-lt"/>
            </a:endParaRPr>
          </a:p>
          <a:p>
            <a:r>
              <a:rPr lang="en-US" dirty="0">
                <a:solidFill>
                  <a:prstClr val="black"/>
                </a:solidFill>
                <a:latin typeface="+mj-lt"/>
              </a:rPr>
              <a:t>Recording Data</a:t>
            </a:r>
          </a:p>
          <a:p>
            <a:endParaRPr lang="en-US" sz="3200" dirty="0">
              <a:latin typeface="Franklin Gothic Book" panose="020B0503020102020204" pitchFamily="34" charset="0"/>
            </a:endParaRPr>
          </a:p>
        </p:txBody>
      </p:sp>
      <p:grpSp>
        <p:nvGrpSpPr>
          <p:cNvPr id="10" name="Group 9"/>
          <p:cNvGrpSpPr/>
          <p:nvPr/>
        </p:nvGrpSpPr>
        <p:grpSpPr>
          <a:xfrm>
            <a:off x="2" y="2"/>
            <a:ext cx="1968261" cy="6868249"/>
            <a:chOff x="-1" y="22412"/>
            <a:chExt cx="1968262" cy="6835588"/>
          </a:xfrm>
        </p:grpSpPr>
        <p:pic>
          <p:nvPicPr>
            <p:cNvPr id="11" name="Picture 10"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3" name="Rectangle 12"/>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33" name="Oval 32"/>
          <p:cNvSpPr/>
          <p:nvPr/>
        </p:nvSpPr>
        <p:spPr>
          <a:xfrm>
            <a:off x="2746957" y="1787432"/>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746957" y="3182276"/>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746957" y="3895733"/>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a:stCxn id="34" idx="4"/>
            <a:endCxn id="35" idx="0"/>
          </p:cNvCxnSpPr>
          <p:nvPr/>
        </p:nvCxnSpPr>
        <p:spPr>
          <a:xfrm>
            <a:off x="2973677" y="3622407"/>
            <a:ext cx="0" cy="2733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5" idx="4"/>
          </p:cNvCxnSpPr>
          <p:nvPr/>
        </p:nvCxnSpPr>
        <p:spPr>
          <a:xfrm>
            <a:off x="2973677" y="4335864"/>
            <a:ext cx="0" cy="55107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2730056" y="4666867"/>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746958" y="2468819"/>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stCxn id="39" idx="4"/>
            <a:endCxn id="34" idx="0"/>
          </p:cNvCxnSpPr>
          <p:nvPr/>
        </p:nvCxnSpPr>
        <p:spPr>
          <a:xfrm flipH="1">
            <a:off x="2973679" y="2908950"/>
            <a:ext cx="1" cy="2733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3" idx="4"/>
            <a:endCxn id="39" idx="0"/>
          </p:cNvCxnSpPr>
          <p:nvPr/>
        </p:nvCxnSpPr>
        <p:spPr>
          <a:xfrm>
            <a:off x="2973679" y="2227563"/>
            <a:ext cx="1" cy="241254"/>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rotWithShape="1">
          <a:blip r:embed="rId5"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2730056" y="3759069"/>
            <a:ext cx="651077" cy="613789"/>
          </a:xfrm>
          <a:prstGeom prst="rect">
            <a:avLst/>
          </a:prstGeom>
        </p:spPr>
      </p:pic>
      <p:sp>
        <p:nvSpPr>
          <p:cNvPr id="18" name="Parallelogram 2"/>
          <p:cNvSpPr/>
          <p:nvPr/>
        </p:nvSpPr>
        <p:spPr>
          <a:xfrm>
            <a:off x="3100539" y="212829"/>
            <a:ext cx="7924800" cy="1073738"/>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FuturT"/>
              </a:rPr>
              <a:t>       </a:t>
            </a:r>
            <a:r>
              <a:rPr lang="en-US" sz="3200" dirty="0">
                <a:latin typeface="FuturT"/>
              </a:rPr>
              <a:t>WithinREACH Referrals</a:t>
            </a:r>
            <a:endParaRPr lang="en-US" sz="2800" dirty="0">
              <a:latin typeface="FuturT"/>
            </a:endParaRPr>
          </a:p>
        </p:txBody>
      </p:sp>
    </p:spTree>
    <p:extLst>
      <p:ext uri="{BB962C8B-B14F-4D97-AF65-F5344CB8AC3E}">
        <p14:creationId xmlns:p14="http://schemas.microsoft.com/office/powerpoint/2010/main" val="272212487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 y="2"/>
            <a:ext cx="1968261" cy="6868249"/>
            <a:chOff x="-1" y="22412"/>
            <a:chExt cx="1968262" cy="6835588"/>
          </a:xfrm>
        </p:grpSpPr>
        <p:pic>
          <p:nvPicPr>
            <p:cNvPr id="11" name="Picture 10"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3" name="Rectangle 12"/>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8" name="Content Placeholder 1"/>
          <p:cNvSpPr>
            <a:spLocks noGrp="1"/>
          </p:cNvSpPr>
          <p:nvPr>
            <p:ph idx="1"/>
          </p:nvPr>
        </p:nvSpPr>
        <p:spPr>
          <a:xfrm>
            <a:off x="2217326" y="2057400"/>
            <a:ext cx="6774274" cy="3962400"/>
          </a:xfrm>
        </p:spPr>
        <p:txBody>
          <a:bodyPr>
            <a:normAutofit/>
          </a:bodyPr>
          <a:lstStyle/>
          <a:p>
            <a:pPr indent="0">
              <a:buNone/>
            </a:pPr>
            <a:r>
              <a:rPr lang="en-US" altLang="en-US" sz="2800" b="1" dirty="0">
                <a:cs typeface="Arial" panose="020B0604020202020204" pitchFamily="34" charset="0"/>
              </a:rPr>
              <a:t>ParentHelp123.org</a:t>
            </a:r>
            <a:r>
              <a:rPr lang="en-US" altLang="en-US" sz="2800" dirty="0">
                <a:cs typeface="Arial" panose="020B0604020202020204" pitchFamily="34" charset="0"/>
              </a:rPr>
              <a:t> connects families to:</a:t>
            </a:r>
          </a:p>
          <a:p>
            <a:pPr indent="0">
              <a:buNone/>
            </a:pPr>
            <a:endParaRPr lang="en-US" altLang="en-US" sz="1800" b="1" dirty="0">
              <a:cs typeface="Arial" panose="020B0604020202020204" pitchFamily="34" charset="0"/>
            </a:endParaRPr>
          </a:p>
          <a:p>
            <a:pPr indent="0">
              <a:buNone/>
            </a:pPr>
            <a:r>
              <a:rPr lang="en-US" altLang="en-US" sz="2400" b="1" dirty="0">
                <a:cs typeface="Arial" panose="020B0604020202020204" pitchFamily="34" charset="0"/>
              </a:rPr>
              <a:t>Health and Food Benefit Programs</a:t>
            </a:r>
          </a:p>
          <a:p>
            <a:pPr marL="628650" indent="-285750"/>
            <a:r>
              <a:rPr lang="en-US" altLang="en-US" sz="2400" dirty="0">
                <a:cs typeface="Arial" panose="020B0604020202020204" pitchFamily="34" charset="0"/>
              </a:rPr>
              <a:t>Screening families for State programs</a:t>
            </a:r>
          </a:p>
          <a:p>
            <a:pPr marL="628650" indent="-285750"/>
            <a:r>
              <a:rPr lang="en-US" altLang="en-US" sz="2400" dirty="0">
                <a:cs typeface="Arial" panose="020B0604020202020204" pitchFamily="34" charset="0"/>
              </a:rPr>
              <a:t>Assistance with applying</a:t>
            </a:r>
          </a:p>
          <a:p>
            <a:pPr indent="0">
              <a:buNone/>
            </a:pPr>
            <a:endParaRPr lang="en-US" altLang="en-US" sz="1800" dirty="0">
              <a:cs typeface="Arial" panose="020B0604020202020204" pitchFamily="34" charset="0"/>
            </a:endParaRPr>
          </a:p>
          <a:p>
            <a:pPr indent="0">
              <a:buNone/>
            </a:pPr>
            <a:r>
              <a:rPr lang="en-US" altLang="en-US" sz="2400" b="1" dirty="0">
                <a:cs typeface="Arial" panose="020B0604020202020204" pitchFamily="34" charset="0"/>
              </a:rPr>
              <a:t>Resources Online</a:t>
            </a:r>
          </a:p>
          <a:p>
            <a:pPr marL="628650" indent="-285750"/>
            <a:r>
              <a:rPr lang="en-US" altLang="en-US" sz="2400" dirty="0">
                <a:cs typeface="Arial" panose="020B0604020202020204" pitchFamily="34" charset="0"/>
              </a:rPr>
              <a:t>Search for local services in the Resource Finder</a:t>
            </a:r>
          </a:p>
          <a:p>
            <a:pPr marL="628650" indent="-285750"/>
            <a:r>
              <a:rPr lang="en-US" altLang="en-US" sz="2400" dirty="0">
                <a:cs typeface="Arial" panose="020B0604020202020204" pitchFamily="34" charset="0"/>
              </a:rPr>
              <a:t>Tool for providers as well</a:t>
            </a:r>
          </a:p>
        </p:txBody>
      </p:sp>
      <p:sp>
        <p:nvSpPr>
          <p:cNvPr id="8" name="Parallelogram 2"/>
          <p:cNvSpPr/>
          <p:nvPr/>
        </p:nvSpPr>
        <p:spPr>
          <a:xfrm>
            <a:off x="3379367" y="228600"/>
            <a:ext cx="7543800" cy="989834"/>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Other Resources</a:t>
            </a:r>
          </a:p>
        </p:txBody>
      </p:sp>
    </p:spTree>
    <p:extLst>
      <p:ext uri="{BB962C8B-B14F-4D97-AF65-F5344CB8AC3E}">
        <p14:creationId xmlns:p14="http://schemas.microsoft.com/office/powerpoint/2010/main" val="417769029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ubtitle 2"/>
          <p:cNvSpPr txBox="1">
            <a:spLocks/>
          </p:cNvSpPr>
          <p:nvPr/>
        </p:nvSpPr>
        <p:spPr>
          <a:xfrm>
            <a:off x="1423891" y="3607790"/>
            <a:ext cx="6500911" cy="81878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1200"/>
              </a:spcBef>
              <a:spcAft>
                <a:spcPts val="600"/>
              </a:spcAft>
            </a:pPr>
            <a:endParaRPr lang="en-US" sz="2400" b="0" dirty="0">
              <a:solidFill>
                <a:schemeClr val="tx1"/>
              </a:solidFill>
              <a:latin typeface="FuturT"/>
              <a:cs typeface="MetaBook-Roman"/>
            </a:endParaRPr>
          </a:p>
        </p:txBody>
      </p:sp>
      <p:sp>
        <p:nvSpPr>
          <p:cNvPr id="23" name="Parallelogram 2"/>
          <p:cNvSpPr/>
          <p:nvPr/>
        </p:nvSpPr>
        <p:spPr>
          <a:xfrm>
            <a:off x="-457200" y="239402"/>
            <a:ext cx="7733874" cy="99576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Recording Data: Referrals</a:t>
            </a:r>
            <a:endParaRPr lang="en-US" sz="2800" dirty="0">
              <a:latin typeface="FuturT"/>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9" name="TextBox 8"/>
          <p:cNvSpPr txBox="1"/>
          <p:nvPr/>
        </p:nvSpPr>
        <p:spPr>
          <a:xfrm>
            <a:off x="533400" y="1599374"/>
            <a:ext cx="3657600" cy="461665"/>
          </a:xfrm>
          <a:prstGeom prst="rect">
            <a:avLst/>
          </a:prstGeom>
          <a:noFill/>
        </p:spPr>
        <p:txBody>
          <a:bodyPr wrap="square" rtlCol="0">
            <a:spAutoFit/>
          </a:bodyPr>
          <a:lstStyle/>
          <a:p>
            <a:r>
              <a:rPr lang="en-US" dirty="0">
                <a:solidFill>
                  <a:srgbClr val="1E59B8"/>
                </a:solidFill>
                <a:latin typeface="+mj-lt"/>
              </a:rPr>
              <a:t>Soft Referrals</a:t>
            </a:r>
            <a:endParaRPr lang="en-US" dirty="0">
              <a:latin typeface="+mj-lt"/>
            </a:endParaRPr>
          </a:p>
        </p:txBody>
      </p:sp>
      <p:sp>
        <p:nvSpPr>
          <p:cNvPr id="12" name="TextBox 11"/>
          <p:cNvSpPr txBox="1"/>
          <p:nvPr/>
        </p:nvSpPr>
        <p:spPr>
          <a:xfrm>
            <a:off x="4876800" y="1599374"/>
            <a:ext cx="3657600" cy="461665"/>
          </a:xfrm>
          <a:prstGeom prst="rect">
            <a:avLst/>
          </a:prstGeom>
          <a:noFill/>
        </p:spPr>
        <p:txBody>
          <a:bodyPr wrap="square" rtlCol="0">
            <a:spAutoFit/>
          </a:bodyPr>
          <a:lstStyle/>
          <a:p>
            <a:r>
              <a:rPr lang="en-US" dirty="0">
                <a:solidFill>
                  <a:srgbClr val="1E59B8"/>
                </a:solidFill>
                <a:latin typeface="+mj-lt"/>
              </a:rPr>
              <a:t>Hard Referrals</a:t>
            </a:r>
            <a:endParaRPr lang="en-US" dirty="0">
              <a:latin typeface="+mj-lt"/>
            </a:endParaRPr>
          </a:p>
        </p:txBody>
      </p:sp>
      <p:sp>
        <p:nvSpPr>
          <p:cNvPr id="14" name="TextBox 13"/>
          <p:cNvSpPr txBox="1"/>
          <p:nvPr/>
        </p:nvSpPr>
        <p:spPr>
          <a:xfrm>
            <a:off x="781240" y="2146400"/>
            <a:ext cx="3657600" cy="923330"/>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200" b="0" dirty="0">
                <a:latin typeface="+mj-lt"/>
              </a:rPr>
              <a:t>Soft referral email</a:t>
            </a:r>
          </a:p>
          <a:p>
            <a:pPr marL="342900" indent="-342900">
              <a:spcAft>
                <a:spcPts val="1200"/>
              </a:spcAft>
              <a:buFont typeface="Arial" panose="020B0604020202020204" pitchFamily="34" charset="0"/>
              <a:buChar char="•"/>
            </a:pPr>
            <a:r>
              <a:rPr lang="en-US" sz="2200" b="0" dirty="0">
                <a:latin typeface="+mj-lt"/>
              </a:rPr>
              <a:t>Soft referral flyer</a:t>
            </a:r>
          </a:p>
        </p:txBody>
      </p:sp>
      <p:pic>
        <p:nvPicPr>
          <p:cNvPr id="13314" name="Picture 2" descr="Image result for picture of a pencil"/>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52528" y="3441705"/>
            <a:ext cx="1991473" cy="177365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3" name="Straight Connector 2"/>
          <p:cNvCxnSpPr/>
          <p:nvPr/>
        </p:nvCxnSpPr>
        <p:spPr>
          <a:xfrm>
            <a:off x="4438840" y="1599374"/>
            <a:ext cx="0" cy="3048826"/>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105400" y="2065546"/>
            <a:ext cx="3657600" cy="769441"/>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200" b="0" dirty="0">
                <a:latin typeface="+mj-lt"/>
              </a:rPr>
              <a:t>Submit the Referral Form to WithinReach</a:t>
            </a:r>
          </a:p>
        </p:txBody>
      </p:sp>
    </p:spTree>
    <p:extLst>
      <p:ext uri="{BB962C8B-B14F-4D97-AF65-F5344CB8AC3E}">
        <p14:creationId xmlns:p14="http://schemas.microsoft.com/office/powerpoint/2010/main" val="99453354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 name="TextBox 4"/>
          <p:cNvSpPr txBox="1"/>
          <p:nvPr/>
        </p:nvSpPr>
        <p:spPr>
          <a:xfrm>
            <a:off x="1752599" y="2459506"/>
            <a:ext cx="5638802" cy="1015663"/>
          </a:xfrm>
          <a:prstGeom prst="rect">
            <a:avLst/>
          </a:prstGeom>
          <a:noFill/>
        </p:spPr>
        <p:txBody>
          <a:bodyPr wrap="square" rtlCol="0">
            <a:spAutoFit/>
          </a:bodyPr>
          <a:lstStyle/>
          <a:p>
            <a:pPr algn="ctr">
              <a:defRPr/>
            </a:pPr>
            <a:r>
              <a:rPr lang="en-US" sz="6000" dirty="0">
                <a:solidFill>
                  <a:prstClr val="white"/>
                </a:solidFill>
              </a:rPr>
              <a:t>Questions?</a:t>
            </a:r>
          </a:p>
        </p:txBody>
      </p:sp>
      <p:sp>
        <p:nvSpPr>
          <p:cNvPr id="6" name="Parallelogram 2"/>
          <p:cNvSpPr/>
          <p:nvPr/>
        </p:nvSpPr>
        <p:spPr>
          <a:xfrm>
            <a:off x="-381000" y="5181600"/>
            <a:ext cx="8915400" cy="12192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b="0" i="1" dirty="0">
                <a:solidFill>
                  <a:srgbClr val="1E59B8"/>
                </a:solidFill>
                <a:latin typeface="+mj-lt"/>
              </a:rPr>
              <a:t>Intake &amp; Benefits Training</a:t>
            </a:r>
          </a:p>
        </p:txBody>
      </p:sp>
    </p:spTree>
    <p:extLst>
      <p:ext uri="{BB962C8B-B14F-4D97-AF65-F5344CB8AC3E}">
        <p14:creationId xmlns:p14="http://schemas.microsoft.com/office/powerpoint/2010/main" val="306373313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Training Roadmap</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51" name="Rectangle 50"/>
          <p:cNvSpPr/>
          <p:nvPr/>
        </p:nvSpPr>
        <p:spPr>
          <a:xfrm>
            <a:off x="5948019" y="1963103"/>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Intake &amp; Screening</a:t>
            </a:r>
          </a:p>
        </p:txBody>
      </p:sp>
      <p:sp>
        <p:nvSpPr>
          <p:cNvPr id="53" name="Rectangle 52"/>
          <p:cNvSpPr/>
          <p:nvPr/>
        </p:nvSpPr>
        <p:spPr>
          <a:xfrm>
            <a:off x="1828800" y="4733222"/>
            <a:ext cx="1157698" cy="1157698"/>
          </a:xfrm>
          <a:prstGeom prst="rect">
            <a:avLst/>
          </a:prstGeom>
          <a:no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chemeClr val="accent5"/>
                </a:solidFill>
                <a:effectLst/>
                <a:uLnTx/>
                <a:uFillTx/>
                <a:latin typeface="Calibri"/>
                <a:ea typeface="+mn-ea"/>
                <a:cs typeface="+mn-cs"/>
              </a:rPr>
              <a:t>Utility Assistance</a:t>
            </a:r>
          </a:p>
        </p:txBody>
      </p:sp>
      <p:sp>
        <p:nvSpPr>
          <p:cNvPr id="54" name="Rectangle 53"/>
          <p:cNvSpPr/>
          <p:nvPr/>
        </p:nvSpPr>
        <p:spPr>
          <a:xfrm>
            <a:off x="3220610"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Financial Coaching Services</a:t>
            </a:r>
          </a:p>
        </p:txBody>
      </p:sp>
      <p:sp>
        <p:nvSpPr>
          <p:cNvPr id="66" name="Rectangle 65"/>
          <p:cNvSpPr/>
          <p:nvPr/>
        </p:nvSpPr>
        <p:spPr>
          <a:xfrm>
            <a:off x="5948019"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Practice &amp; Review</a:t>
            </a:r>
          </a:p>
        </p:txBody>
      </p:sp>
      <p:sp>
        <p:nvSpPr>
          <p:cNvPr id="16" name="Rectangle 15"/>
          <p:cNvSpPr/>
          <p:nvPr/>
        </p:nvSpPr>
        <p:spPr>
          <a:xfrm>
            <a:off x="3192043" y="3381885"/>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Standards of Conduct</a:t>
            </a:r>
          </a:p>
        </p:txBody>
      </p:sp>
      <p:sp>
        <p:nvSpPr>
          <p:cNvPr id="17" name="Rectangle 16"/>
          <p:cNvSpPr/>
          <p:nvPr/>
        </p:nvSpPr>
        <p:spPr>
          <a:xfrm>
            <a:off x="4556209"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Credit Pulls</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tangle 18"/>
          <p:cNvSpPr/>
          <p:nvPr/>
        </p:nvSpPr>
        <p:spPr>
          <a:xfrm>
            <a:off x="1828800" y="1963103"/>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Campaign Overview</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tangle 20"/>
          <p:cNvSpPr/>
          <p:nvPr/>
        </p:nvSpPr>
        <p:spPr>
          <a:xfrm>
            <a:off x="3192043" y="1975169"/>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Resources</a:t>
            </a:r>
          </a:p>
        </p:txBody>
      </p:sp>
      <p:sp>
        <p:nvSpPr>
          <p:cNvPr id="22" name="Rectangle 21"/>
          <p:cNvSpPr/>
          <p:nvPr/>
        </p:nvSpPr>
        <p:spPr>
          <a:xfrm>
            <a:off x="4569023" y="1975169"/>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Site Operation &amp; Flow</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22"/>
          <p:cNvSpPr/>
          <p:nvPr/>
        </p:nvSpPr>
        <p:spPr>
          <a:xfrm>
            <a:off x="1829565" y="3381885"/>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mj-lt"/>
              </a:rPr>
              <a:t>Cultural Humility</a:t>
            </a:r>
          </a:p>
        </p:txBody>
      </p:sp>
      <p:sp>
        <p:nvSpPr>
          <p:cNvPr id="15" name="Rectangle 14"/>
          <p:cNvSpPr/>
          <p:nvPr/>
        </p:nvSpPr>
        <p:spPr>
          <a:xfrm>
            <a:off x="5948019" y="3381885"/>
            <a:ext cx="1159714" cy="1159714"/>
          </a:xfrm>
          <a:prstGeom prst="rect">
            <a:avLst/>
          </a:prstGeom>
          <a:solidFill>
            <a:schemeClr val="accent5"/>
          </a:solidFill>
          <a:ln>
            <a:solidFill>
              <a:srgbClr val="2280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Basic Food &amp; Healthcare</a:t>
            </a:r>
          </a:p>
        </p:txBody>
      </p:sp>
      <p:sp>
        <p:nvSpPr>
          <p:cNvPr id="18" name="Rectangle 17"/>
          <p:cNvSpPr/>
          <p:nvPr/>
        </p:nvSpPr>
        <p:spPr>
          <a:xfrm>
            <a:off x="4569023" y="3381885"/>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mj-lt"/>
              </a:rPr>
              <a:t>Benefits Referrals &amp; Data Tracking</a:t>
            </a:r>
          </a:p>
        </p:txBody>
      </p:sp>
    </p:spTree>
    <p:extLst>
      <p:ext uri="{BB962C8B-B14F-4D97-AF65-F5344CB8AC3E}">
        <p14:creationId xmlns:p14="http://schemas.microsoft.com/office/powerpoint/2010/main" val="16347746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81000" y="0"/>
            <a:ext cx="9525000" cy="6858000"/>
            <a:chOff x="-381000" y="0"/>
            <a:chExt cx="9525000" cy="6858000"/>
          </a:xfrm>
        </p:grpSpPr>
        <p:sp>
          <p:nvSpPr>
            <p:cNvPr id="4" name="Rectangle 3"/>
            <p:cNvSpPr/>
            <p:nvPr/>
          </p:nvSpPr>
          <p:spPr>
            <a:xfrm>
              <a:off x="0" y="0"/>
              <a:ext cx="9144000" cy="6858000"/>
            </a:xfrm>
            <a:prstGeom prst="rect">
              <a:avLst/>
            </a:pr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2"/>
            <p:cNvSpPr/>
            <p:nvPr/>
          </p:nvSpPr>
          <p:spPr>
            <a:xfrm>
              <a:off x="-381000" y="5181600"/>
              <a:ext cx="8915400" cy="12192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b="0" i="1" dirty="0">
                  <a:solidFill>
                    <a:srgbClr val="1E59B8"/>
                  </a:solidFill>
                  <a:latin typeface="+mj-lt"/>
                </a:rPr>
                <a:t>Intake &amp; Benefits Training</a:t>
              </a:r>
            </a:p>
          </p:txBody>
        </p:sp>
      </p:grpSp>
      <p:sp>
        <p:nvSpPr>
          <p:cNvPr id="2" name="Title 1"/>
          <p:cNvSpPr>
            <a:spLocks noGrp="1"/>
          </p:cNvSpPr>
          <p:nvPr>
            <p:ph type="ctrTitle"/>
          </p:nvPr>
        </p:nvSpPr>
        <p:spPr>
          <a:xfrm>
            <a:off x="786581" y="2693990"/>
            <a:ext cx="7772400" cy="1470025"/>
          </a:xfrm>
        </p:spPr>
        <p:txBody>
          <a:bodyPr>
            <a:normAutofit fontScale="90000"/>
          </a:bodyPr>
          <a:lstStyle/>
          <a:p>
            <a:r>
              <a:rPr lang="en-US" sz="6000" b="1" dirty="0">
                <a:solidFill>
                  <a:schemeClr val="bg1"/>
                </a:solidFill>
                <a:latin typeface="FuturT" panose="020B0500000000000000" charset="0"/>
                <a:cs typeface="Arial" panose="020B0604020202020204" pitchFamily="34" charset="0"/>
              </a:rPr>
              <a:t>Utility </a:t>
            </a:r>
            <a:br>
              <a:rPr lang="en-US" sz="6000" b="1" dirty="0">
                <a:solidFill>
                  <a:schemeClr val="bg1"/>
                </a:solidFill>
                <a:latin typeface="FuturT" panose="020B0500000000000000" charset="0"/>
                <a:cs typeface="Arial" panose="020B0604020202020204" pitchFamily="34" charset="0"/>
              </a:rPr>
            </a:br>
            <a:r>
              <a:rPr lang="en-US" sz="6000" b="1" dirty="0">
                <a:solidFill>
                  <a:schemeClr val="bg1"/>
                </a:solidFill>
                <a:latin typeface="FuturT" panose="020B0500000000000000" charset="0"/>
                <a:cs typeface="Arial" panose="020B0604020202020204" pitchFamily="34" charset="0"/>
              </a:rPr>
              <a:t>Assistance</a:t>
            </a:r>
            <a:endParaRPr lang="en-US" sz="6000" b="1" i="1" dirty="0">
              <a:solidFill>
                <a:schemeClr val="bg1"/>
              </a:solidFill>
              <a:latin typeface="FuturT" panose="020B0500000000000000" charset="0"/>
              <a:cs typeface="Arial" panose="020B0604020202020204" pitchFamily="34" charset="0"/>
            </a:endParaRPr>
          </a:p>
        </p:txBody>
      </p:sp>
    </p:spTree>
    <p:extLst>
      <p:ext uri="{BB962C8B-B14F-4D97-AF65-F5344CB8AC3E}">
        <p14:creationId xmlns:p14="http://schemas.microsoft.com/office/powerpoint/2010/main" val="456127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ubtitle 2"/>
          <p:cNvSpPr txBox="1">
            <a:spLocks/>
          </p:cNvSpPr>
          <p:nvPr/>
        </p:nvSpPr>
        <p:spPr>
          <a:xfrm>
            <a:off x="1591545" y="3905616"/>
            <a:ext cx="6942855" cy="104738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base" latinLnBrk="0" hangingPunct="1">
              <a:lnSpc>
                <a:spcPct val="100000"/>
              </a:lnSpc>
              <a:spcBef>
                <a:spcPts val="1200"/>
              </a:spcBef>
              <a:spcAft>
                <a:spcPts val="60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etaBook-Roman"/>
              </a:rPr>
              <a:t>Advocate for and take a leadership role in promoting public benefits referrals at tax sites</a:t>
            </a:r>
          </a:p>
        </p:txBody>
      </p:sp>
      <p:grpSp>
        <p:nvGrpSpPr>
          <p:cNvPr id="3" name="Group 2"/>
          <p:cNvGrpSpPr/>
          <p:nvPr/>
        </p:nvGrpSpPr>
        <p:grpSpPr>
          <a:xfrm>
            <a:off x="838202" y="1656364"/>
            <a:ext cx="734293" cy="804188"/>
            <a:chOff x="2294512" y="1481812"/>
            <a:chExt cx="734293" cy="804188"/>
          </a:xfrm>
        </p:grpSpPr>
        <p:sp>
          <p:nvSpPr>
            <p:cNvPr id="36" name="Rectangle 35"/>
            <p:cNvSpPr/>
            <p:nvPr/>
          </p:nvSpPr>
          <p:spPr>
            <a:xfrm>
              <a:off x="2294512" y="1481812"/>
              <a:ext cx="621590" cy="621590"/>
            </a:xfrm>
            <a:prstGeom prst="rect">
              <a:avLst/>
            </a:prstGeom>
            <a:solidFill>
              <a:srgbClr val="1E59B8"/>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275A89"/>
                </a:solidFill>
                <a:effectLst/>
                <a:uLnTx/>
                <a:uFillTx/>
                <a:latin typeface="Calibri"/>
                <a:ea typeface="+mn-ea"/>
                <a:cs typeface="+mn-cs"/>
              </a:endParaRPr>
            </a:p>
          </p:txBody>
        </p:sp>
        <p:sp>
          <p:nvSpPr>
            <p:cNvPr id="39" name="TextBox 38"/>
            <p:cNvSpPr txBox="1"/>
            <p:nvPr/>
          </p:nvSpPr>
          <p:spPr>
            <a:xfrm>
              <a:off x="2487211" y="1578114"/>
              <a:ext cx="541594"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FuturT"/>
                  <a:ea typeface="ＭＳ Ｐゴシック" pitchFamily="48" charset="-128"/>
                  <a:cs typeface="+mn-cs"/>
                </a:rPr>
                <a:t>1</a:t>
              </a:r>
            </a:p>
          </p:txBody>
        </p:sp>
      </p:grpSp>
      <p:grpSp>
        <p:nvGrpSpPr>
          <p:cNvPr id="5" name="Group 4"/>
          <p:cNvGrpSpPr/>
          <p:nvPr/>
        </p:nvGrpSpPr>
        <p:grpSpPr>
          <a:xfrm>
            <a:off x="838200" y="2782704"/>
            <a:ext cx="738058" cy="816802"/>
            <a:chOff x="838200" y="2782704"/>
            <a:chExt cx="738058" cy="816802"/>
          </a:xfrm>
        </p:grpSpPr>
        <p:sp>
          <p:nvSpPr>
            <p:cNvPr id="37" name="Rectangle 36"/>
            <p:cNvSpPr/>
            <p:nvPr/>
          </p:nvSpPr>
          <p:spPr>
            <a:xfrm>
              <a:off x="838200" y="2782704"/>
              <a:ext cx="621590" cy="621590"/>
            </a:xfrm>
            <a:prstGeom prst="rect">
              <a:avLst/>
            </a:prstGeom>
            <a:solidFill>
              <a:srgbClr val="1E59B8"/>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a:ea typeface="+mn-ea"/>
                <a:cs typeface="+mn-cs"/>
              </a:endParaRPr>
            </a:p>
          </p:txBody>
        </p:sp>
        <p:sp>
          <p:nvSpPr>
            <p:cNvPr id="40" name="TextBox 39"/>
            <p:cNvSpPr txBox="1"/>
            <p:nvPr/>
          </p:nvSpPr>
          <p:spPr>
            <a:xfrm>
              <a:off x="1034664" y="2891620"/>
              <a:ext cx="541594"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FuturT"/>
                  <a:ea typeface="ＭＳ Ｐゴシック" pitchFamily="48" charset="-128"/>
                  <a:cs typeface="+mn-cs"/>
                </a:rPr>
                <a:t>2</a:t>
              </a:r>
            </a:p>
          </p:txBody>
        </p:sp>
      </p:grpSp>
      <p:grpSp>
        <p:nvGrpSpPr>
          <p:cNvPr id="4" name="Group 3"/>
          <p:cNvGrpSpPr/>
          <p:nvPr/>
        </p:nvGrpSpPr>
        <p:grpSpPr>
          <a:xfrm>
            <a:off x="838450" y="3905616"/>
            <a:ext cx="753095" cy="818784"/>
            <a:chOff x="2363221" y="4305300"/>
            <a:chExt cx="753095" cy="818784"/>
          </a:xfrm>
        </p:grpSpPr>
        <p:sp>
          <p:nvSpPr>
            <p:cNvPr id="38" name="Rectangle 37"/>
            <p:cNvSpPr/>
            <p:nvPr/>
          </p:nvSpPr>
          <p:spPr>
            <a:xfrm>
              <a:off x="2363221" y="4305300"/>
              <a:ext cx="621590" cy="621590"/>
            </a:xfrm>
            <a:prstGeom prst="rect">
              <a:avLst/>
            </a:prstGeom>
            <a:solidFill>
              <a:srgbClr val="1E59B8"/>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a:ea typeface="+mn-ea"/>
                <a:cs typeface="+mn-cs"/>
              </a:endParaRPr>
            </a:p>
          </p:txBody>
        </p:sp>
        <p:sp>
          <p:nvSpPr>
            <p:cNvPr id="41" name="TextBox 40"/>
            <p:cNvSpPr txBox="1"/>
            <p:nvPr/>
          </p:nvSpPr>
          <p:spPr>
            <a:xfrm>
              <a:off x="2574722" y="4416198"/>
              <a:ext cx="541594"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FuturT"/>
                  <a:ea typeface="ＭＳ Ｐゴシック" pitchFamily="48" charset="-128"/>
                  <a:cs typeface="+mn-cs"/>
                </a:rPr>
                <a:t>3</a:t>
              </a:r>
            </a:p>
          </p:txBody>
        </p:sp>
      </p:grpSp>
      <p:sp>
        <p:nvSpPr>
          <p:cNvPr id="42" name="Rectangle 41"/>
          <p:cNvSpPr/>
          <p:nvPr/>
        </p:nvSpPr>
        <p:spPr>
          <a:xfrm>
            <a:off x="1572495" y="1752668"/>
            <a:ext cx="6961905" cy="523220"/>
          </a:xfrm>
          <a:prstGeom prst="rect">
            <a:avLst/>
          </a:prstGeom>
        </p:spPr>
        <p:txBody>
          <a:bodyPr wrap="square">
            <a:spAutoFit/>
          </a:bodyPr>
          <a:lstStyle/>
          <a:p>
            <a:pPr marL="0" marR="0" lvl="0" indent="0" algn="l" defTabSz="914400" rtl="0" eaLnBrk="0" fontAlgn="base" latinLnBrk="0" hangingPunct="0">
              <a:lnSpc>
                <a:spcPct val="100000"/>
              </a:lnSpc>
              <a:spcBef>
                <a:spcPts val="120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etaBook-Roman"/>
              </a:rPr>
              <a:t>Greet clients and provide intake for the tax site</a:t>
            </a:r>
          </a:p>
        </p:txBody>
      </p:sp>
      <p:sp>
        <p:nvSpPr>
          <p:cNvPr id="43" name="Rectangle 42"/>
          <p:cNvSpPr/>
          <p:nvPr/>
        </p:nvSpPr>
        <p:spPr>
          <a:xfrm>
            <a:off x="1572492" y="2821519"/>
            <a:ext cx="6790458" cy="954107"/>
          </a:xfrm>
          <a:prstGeom prst="rect">
            <a:avLst/>
          </a:prstGeom>
        </p:spPr>
        <p:txBody>
          <a:bodyPr wrap="square">
            <a:spAutoFit/>
          </a:bodyPr>
          <a:lstStyle/>
          <a:p>
            <a:pPr marL="0" marR="0" lvl="0" indent="0" algn="l" defTabSz="914400" rtl="0" eaLnBrk="0" fontAlgn="base" latinLnBrk="0" hangingPunct="0">
              <a:lnSpc>
                <a:spcPct val="100000"/>
              </a:lnSpc>
              <a:spcBef>
                <a:spcPts val="120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etaBook-Roman"/>
              </a:rPr>
              <a:t>Refer eligible clients to public benefits and other asset building resources</a:t>
            </a:r>
          </a:p>
        </p:txBody>
      </p:sp>
      <p:sp>
        <p:nvSpPr>
          <p:cNvPr id="23" name="Parallelogram 2"/>
          <p:cNvSpPr/>
          <p:nvPr/>
        </p:nvSpPr>
        <p:spPr>
          <a:xfrm>
            <a:off x="308100" y="228600"/>
            <a:ext cx="9445500" cy="1105612"/>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defRPr/>
            </a:pPr>
            <a:r>
              <a:rPr kumimoji="0" lang="en-US" sz="3200" b="1" i="0" u="none" strike="noStrike" kern="1200" cap="none" spc="0" normalizeH="0" baseline="0" noProof="0" dirty="0">
                <a:ln>
                  <a:noFill/>
                </a:ln>
                <a:solidFill>
                  <a:prstClr val="white"/>
                </a:solidFill>
                <a:effectLst/>
                <a:uLnTx/>
                <a:uFillTx/>
                <a:latin typeface="FuturT"/>
                <a:ea typeface="+mn-ea"/>
                <a:cs typeface="+mn-cs"/>
              </a:rPr>
              <a:t>Intake</a:t>
            </a:r>
            <a:r>
              <a:rPr kumimoji="0" lang="en-US" sz="3200" b="1" i="0" u="none" strike="noStrike" kern="1200" cap="none" spc="0" normalizeH="0" noProof="0" dirty="0">
                <a:ln>
                  <a:noFill/>
                </a:ln>
                <a:solidFill>
                  <a:prstClr val="white"/>
                </a:solidFill>
                <a:effectLst/>
                <a:uLnTx/>
                <a:uFillTx/>
                <a:latin typeface="FuturT"/>
                <a:ea typeface="+mn-ea"/>
                <a:cs typeface="+mn-cs"/>
              </a:rPr>
              <a:t> &amp; Benefit </a:t>
            </a:r>
            <a:r>
              <a:rPr kumimoji="0" lang="en-US" sz="3200" b="1" i="0" u="none" strike="noStrike" kern="1200" cap="none" spc="0" normalizeH="0" baseline="0" noProof="0" dirty="0">
                <a:ln>
                  <a:noFill/>
                </a:ln>
                <a:solidFill>
                  <a:prstClr val="white"/>
                </a:solidFill>
                <a:effectLst/>
                <a:uLnTx/>
                <a:uFillTx/>
                <a:latin typeface="FuturT"/>
                <a:ea typeface="+mn-ea"/>
                <a:cs typeface="+mn-cs"/>
              </a:rPr>
              <a:t>Specialists at Tax Sites</a:t>
            </a:r>
            <a:endParaRPr kumimoji="0" lang="en-US" b="1" i="0" u="none" strike="noStrike" kern="1200" cap="none" spc="0" normalizeH="0" baseline="0" noProof="0" dirty="0">
              <a:ln>
                <a:noFill/>
              </a:ln>
              <a:solidFill>
                <a:prstClr val="white"/>
              </a:solidFill>
              <a:effectLst/>
              <a:uLnTx/>
              <a:uFillTx/>
              <a:latin typeface="FuturT"/>
              <a:ea typeface="+mn-ea"/>
              <a:cs typeface="+mn-cs"/>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126691"/>
            <a:ext cx="9144001" cy="1807511"/>
          </a:xfrm>
          <a:prstGeom prst="rect">
            <a:avLst/>
          </a:prstGeom>
        </p:spPr>
      </p:pic>
    </p:spTree>
    <p:extLst>
      <p:ext uri="{BB962C8B-B14F-4D97-AF65-F5344CB8AC3E}">
        <p14:creationId xmlns:p14="http://schemas.microsoft.com/office/powerpoint/2010/main" val="121337641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463632" y="-98894"/>
            <a:ext cx="8229600" cy="1143000"/>
          </a:xfrm>
        </p:spPr>
        <p:txBody>
          <a:bodyPr>
            <a:normAutofit/>
          </a:bodyPr>
          <a:lstStyle/>
          <a:p>
            <a:pPr eaLnBrk="1" hangingPunct="1"/>
            <a:r>
              <a:rPr lang="en-US" sz="3600" b="1" dirty="0">
                <a:solidFill>
                  <a:schemeClr val="bg1"/>
                </a:solidFill>
                <a:latin typeface="Arial Black" panose="020B0A04020102020204" pitchFamily="34" charset="0"/>
              </a:rPr>
              <a:t>Utility Assistance</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9" y="5253346"/>
            <a:ext cx="9163050" cy="174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Utility Assistance</a:t>
            </a:r>
            <a:endParaRPr lang="en-US" sz="2800" dirty="0">
              <a:latin typeface="FuturT"/>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744" y="1498567"/>
            <a:ext cx="8104639" cy="3379158"/>
          </a:xfrm>
          <a:prstGeom prst="rect">
            <a:avLst/>
          </a:prstGeom>
          <a:ln>
            <a:noFill/>
          </a:ln>
          <a:effectLst>
            <a:outerShdw blurRad="190500" algn="tl" rotWithShape="0">
              <a:srgbClr val="000000">
                <a:alpha val="70000"/>
              </a:srgbClr>
            </a:outerShdw>
          </a:effectLst>
        </p:spPr>
      </p:pic>
      <p:sp>
        <p:nvSpPr>
          <p:cNvPr id="12" name="Rectangle 11"/>
          <p:cNvSpPr/>
          <p:nvPr/>
        </p:nvSpPr>
        <p:spPr>
          <a:xfrm flipH="1">
            <a:off x="474743" y="2118706"/>
            <a:ext cx="8104640" cy="990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85800" y="2629412"/>
            <a:ext cx="304800" cy="266188"/>
          </a:xfrm>
          <a:prstGeom prst="ellipse">
            <a:avLst/>
          </a:prstGeom>
          <a:solidFill>
            <a:srgbClr val="F2DAD9">
              <a:alpha val="3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06001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76602" y="1895594"/>
            <a:ext cx="5308767" cy="4308872"/>
          </a:xfrm>
          <a:prstGeom prst="rect">
            <a:avLst/>
          </a:prstGeom>
          <a:noFill/>
        </p:spPr>
        <p:txBody>
          <a:bodyPr wrap="square" rtlCol="0">
            <a:spAutoFit/>
          </a:bodyPr>
          <a:lstStyle/>
          <a:p>
            <a:r>
              <a:rPr lang="en-US" sz="2800" dirty="0">
                <a:latin typeface="+mj-lt"/>
              </a:rPr>
              <a:t>Utility Programs</a:t>
            </a:r>
          </a:p>
          <a:p>
            <a:pPr marL="800100" lvl="1" indent="-342900">
              <a:buFontTx/>
              <a:buChar char="-"/>
            </a:pPr>
            <a:r>
              <a:rPr lang="en-US" b="0" dirty="0">
                <a:solidFill>
                  <a:prstClr val="black"/>
                </a:solidFill>
                <a:latin typeface="+mj-lt"/>
              </a:rPr>
              <a:t>What programs are available and for whom?</a:t>
            </a:r>
          </a:p>
          <a:p>
            <a:pPr marL="800100" lvl="1" indent="-342900">
              <a:buFontTx/>
              <a:buChar char="-"/>
            </a:pPr>
            <a:r>
              <a:rPr lang="en-US" sz="1400" dirty="0">
                <a:solidFill>
                  <a:schemeClr val="bg1"/>
                </a:solidFill>
                <a:latin typeface="+mj-lt"/>
              </a:rPr>
              <a:t>ASDFA</a:t>
            </a:r>
          </a:p>
          <a:p>
            <a:r>
              <a:rPr lang="en-US" sz="2800" dirty="0">
                <a:latin typeface="+mj-lt"/>
              </a:rPr>
              <a:t>Utility Discount Program</a:t>
            </a:r>
          </a:p>
          <a:p>
            <a:pPr marL="914400" lvl="1" indent="-457200">
              <a:buFontTx/>
              <a:buChar char="-"/>
            </a:pPr>
            <a:r>
              <a:rPr lang="en-US" b="0" dirty="0">
                <a:latin typeface="+mj-lt"/>
              </a:rPr>
              <a:t>UDP Eligibility</a:t>
            </a:r>
          </a:p>
          <a:p>
            <a:pPr marL="914400" lvl="1" indent="-457200">
              <a:buFontTx/>
              <a:buChar char="-"/>
            </a:pPr>
            <a:r>
              <a:rPr lang="en-US" b="0" dirty="0">
                <a:latin typeface="+mj-lt"/>
              </a:rPr>
              <a:t>Referring clients to UDP</a:t>
            </a:r>
            <a:endParaRPr lang="en-US" sz="1800" b="0" i="1" dirty="0">
              <a:latin typeface="+mj-lt"/>
            </a:endParaRPr>
          </a:p>
          <a:p>
            <a:r>
              <a:rPr lang="en-US" sz="1400" dirty="0">
                <a:solidFill>
                  <a:schemeClr val="bg1"/>
                </a:solidFill>
                <a:latin typeface="+mj-lt"/>
              </a:rPr>
              <a:t>--sDAS</a:t>
            </a:r>
            <a:endParaRPr lang="en-US" sz="1400" dirty="0">
              <a:latin typeface="+mj-lt"/>
            </a:endParaRPr>
          </a:p>
          <a:p>
            <a:r>
              <a:rPr lang="en-US" sz="2800" dirty="0">
                <a:latin typeface="+mj-lt"/>
              </a:rPr>
              <a:t>LIHEAP</a:t>
            </a:r>
            <a:endParaRPr lang="en-US" sz="1600" dirty="0">
              <a:latin typeface="+mj-lt"/>
            </a:endParaRPr>
          </a:p>
          <a:p>
            <a:pPr marL="800100" lvl="1" indent="-342900">
              <a:buFontTx/>
              <a:buChar char="-"/>
            </a:pPr>
            <a:r>
              <a:rPr lang="en-US" b="0" dirty="0">
                <a:latin typeface="+mj-lt"/>
              </a:rPr>
              <a:t>Referring clients to LIHEAP</a:t>
            </a:r>
          </a:p>
          <a:p>
            <a:pPr marL="800100" lvl="1" indent="-342900">
              <a:buFontTx/>
              <a:buChar char="-"/>
            </a:pPr>
            <a:endParaRPr lang="en-US" sz="1400" b="0" dirty="0">
              <a:latin typeface="+mj-lt"/>
            </a:endParaRPr>
          </a:p>
          <a:p>
            <a:r>
              <a:rPr lang="en-US" sz="2800" dirty="0">
                <a:latin typeface="+mj-lt"/>
              </a:rPr>
              <a:t>Recording Data</a:t>
            </a:r>
          </a:p>
        </p:txBody>
      </p:sp>
      <p:grpSp>
        <p:nvGrpSpPr>
          <p:cNvPr id="10" name="Group 9"/>
          <p:cNvGrpSpPr/>
          <p:nvPr/>
        </p:nvGrpSpPr>
        <p:grpSpPr>
          <a:xfrm>
            <a:off x="2" y="2"/>
            <a:ext cx="1968261" cy="6868249"/>
            <a:chOff x="-1" y="22412"/>
            <a:chExt cx="1968262" cy="6835588"/>
          </a:xfrm>
        </p:grpSpPr>
        <p:pic>
          <p:nvPicPr>
            <p:cNvPr id="11" name="Picture 10"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3" name="Rectangle 12"/>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36" name="Parallelogram 2"/>
          <p:cNvSpPr/>
          <p:nvPr/>
        </p:nvSpPr>
        <p:spPr>
          <a:xfrm>
            <a:off x="2235285" y="193543"/>
            <a:ext cx="7391400" cy="1089044"/>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latin typeface="FuturT"/>
              </a:rPr>
              <a:t>        Utility Assistance</a:t>
            </a:r>
            <a:endParaRPr lang="en-US" sz="3200" dirty="0">
              <a:latin typeface="FuturT"/>
            </a:endParaRPr>
          </a:p>
        </p:txBody>
      </p:sp>
      <p:sp>
        <p:nvSpPr>
          <p:cNvPr id="37" name="Oval 36"/>
          <p:cNvSpPr/>
          <p:nvPr/>
        </p:nvSpPr>
        <p:spPr>
          <a:xfrm>
            <a:off x="2753517" y="1895596"/>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753516" y="4713027"/>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stCxn id="37" idx="4"/>
            <a:endCxn id="46" idx="0"/>
          </p:cNvCxnSpPr>
          <p:nvPr/>
        </p:nvCxnSpPr>
        <p:spPr>
          <a:xfrm flipH="1">
            <a:off x="2980238" y="2335727"/>
            <a:ext cx="1" cy="106744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46" idx="4"/>
            <a:endCxn id="39" idx="0"/>
          </p:cNvCxnSpPr>
          <p:nvPr/>
        </p:nvCxnSpPr>
        <p:spPr>
          <a:xfrm>
            <a:off x="2980236" y="3843302"/>
            <a:ext cx="0" cy="86972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39" idx="4"/>
            <a:endCxn id="43" idx="0"/>
          </p:cNvCxnSpPr>
          <p:nvPr/>
        </p:nvCxnSpPr>
        <p:spPr>
          <a:xfrm flipH="1">
            <a:off x="2980237" y="5153160"/>
            <a:ext cx="1" cy="51248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2753515" y="5665643"/>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753516" y="3403169"/>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5"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2753515" y="1772143"/>
            <a:ext cx="651077" cy="613789"/>
          </a:xfrm>
          <a:prstGeom prst="rect">
            <a:avLst/>
          </a:prstGeom>
        </p:spPr>
      </p:pic>
    </p:spTree>
    <p:extLst>
      <p:ext uri="{BB962C8B-B14F-4D97-AF65-F5344CB8AC3E}">
        <p14:creationId xmlns:p14="http://schemas.microsoft.com/office/powerpoint/2010/main" val="36806902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43249" y="5749770"/>
            <a:ext cx="6744030" cy="830997"/>
          </a:xfrm>
          <a:prstGeom prst="rect">
            <a:avLst/>
          </a:prstGeom>
          <a:noFill/>
        </p:spPr>
        <p:txBody>
          <a:bodyPr wrap="square" rtlCol="0">
            <a:spAutoFit/>
          </a:bodyPr>
          <a:lstStyle/>
          <a:p>
            <a:r>
              <a:rPr lang="en-US" dirty="0">
                <a:latin typeface="+mj-lt"/>
              </a:rPr>
              <a:t>What programs we refer clients to depends on their utility provider.</a:t>
            </a:r>
          </a:p>
        </p:txBody>
      </p:sp>
      <p:sp>
        <p:nvSpPr>
          <p:cNvPr id="17" name="TextBox 16"/>
          <p:cNvSpPr txBox="1"/>
          <p:nvPr/>
        </p:nvSpPr>
        <p:spPr>
          <a:xfrm>
            <a:off x="2971802" y="3048000"/>
            <a:ext cx="4995863" cy="707886"/>
          </a:xfrm>
          <a:prstGeom prst="rect">
            <a:avLst/>
          </a:prstGeom>
          <a:noFill/>
        </p:spPr>
        <p:txBody>
          <a:bodyPr wrap="square" rtlCol="0">
            <a:spAutoFit/>
          </a:bodyPr>
          <a:lstStyle/>
          <a:p>
            <a:endParaRPr lang="en-US" sz="2000" b="0" dirty="0">
              <a:latin typeface="FuturT"/>
            </a:endParaRPr>
          </a:p>
          <a:p>
            <a:endParaRPr lang="en-US" sz="2000" b="0" dirty="0">
              <a:latin typeface="FuturT"/>
            </a:endParaRPr>
          </a:p>
        </p:txBody>
      </p:sp>
      <p:sp>
        <p:nvSpPr>
          <p:cNvPr id="18" name="TextBox 17"/>
          <p:cNvSpPr txBox="1"/>
          <p:nvPr/>
        </p:nvSpPr>
        <p:spPr>
          <a:xfrm>
            <a:off x="2364557" y="1699600"/>
            <a:ext cx="6234541" cy="3662541"/>
          </a:xfrm>
          <a:prstGeom prst="rect">
            <a:avLst/>
          </a:prstGeom>
          <a:noFill/>
        </p:spPr>
        <p:txBody>
          <a:bodyPr wrap="square" rtlCol="0">
            <a:spAutoFit/>
          </a:bodyPr>
          <a:lstStyle/>
          <a:p>
            <a:r>
              <a:rPr lang="en-US" sz="2800" b="0" dirty="0">
                <a:latin typeface="+mj-lt"/>
              </a:rPr>
              <a:t>There are </a:t>
            </a:r>
            <a:r>
              <a:rPr lang="en-US" sz="2800" dirty="0">
                <a:latin typeface="+mj-lt"/>
              </a:rPr>
              <a:t>two</a:t>
            </a:r>
            <a:r>
              <a:rPr lang="en-US" sz="2800" b="0" dirty="0">
                <a:latin typeface="+mj-lt"/>
              </a:rPr>
              <a:t> utility assistance programs in King County:</a:t>
            </a:r>
          </a:p>
          <a:p>
            <a:pPr lvl="1"/>
            <a:endParaRPr lang="en-US" sz="2200" b="0" dirty="0">
              <a:latin typeface="+mj-lt"/>
            </a:endParaRPr>
          </a:p>
          <a:p>
            <a:pPr marL="914400" lvl="1" indent="-457200">
              <a:buFont typeface="+mj-lt"/>
              <a:buAutoNum type="arabicPeriod"/>
            </a:pPr>
            <a:r>
              <a:rPr lang="en-US" sz="2200" b="0" dirty="0">
                <a:latin typeface="+mj-lt"/>
              </a:rPr>
              <a:t>City of Seattle’s</a:t>
            </a:r>
            <a:r>
              <a:rPr lang="en-US" sz="2200" dirty="0">
                <a:solidFill>
                  <a:srgbClr val="1E59B8"/>
                </a:solidFill>
                <a:latin typeface="+mj-lt"/>
              </a:rPr>
              <a:t> Utility Discount Program </a:t>
            </a:r>
            <a:r>
              <a:rPr lang="en-US" sz="2200" dirty="0">
                <a:solidFill>
                  <a:srgbClr val="1E59B8"/>
                </a:solidFill>
                <a:latin typeface="+mj-lt"/>
                <a:sym typeface="Wingdings" panose="05000000000000000000" pitchFamily="2" charset="2"/>
              </a:rPr>
              <a:t></a:t>
            </a:r>
            <a:r>
              <a:rPr lang="en-US" sz="2200" dirty="0">
                <a:solidFill>
                  <a:schemeClr val="accent4">
                    <a:lumMod val="75000"/>
                  </a:schemeClr>
                </a:solidFill>
                <a:latin typeface="+mj-lt"/>
                <a:sym typeface="Wingdings" panose="05000000000000000000" pitchFamily="2" charset="2"/>
              </a:rPr>
              <a:t> Can lower light bill by 60% and help with </a:t>
            </a:r>
            <a:r>
              <a:rPr lang="en-US" sz="2200" u="sng" dirty="0">
                <a:solidFill>
                  <a:schemeClr val="accent4">
                    <a:lumMod val="75000"/>
                  </a:schemeClr>
                </a:solidFill>
                <a:latin typeface="+mj-lt"/>
                <a:sym typeface="Wingdings" panose="05000000000000000000" pitchFamily="2" charset="2"/>
              </a:rPr>
              <a:t>past bills</a:t>
            </a:r>
            <a:r>
              <a:rPr lang="en-US" sz="2200" dirty="0">
                <a:solidFill>
                  <a:schemeClr val="accent4">
                    <a:lumMod val="75000"/>
                  </a:schemeClr>
                </a:solidFill>
                <a:latin typeface="+mj-lt"/>
                <a:sym typeface="Wingdings" panose="05000000000000000000" pitchFamily="2" charset="2"/>
              </a:rPr>
              <a:t>. </a:t>
            </a:r>
            <a:endParaRPr lang="en-US" sz="2200" dirty="0">
              <a:solidFill>
                <a:schemeClr val="accent4">
                  <a:lumMod val="75000"/>
                </a:schemeClr>
              </a:solidFill>
              <a:latin typeface="+mj-lt"/>
            </a:endParaRPr>
          </a:p>
          <a:p>
            <a:pPr marL="914400" lvl="1" indent="-457200">
              <a:buFont typeface="+mj-lt"/>
              <a:buAutoNum type="arabicPeriod"/>
            </a:pPr>
            <a:endParaRPr lang="en-US" sz="2200" b="0" dirty="0">
              <a:latin typeface="+mj-lt"/>
            </a:endParaRPr>
          </a:p>
          <a:p>
            <a:pPr marL="914400" lvl="1" indent="-457200">
              <a:buFont typeface="+mj-lt"/>
              <a:buAutoNum type="arabicPeriod"/>
            </a:pPr>
            <a:r>
              <a:rPr lang="en-US" sz="2200" b="0" dirty="0">
                <a:latin typeface="+mj-lt"/>
              </a:rPr>
              <a:t>The </a:t>
            </a:r>
            <a:r>
              <a:rPr lang="en-US" sz="2200" dirty="0">
                <a:solidFill>
                  <a:srgbClr val="1E59B8"/>
                </a:solidFill>
                <a:latin typeface="+mj-lt"/>
              </a:rPr>
              <a:t>Low Income Energy Assistance Program (LIHEAP) </a:t>
            </a:r>
            <a:r>
              <a:rPr lang="en-US" sz="2200" dirty="0">
                <a:solidFill>
                  <a:srgbClr val="1E59B8"/>
                </a:solidFill>
                <a:latin typeface="+mj-lt"/>
                <a:sym typeface="Wingdings" panose="05000000000000000000" pitchFamily="2" charset="2"/>
              </a:rPr>
              <a:t> </a:t>
            </a:r>
            <a:r>
              <a:rPr lang="en-US" sz="2200" dirty="0">
                <a:solidFill>
                  <a:schemeClr val="accent4">
                    <a:lumMod val="75000"/>
                  </a:schemeClr>
                </a:solidFill>
                <a:latin typeface="+mj-lt"/>
                <a:sym typeface="Wingdings" panose="05000000000000000000" pitchFamily="2" charset="2"/>
              </a:rPr>
              <a:t>Can provide up to $1,000/year on utilities. </a:t>
            </a:r>
            <a:endParaRPr lang="en-US" sz="2200" dirty="0">
              <a:solidFill>
                <a:schemeClr val="accent4">
                  <a:lumMod val="75000"/>
                </a:schemeClr>
              </a:solidFill>
              <a:latin typeface="+mj-lt"/>
            </a:endParaRPr>
          </a:p>
        </p:txBody>
      </p:sp>
      <p:sp>
        <p:nvSpPr>
          <p:cNvPr id="13" name="Title 1"/>
          <p:cNvSpPr txBox="1">
            <a:spLocks/>
          </p:cNvSpPr>
          <p:nvPr/>
        </p:nvSpPr>
        <p:spPr>
          <a:xfrm>
            <a:off x="696819" y="-78534"/>
            <a:ext cx="7724633" cy="110228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dirty="0">
                <a:solidFill>
                  <a:prstClr val="white"/>
                </a:solidFill>
                <a:latin typeface="Arial Black" panose="020B0A04020102020204" pitchFamily="34" charset="0"/>
              </a:rPr>
              <a:t>Utility Programs</a:t>
            </a:r>
            <a:endParaRPr lang="en-US" sz="2400" b="0" dirty="0">
              <a:solidFill>
                <a:prstClr val="white"/>
              </a:solidFill>
              <a:latin typeface="Arial Black" panose="020B0A04020102020204" pitchFamily="34" charset="0"/>
            </a:endParaRPr>
          </a:p>
        </p:txBody>
      </p:sp>
      <p:grpSp>
        <p:nvGrpSpPr>
          <p:cNvPr id="15" name="Group 14"/>
          <p:cNvGrpSpPr/>
          <p:nvPr/>
        </p:nvGrpSpPr>
        <p:grpSpPr>
          <a:xfrm>
            <a:off x="2" y="2"/>
            <a:ext cx="1968261" cy="6868249"/>
            <a:chOff x="-1" y="22412"/>
            <a:chExt cx="1968262" cy="6835588"/>
          </a:xfrm>
        </p:grpSpPr>
        <p:pic>
          <p:nvPicPr>
            <p:cNvPr id="16" name="Picture 15"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9" name="Rectangle 18"/>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23"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Utility Programs</a:t>
            </a:r>
          </a:p>
        </p:txBody>
      </p:sp>
    </p:spTree>
    <p:extLst>
      <p:ext uri="{BB962C8B-B14F-4D97-AF65-F5344CB8AC3E}">
        <p14:creationId xmlns:p14="http://schemas.microsoft.com/office/powerpoint/2010/main" val="4164311192"/>
      </p:ext>
    </p:extLst>
  </p:cSld>
  <p:clrMapOvr>
    <a:masterClrMapping/>
  </p:clrMapOvr>
  <p:transition advClick="0"/>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696819" y="-78534"/>
            <a:ext cx="7724633" cy="110228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dirty="0">
                <a:solidFill>
                  <a:prstClr val="white"/>
                </a:solidFill>
                <a:latin typeface="Arial Black" panose="020B0A04020102020204" pitchFamily="34" charset="0"/>
              </a:rPr>
              <a:t>Utility Programs</a:t>
            </a:r>
            <a:endParaRPr lang="en-US" sz="2400" b="0" dirty="0">
              <a:solidFill>
                <a:prstClr val="white"/>
              </a:solidFill>
              <a:latin typeface="Arial Black" panose="020B0A04020102020204" pitchFamily="34" charset="0"/>
            </a:endParaRPr>
          </a:p>
        </p:txBody>
      </p:sp>
      <p:grpSp>
        <p:nvGrpSpPr>
          <p:cNvPr id="15" name="Group 14"/>
          <p:cNvGrpSpPr/>
          <p:nvPr/>
        </p:nvGrpSpPr>
        <p:grpSpPr>
          <a:xfrm>
            <a:off x="2" y="2"/>
            <a:ext cx="1968261" cy="6868249"/>
            <a:chOff x="-1" y="22412"/>
            <a:chExt cx="1968262" cy="6835588"/>
          </a:xfrm>
        </p:grpSpPr>
        <p:pic>
          <p:nvPicPr>
            <p:cNvPr id="16" name="Picture 15"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9" name="Rectangle 18"/>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23" name="Parallelogram 2"/>
          <p:cNvSpPr/>
          <p:nvPr/>
        </p:nvSpPr>
        <p:spPr>
          <a:xfrm>
            <a:off x="2555111" y="199420"/>
            <a:ext cx="7010400" cy="824326"/>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Utility Programs</a:t>
            </a:r>
          </a:p>
        </p:txBody>
      </p:sp>
      <p:sp>
        <p:nvSpPr>
          <p:cNvPr id="24" name="TextBox 23"/>
          <p:cNvSpPr txBox="1"/>
          <p:nvPr/>
        </p:nvSpPr>
        <p:spPr>
          <a:xfrm>
            <a:off x="2535604" y="1828800"/>
            <a:ext cx="5690648" cy="1384995"/>
          </a:xfrm>
          <a:prstGeom prst="rect">
            <a:avLst/>
          </a:prstGeom>
          <a:noFill/>
        </p:spPr>
        <p:txBody>
          <a:bodyPr wrap="square" rtlCol="0">
            <a:spAutoFit/>
          </a:bodyPr>
          <a:lstStyle/>
          <a:p>
            <a:r>
              <a:rPr lang="en-US" sz="2800" b="0" dirty="0">
                <a:latin typeface="+mj-lt"/>
              </a:rPr>
              <a:t>Key Question for determining which referral to give: </a:t>
            </a:r>
            <a:r>
              <a:rPr lang="en-US" sz="2800" dirty="0">
                <a:latin typeface="+mj-lt"/>
              </a:rPr>
              <a:t/>
            </a:r>
            <a:br>
              <a:rPr lang="en-US" sz="2800" dirty="0">
                <a:latin typeface="+mj-lt"/>
              </a:rPr>
            </a:br>
            <a:r>
              <a:rPr lang="en-US" sz="2800" dirty="0">
                <a:solidFill>
                  <a:srgbClr val="1E59B8"/>
                </a:solidFill>
                <a:latin typeface="+mj-lt"/>
              </a:rPr>
              <a:t>Do you have a Seattle City light bill?</a:t>
            </a:r>
          </a:p>
        </p:txBody>
      </p:sp>
      <p:cxnSp>
        <p:nvCxnSpPr>
          <p:cNvPr id="21" name="Straight Connector 20"/>
          <p:cNvCxnSpPr>
            <a:stCxn id="6" idx="2"/>
            <a:endCxn id="22" idx="0"/>
          </p:cNvCxnSpPr>
          <p:nvPr/>
        </p:nvCxnSpPr>
        <p:spPr>
          <a:xfrm>
            <a:off x="2863318" y="4449408"/>
            <a:ext cx="0" cy="1278627"/>
          </a:xfrm>
          <a:prstGeom prst="line">
            <a:avLst/>
          </a:prstGeom>
          <a:ln w="19050">
            <a:solidFill>
              <a:srgbClr val="228099"/>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362200" y="3033210"/>
            <a:ext cx="6550207" cy="3687821"/>
            <a:chOff x="2458916" y="3022698"/>
            <a:chExt cx="6474162" cy="3271816"/>
          </a:xfrm>
        </p:grpSpPr>
        <p:sp>
          <p:nvSpPr>
            <p:cNvPr id="17" name="TextBox 16"/>
            <p:cNvSpPr txBox="1"/>
            <p:nvPr/>
          </p:nvSpPr>
          <p:spPr>
            <a:xfrm>
              <a:off x="3937215" y="3739969"/>
              <a:ext cx="4995863" cy="2554545"/>
            </a:xfrm>
            <a:prstGeom prst="rect">
              <a:avLst/>
            </a:prstGeom>
            <a:noFill/>
          </p:spPr>
          <p:txBody>
            <a:bodyPr wrap="square" rtlCol="0">
              <a:spAutoFit/>
            </a:bodyPr>
            <a:lstStyle/>
            <a:p>
              <a:r>
                <a:rPr lang="en-US" sz="2000" dirty="0">
                  <a:latin typeface="+mj-lt"/>
                </a:rPr>
                <a:t>If they </a:t>
              </a:r>
              <a:r>
                <a:rPr lang="en-US" sz="2000" u="sng" dirty="0">
                  <a:latin typeface="+mj-lt"/>
                </a:rPr>
                <a:t>do</a:t>
              </a:r>
              <a:r>
                <a:rPr lang="en-US" sz="2000" dirty="0">
                  <a:latin typeface="+mj-lt"/>
                </a:rPr>
                <a:t> have a Seattle City Light bill</a:t>
              </a:r>
              <a:r>
                <a:rPr lang="en-US" sz="2000" b="0" dirty="0">
                  <a:latin typeface="+mj-lt"/>
                </a:rPr>
                <a:t>, then they may be eligible for the </a:t>
              </a:r>
              <a:r>
                <a:rPr lang="en-US" sz="2000" dirty="0">
                  <a:solidFill>
                    <a:srgbClr val="1E59B8"/>
                  </a:solidFill>
                  <a:latin typeface="+mj-lt"/>
                </a:rPr>
                <a:t>Utility Discount Program (UDP). </a:t>
              </a:r>
            </a:p>
            <a:p>
              <a:endParaRPr lang="en-US" sz="2000" b="0" dirty="0">
                <a:solidFill>
                  <a:srgbClr val="1E59B8"/>
                </a:solidFill>
                <a:latin typeface="+mj-lt"/>
              </a:endParaRPr>
            </a:p>
            <a:p>
              <a:endParaRPr lang="en-US" sz="2000" b="0" dirty="0">
                <a:latin typeface="+mj-lt"/>
              </a:endParaRPr>
            </a:p>
            <a:p>
              <a:r>
                <a:rPr lang="en-US" sz="2000" dirty="0">
                  <a:latin typeface="+mj-lt"/>
                </a:rPr>
                <a:t>If they </a:t>
              </a:r>
              <a:r>
                <a:rPr lang="en-US" sz="2000" u="sng" dirty="0">
                  <a:latin typeface="+mj-lt"/>
                </a:rPr>
                <a:t>do not </a:t>
              </a:r>
              <a:r>
                <a:rPr lang="en-US" sz="2000" dirty="0">
                  <a:latin typeface="+mj-lt"/>
                </a:rPr>
                <a:t>have a Seattle City Light </a:t>
              </a:r>
              <a:r>
                <a:rPr lang="en-US" sz="2000" b="0" dirty="0">
                  <a:latin typeface="+mj-lt"/>
                </a:rPr>
                <a:t>bill, but live in King County, then they will be referred to </a:t>
              </a:r>
              <a:r>
                <a:rPr lang="en-US" sz="2000" dirty="0">
                  <a:solidFill>
                    <a:srgbClr val="1E59B8"/>
                  </a:solidFill>
                  <a:latin typeface="+mj-lt"/>
                </a:rPr>
                <a:t>LIHEAP.</a:t>
              </a:r>
              <a:endParaRPr lang="en-US" sz="3200" dirty="0">
                <a:solidFill>
                  <a:srgbClr val="1E59B8"/>
                </a:solidFill>
                <a:latin typeface="+mj-lt"/>
              </a:endParaRPr>
            </a:p>
          </p:txBody>
        </p:sp>
        <p:cxnSp>
          <p:nvCxnSpPr>
            <p:cNvPr id="3" name="Straight Connector 2"/>
            <p:cNvCxnSpPr>
              <a:endCxn id="6" idx="0"/>
            </p:cNvCxnSpPr>
            <p:nvPr/>
          </p:nvCxnSpPr>
          <p:spPr>
            <a:xfrm>
              <a:off x="2949820" y="3022698"/>
              <a:ext cx="4396" cy="794776"/>
            </a:xfrm>
            <a:prstGeom prst="line">
              <a:avLst/>
            </a:prstGeom>
            <a:ln w="19050">
              <a:solidFill>
                <a:srgbClr val="228099"/>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458916" y="3817476"/>
              <a:ext cx="990600" cy="461665"/>
            </a:xfrm>
            <a:prstGeom prst="rect">
              <a:avLst/>
            </a:prstGeom>
            <a:solidFill>
              <a:srgbClr val="D0E9F0"/>
            </a:solidFill>
            <a:ln w="19050">
              <a:solidFill>
                <a:srgbClr val="228099"/>
              </a:solidFill>
            </a:ln>
          </p:spPr>
          <p:txBody>
            <a:bodyPr wrap="square" rtlCol="0" anchor="ctr">
              <a:spAutoFit/>
            </a:bodyPr>
            <a:lstStyle/>
            <a:p>
              <a:pPr algn="ctr"/>
              <a:r>
                <a:rPr lang="en-US" b="0" dirty="0">
                  <a:solidFill>
                    <a:srgbClr val="228099"/>
                  </a:solidFill>
                  <a:latin typeface="+mj-lt"/>
                </a:rPr>
                <a:t>YES</a:t>
              </a:r>
            </a:p>
          </p:txBody>
        </p:sp>
        <p:sp>
          <p:nvSpPr>
            <p:cNvPr id="22" name="TextBox 21"/>
            <p:cNvSpPr txBox="1"/>
            <p:nvPr/>
          </p:nvSpPr>
          <p:spPr>
            <a:xfrm>
              <a:off x="2458916" y="5413533"/>
              <a:ext cx="990600" cy="461665"/>
            </a:xfrm>
            <a:prstGeom prst="rect">
              <a:avLst/>
            </a:prstGeom>
            <a:solidFill>
              <a:srgbClr val="D0E9F0"/>
            </a:solidFill>
            <a:ln w="19050">
              <a:solidFill>
                <a:srgbClr val="228099"/>
              </a:solidFill>
            </a:ln>
          </p:spPr>
          <p:txBody>
            <a:bodyPr wrap="square" rtlCol="0" anchor="ctr">
              <a:spAutoFit/>
            </a:bodyPr>
            <a:lstStyle/>
            <a:p>
              <a:pPr algn="ctr"/>
              <a:r>
                <a:rPr lang="en-US" b="0" dirty="0">
                  <a:solidFill>
                    <a:srgbClr val="228099"/>
                  </a:solidFill>
                  <a:latin typeface="+mj-lt"/>
                </a:rPr>
                <a:t>NO</a:t>
              </a:r>
            </a:p>
          </p:txBody>
        </p:sp>
        <p:cxnSp>
          <p:nvCxnSpPr>
            <p:cNvPr id="25" name="Straight Connector 24"/>
            <p:cNvCxnSpPr>
              <a:stCxn id="6" idx="3"/>
            </p:cNvCxnSpPr>
            <p:nvPr/>
          </p:nvCxnSpPr>
          <p:spPr>
            <a:xfrm flipV="1">
              <a:off x="3449516" y="4048308"/>
              <a:ext cx="284284" cy="1"/>
            </a:xfrm>
            <a:prstGeom prst="line">
              <a:avLst/>
            </a:prstGeom>
            <a:ln w="19050">
              <a:solidFill>
                <a:srgbClr val="22809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2" idx="3"/>
            </p:cNvCxnSpPr>
            <p:nvPr/>
          </p:nvCxnSpPr>
          <p:spPr>
            <a:xfrm>
              <a:off x="3449518" y="5644364"/>
              <a:ext cx="266699" cy="0"/>
            </a:xfrm>
            <a:prstGeom prst="line">
              <a:avLst/>
            </a:prstGeom>
            <a:ln w="19050">
              <a:solidFill>
                <a:srgbClr val="228099"/>
              </a:solidFill>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2590800" y="1219200"/>
            <a:ext cx="4191000" cy="646331"/>
          </a:xfrm>
          <a:prstGeom prst="rect">
            <a:avLst/>
          </a:prstGeom>
          <a:noFill/>
        </p:spPr>
        <p:txBody>
          <a:bodyPr wrap="square" rtlCol="0">
            <a:spAutoFit/>
          </a:bodyPr>
          <a:lstStyle/>
          <a:p>
            <a:r>
              <a:rPr lang="en-US" sz="3600" dirty="0">
                <a:latin typeface="+mj-lt"/>
              </a:rPr>
              <a:t>UDP vs. LIHEAP</a:t>
            </a:r>
          </a:p>
        </p:txBody>
      </p:sp>
    </p:spTree>
    <p:extLst>
      <p:ext uri="{BB962C8B-B14F-4D97-AF65-F5344CB8AC3E}">
        <p14:creationId xmlns:p14="http://schemas.microsoft.com/office/powerpoint/2010/main" val="1784133519"/>
      </p:ext>
    </p:extLst>
  </p:cSld>
  <p:clrMapOvr>
    <a:masterClrMapping/>
  </p:clrMapOvr>
  <p:transition advClick="0"/>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76602" y="1895594"/>
            <a:ext cx="5308767" cy="4308872"/>
          </a:xfrm>
          <a:prstGeom prst="rect">
            <a:avLst/>
          </a:prstGeom>
          <a:noFill/>
        </p:spPr>
        <p:txBody>
          <a:bodyPr wrap="square" rtlCol="0">
            <a:spAutoFit/>
          </a:bodyPr>
          <a:lstStyle/>
          <a:p>
            <a:r>
              <a:rPr lang="en-US" sz="2800" dirty="0">
                <a:latin typeface="+mj-lt"/>
              </a:rPr>
              <a:t>Utility Programs</a:t>
            </a:r>
          </a:p>
          <a:p>
            <a:pPr marL="800100" lvl="1" indent="-342900">
              <a:buFontTx/>
              <a:buChar char="-"/>
            </a:pPr>
            <a:r>
              <a:rPr lang="en-US" b="0" dirty="0">
                <a:solidFill>
                  <a:prstClr val="black"/>
                </a:solidFill>
                <a:latin typeface="+mj-lt"/>
              </a:rPr>
              <a:t>What programs are available and for whom?</a:t>
            </a:r>
          </a:p>
          <a:p>
            <a:pPr marL="800100" lvl="1" indent="-342900">
              <a:buFontTx/>
              <a:buChar char="-"/>
            </a:pPr>
            <a:r>
              <a:rPr lang="en-US" sz="1400" dirty="0">
                <a:solidFill>
                  <a:schemeClr val="bg1"/>
                </a:solidFill>
                <a:latin typeface="+mj-lt"/>
              </a:rPr>
              <a:t>ASDFA</a:t>
            </a:r>
          </a:p>
          <a:p>
            <a:r>
              <a:rPr lang="en-US" sz="2800" dirty="0">
                <a:latin typeface="+mj-lt"/>
              </a:rPr>
              <a:t>Utility Discount Program</a:t>
            </a:r>
          </a:p>
          <a:p>
            <a:pPr marL="914400" lvl="1" indent="-457200">
              <a:buFontTx/>
              <a:buChar char="-"/>
            </a:pPr>
            <a:r>
              <a:rPr lang="en-US" b="0" dirty="0">
                <a:latin typeface="+mj-lt"/>
              </a:rPr>
              <a:t>UDP Eligibility</a:t>
            </a:r>
          </a:p>
          <a:p>
            <a:pPr marL="914400" lvl="1" indent="-457200">
              <a:buFontTx/>
              <a:buChar char="-"/>
            </a:pPr>
            <a:r>
              <a:rPr lang="en-US" b="0" dirty="0">
                <a:latin typeface="+mj-lt"/>
              </a:rPr>
              <a:t>Referring clients to UDP</a:t>
            </a:r>
            <a:endParaRPr lang="en-US" sz="1800" b="0" i="1" dirty="0">
              <a:latin typeface="+mj-lt"/>
            </a:endParaRPr>
          </a:p>
          <a:p>
            <a:r>
              <a:rPr lang="en-US" sz="1400" dirty="0">
                <a:solidFill>
                  <a:schemeClr val="bg1"/>
                </a:solidFill>
                <a:latin typeface="+mj-lt"/>
              </a:rPr>
              <a:t>--sDAS</a:t>
            </a:r>
            <a:endParaRPr lang="en-US" sz="1400" dirty="0">
              <a:latin typeface="+mj-lt"/>
            </a:endParaRPr>
          </a:p>
          <a:p>
            <a:r>
              <a:rPr lang="en-US" sz="2800" dirty="0">
                <a:latin typeface="+mj-lt"/>
              </a:rPr>
              <a:t>LIHEAP</a:t>
            </a:r>
            <a:endParaRPr lang="en-US" sz="1600" dirty="0">
              <a:latin typeface="+mj-lt"/>
            </a:endParaRPr>
          </a:p>
          <a:p>
            <a:pPr marL="800100" lvl="1" indent="-342900">
              <a:buFontTx/>
              <a:buChar char="-"/>
            </a:pPr>
            <a:r>
              <a:rPr lang="en-US" b="0" dirty="0">
                <a:latin typeface="+mj-lt"/>
              </a:rPr>
              <a:t>Referring clients to LIHEAP</a:t>
            </a:r>
          </a:p>
          <a:p>
            <a:pPr marL="800100" lvl="1" indent="-342900">
              <a:buFontTx/>
              <a:buChar char="-"/>
            </a:pPr>
            <a:endParaRPr lang="en-US" sz="1400" b="0" dirty="0">
              <a:latin typeface="+mj-lt"/>
            </a:endParaRPr>
          </a:p>
          <a:p>
            <a:r>
              <a:rPr lang="en-US" sz="2800" dirty="0">
                <a:latin typeface="+mj-lt"/>
              </a:rPr>
              <a:t>Recording Data</a:t>
            </a:r>
          </a:p>
        </p:txBody>
      </p:sp>
      <p:grpSp>
        <p:nvGrpSpPr>
          <p:cNvPr id="10" name="Group 9"/>
          <p:cNvGrpSpPr/>
          <p:nvPr/>
        </p:nvGrpSpPr>
        <p:grpSpPr>
          <a:xfrm>
            <a:off x="2" y="2"/>
            <a:ext cx="1968261" cy="6868249"/>
            <a:chOff x="-1" y="22412"/>
            <a:chExt cx="1968262" cy="6835588"/>
          </a:xfrm>
        </p:grpSpPr>
        <p:pic>
          <p:nvPicPr>
            <p:cNvPr id="11" name="Picture 10"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3" name="Rectangle 12"/>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36" name="Parallelogram 2"/>
          <p:cNvSpPr/>
          <p:nvPr/>
        </p:nvSpPr>
        <p:spPr>
          <a:xfrm>
            <a:off x="2235285" y="169185"/>
            <a:ext cx="7391400" cy="1089044"/>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latin typeface="FuturT"/>
              </a:rPr>
              <a:t>        Utility Assistance</a:t>
            </a:r>
            <a:endParaRPr lang="en-US" sz="3200" dirty="0">
              <a:latin typeface="FuturT"/>
            </a:endParaRPr>
          </a:p>
        </p:txBody>
      </p:sp>
      <p:sp>
        <p:nvSpPr>
          <p:cNvPr id="37" name="Oval 36"/>
          <p:cNvSpPr/>
          <p:nvPr/>
        </p:nvSpPr>
        <p:spPr>
          <a:xfrm>
            <a:off x="2753517" y="1895596"/>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753516" y="4713027"/>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stCxn id="37" idx="4"/>
            <a:endCxn id="46" idx="0"/>
          </p:cNvCxnSpPr>
          <p:nvPr/>
        </p:nvCxnSpPr>
        <p:spPr>
          <a:xfrm flipH="1">
            <a:off x="2980238" y="2335727"/>
            <a:ext cx="1" cy="106744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46" idx="4"/>
            <a:endCxn id="39" idx="0"/>
          </p:cNvCxnSpPr>
          <p:nvPr/>
        </p:nvCxnSpPr>
        <p:spPr>
          <a:xfrm>
            <a:off x="2980236" y="3843302"/>
            <a:ext cx="0" cy="86972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39" idx="4"/>
            <a:endCxn id="43" idx="0"/>
          </p:cNvCxnSpPr>
          <p:nvPr/>
        </p:nvCxnSpPr>
        <p:spPr>
          <a:xfrm flipH="1">
            <a:off x="2980237" y="5153160"/>
            <a:ext cx="1" cy="51248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2753515" y="5665643"/>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753516" y="3403169"/>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5"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2714453" y="3217483"/>
            <a:ext cx="651077" cy="613789"/>
          </a:xfrm>
          <a:prstGeom prst="rect">
            <a:avLst/>
          </a:prstGeom>
        </p:spPr>
      </p:pic>
    </p:spTree>
    <p:extLst>
      <p:ext uri="{BB962C8B-B14F-4D97-AF65-F5344CB8AC3E}">
        <p14:creationId xmlns:p14="http://schemas.microsoft.com/office/powerpoint/2010/main" val="100727934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2" descr="Map of Seattle with rate are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9788" y="1661891"/>
            <a:ext cx="3614987" cy="464908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sp>
        <p:nvSpPr>
          <p:cNvPr id="2" name="Freeform 1"/>
          <p:cNvSpPr/>
          <p:nvPr/>
        </p:nvSpPr>
        <p:spPr>
          <a:xfrm>
            <a:off x="3276600" y="1676400"/>
            <a:ext cx="2209800" cy="4383218"/>
          </a:xfrm>
          <a:custGeom>
            <a:avLst/>
            <a:gdLst>
              <a:gd name="connsiteX0" fmla="*/ 1370039 w 2575841"/>
              <a:gd name="connsiteY0" fmla="*/ 20097 h 5526594"/>
              <a:gd name="connsiteX1" fmla="*/ 1179120 w 2575841"/>
              <a:gd name="connsiteY1" fmla="*/ 10049 h 5526594"/>
              <a:gd name="connsiteX2" fmla="*/ 1058540 w 2575841"/>
              <a:gd name="connsiteY2" fmla="*/ 0 h 5526594"/>
              <a:gd name="connsiteX3" fmla="*/ 606364 w 2575841"/>
              <a:gd name="connsiteY3" fmla="*/ 10049 h 5526594"/>
              <a:gd name="connsiteX4" fmla="*/ 636509 w 2575841"/>
              <a:gd name="connsiteY4" fmla="*/ 160774 h 5526594"/>
              <a:gd name="connsiteX5" fmla="*/ 666654 w 2575841"/>
              <a:gd name="connsiteY5" fmla="*/ 180871 h 5526594"/>
              <a:gd name="connsiteX6" fmla="*/ 686751 w 2575841"/>
              <a:gd name="connsiteY6" fmla="*/ 211016 h 5526594"/>
              <a:gd name="connsiteX7" fmla="*/ 716896 w 2575841"/>
              <a:gd name="connsiteY7" fmla="*/ 231113 h 5526594"/>
              <a:gd name="connsiteX8" fmla="*/ 747041 w 2575841"/>
              <a:gd name="connsiteY8" fmla="*/ 261258 h 5526594"/>
              <a:gd name="connsiteX9" fmla="*/ 767138 w 2575841"/>
              <a:gd name="connsiteY9" fmla="*/ 321548 h 5526594"/>
              <a:gd name="connsiteX10" fmla="*/ 757089 w 2575841"/>
              <a:gd name="connsiteY10" fmla="*/ 401935 h 5526594"/>
              <a:gd name="connsiteX11" fmla="*/ 736992 w 2575841"/>
              <a:gd name="connsiteY11" fmla="*/ 472273 h 5526594"/>
              <a:gd name="connsiteX12" fmla="*/ 726944 w 2575841"/>
              <a:gd name="connsiteY12" fmla="*/ 512466 h 5526594"/>
              <a:gd name="connsiteX13" fmla="*/ 736992 w 2575841"/>
              <a:gd name="connsiteY13" fmla="*/ 562708 h 5526594"/>
              <a:gd name="connsiteX14" fmla="*/ 777186 w 2575841"/>
              <a:gd name="connsiteY14" fmla="*/ 622998 h 5526594"/>
              <a:gd name="connsiteX15" fmla="*/ 797283 w 2575841"/>
              <a:gd name="connsiteY15" fmla="*/ 683288 h 5526594"/>
              <a:gd name="connsiteX16" fmla="*/ 817379 w 2575841"/>
              <a:gd name="connsiteY16" fmla="*/ 713433 h 5526594"/>
              <a:gd name="connsiteX17" fmla="*/ 837476 w 2575841"/>
              <a:gd name="connsiteY17" fmla="*/ 783772 h 5526594"/>
              <a:gd name="connsiteX18" fmla="*/ 827428 w 2575841"/>
              <a:gd name="connsiteY18" fmla="*/ 974691 h 5526594"/>
              <a:gd name="connsiteX19" fmla="*/ 797283 w 2575841"/>
              <a:gd name="connsiteY19" fmla="*/ 994787 h 5526594"/>
              <a:gd name="connsiteX20" fmla="*/ 777186 w 2575841"/>
              <a:gd name="connsiteY20" fmla="*/ 1055077 h 5526594"/>
              <a:gd name="connsiteX21" fmla="*/ 757089 w 2575841"/>
              <a:gd name="connsiteY21" fmla="*/ 1115367 h 5526594"/>
              <a:gd name="connsiteX22" fmla="*/ 726944 w 2575841"/>
              <a:gd name="connsiteY22" fmla="*/ 1175658 h 5526594"/>
              <a:gd name="connsiteX23" fmla="*/ 666654 w 2575841"/>
              <a:gd name="connsiteY23" fmla="*/ 1215851 h 5526594"/>
              <a:gd name="connsiteX24" fmla="*/ 636509 w 2575841"/>
              <a:gd name="connsiteY24" fmla="*/ 1235948 h 5526594"/>
              <a:gd name="connsiteX25" fmla="*/ 576219 w 2575841"/>
              <a:gd name="connsiteY25" fmla="*/ 1296238 h 5526594"/>
              <a:gd name="connsiteX26" fmla="*/ 546074 w 2575841"/>
              <a:gd name="connsiteY26" fmla="*/ 1316335 h 5526594"/>
              <a:gd name="connsiteX27" fmla="*/ 485784 w 2575841"/>
              <a:gd name="connsiteY27" fmla="*/ 1356528 h 5526594"/>
              <a:gd name="connsiteX28" fmla="*/ 465687 w 2575841"/>
              <a:gd name="connsiteY28" fmla="*/ 1386673 h 5526594"/>
              <a:gd name="connsiteX29" fmla="*/ 445590 w 2575841"/>
              <a:gd name="connsiteY29" fmla="*/ 1547447 h 5526594"/>
              <a:gd name="connsiteX30" fmla="*/ 415445 w 2575841"/>
              <a:gd name="connsiteY30" fmla="*/ 1607737 h 5526594"/>
              <a:gd name="connsiteX31" fmla="*/ 405397 w 2575841"/>
              <a:gd name="connsiteY31" fmla="*/ 1637882 h 5526594"/>
              <a:gd name="connsiteX32" fmla="*/ 375252 w 2575841"/>
              <a:gd name="connsiteY32" fmla="*/ 1698172 h 5526594"/>
              <a:gd name="connsiteX33" fmla="*/ 365203 w 2575841"/>
              <a:gd name="connsiteY33" fmla="*/ 1788607 h 5526594"/>
              <a:gd name="connsiteX34" fmla="*/ 335058 w 2575841"/>
              <a:gd name="connsiteY34" fmla="*/ 1798655 h 5526594"/>
              <a:gd name="connsiteX35" fmla="*/ 194381 w 2575841"/>
              <a:gd name="connsiteY35" fmla="*/ 1828800 h 5526594"/>
              <a:gd name="connsiteX36" fmla="*/ 164236 w 2575841"/>
              <a:gd name="connsiteY36" fmla="*/ 1838849 h 5526594"/>
              <a:gd name="connsiteX37" fmla="*/ 124043 w 2575841"/>
              <a:gd name="connsiteY37" fmla="*/ 1848897 h 5526594"/>
              <a:gd name="connsiteX38" fmla="*/ 63753 w 2575841"/>
              <a:gd name="connsiteY38" fmla="*/ 1868994 h 5526594"/>
              <a:gd name="connsiteX39" fmla="*/ 33608 w 2575841"/>
              <a:gd name="connsiteY39" fmla="*/ 1899139 h 5526594"/>
              <a:gd name="connsiteX40" fmla="*/ 3463 w 2575841"/>
              <a:gd name="connsiteY40" fmla="*/ 1909187 h 5526594"/>
              <a:gd name="connsiteX41" fmla="*/ 43656 w 2575841"/>
              <a:gd name="connsiteY41" fmla="*/ 1949381 h 5526594"/>
              <a:gd name="connsiteX42" fmla="*/ 103946 w 2575841"/>
              <a:gd name="connsiteY42" fmla="*/ 1989574 h 5526594"/>
              <a:gd name="connsiteX43" fmla="*/ 194381 w 2575841"/>
              <a:gd name="connsiteY43" fmla="*/ 2009671 h 5526594"/>
              <a:gd name="connsiteX44" fmla="*/ 214478 w 2575841"/>
              <a:gd name="connsiteY44" fmla="*/ 2039816 h 5526594"/>
              <a:gd name="connsiteX45" fmla="*/ 244623 w 2575841"/>
              <a:gd name="connsiteY45" fmla="*/ 2059913 h 5526594"/>
              <a:gd name="connsiteX46" fmla="*/ 284817 w 2575841"/>
              <a:gd name="connsiteY46" fmla="*/ 2120203 h 5526594"/>
              <a:gd name="connsiteX47" fmla="*/ 274768 w 2575841"/>
              <a:gd name="connsiteY47" fmla="*/ 2210638 h 5526594"/>
              <a:gd name="connsiteX48" fmla="*/ 264720 w 2575841"/>
              <a:gd name="connsiteY48" fmla="*/ 2240783 h 5526594"/>
              <a:gd name="connsiteX49" fmla="*/ 284817 w 2575841"/>
              <a:gd name="connsiteY49" fmla="*/ 2301073 h 5526594"/>
              <a:gd name="connsiteX50" fmla="*/ 375252 w 2575841"/>
              <a:gd name="connsiteY50" fmla="*/ 2351315 h 5526594"/>
              <a:gd name="connsiteX51" fmla="*/ 405397 w 2575841"/>
              <a:gd name="connsiteY51" fmla="*/ 2371411 h 5526594"/>
              <a:gd name="connsiteX52" fmla="*/ 435542 w 2575841"/>
              <a:gd name="connsiteY52" fmla="*/ 2381460 h 5526594"/>
              <a:gd name="connsiteX53" fmla="*/ 475735 w 2575841"/>
              <a:gd name="connsiteY53" fmla="*/ 2391508 h 5526594"/>
              <a:gd name="connsiteX54" fmla="*/ 536025 w 2575841"/>
              <a:gd name="connsiteY54" fmla="*/ 2411605 h 5526594"/>
              <a:gd name="connsiteX55" fmla="*/ 566170 w 2575841"/>
              <a:gd name="connsiteY55" fmla="*/ 2431702 h 5526594"/>
              <a:gd name="connsiteX56" fmla="*/ 736992 w 2575841"/>
              <a:gd name="connsiteY56" fmla="*/ 2451798 h 5526594"/>
              <a:gd name="connsiteX57" fmla="*/ 787234 w 2575841"/>
              <a:gd name="connsiteY57" fmla="*/ 2502040 h 5526594"/>
              <a:gd name="connsiteX58" fmla="*/ 827428 w 2575841"/>
              <a:gd name="connsiteY58" fmla="*/ 2532185 h 5526594"/>
              <a:gd name="connsiteX59" fmla="*/ 837476 w 2575841"/>
              <a:gd name="connsiteY59" fmla="*/ 2562330 h 5526594"/>
              <a:gd name="connsiteX60" fmla="*/ 867621 w 2575841"/>
              <a:gd name="connsiteY60" fmla="*/ 2582427 h 5526594"/>
              <a:gd name="connsiteX61" fmla="*/ 927911 w 2575841"/>
              <a:gd name="connsiteY61" fmla="*/ 2602524 h 5526594"/>
              <a:gd name="connsiteX62" fmla="*/ 998250 w 2575841"/>
              <a:gd name="connsiteY62" fmla="*/ 2632669 h 5526594"/>
              <a:gd name="connsiteX63" fmla="*/ 1038443 w 2575841"/>
              <a:gd name="connsiteY63" fmla="*/ 2692959 h 5526594"/>
              <a:gd name="connsiteX64" fmla="*/ 1058540 w 2575841"/>
              <a:gd name="connsiteY64" fmla="*/ 2723104 h 5526594"/>
              <a:gd name="connsiteX65" fmla="*/ 1088685 w 2575841"/>
              <a:gd name="connsiteY65" fmla="*/ 2743200 h 5526594"/>
              <a:gd name="connsiteX66" fmla="*/ 1138927 w 2575841"/>
              <a:gd name="connsiteY66" fmla="*/ 2793442 h 5526594"/>
              <a:gd name="connsiteX67" fmla="*/ 1189168 w 2575841"/>
              <a:gd name="connsiteY67" fmla="*/ 2833636 h 5526594"/>
              <a:gd name="connsiteX68" fmla="*/ 1229362 w 2575841"/>
              <a:gd name="connsiteY68" fmla="*/ 2893926 h 5526594"/>
              <a:gd name="connsiteX69" fmla="*/ 1239410 w 2575841"/>
              <a:gd name="connsiteY69" fmla="*/ 2924071 h 5526594"/>
              <a:gd name="connsiteX70" fmla="*/ 1219313 w 2575841"/>
              <a:gd name="connsiteY70" fmla="*/ 3014506 h 5526594"/>
              <a:gd name="connsiteX71" fmla="*/ 1159023 w 2575841"/>
              <a:gd name="connsiteY71" fmla="*/ 3044651 h 5526594"/>
              <a:gd name="connsiteX72" fmla="*/ 1078636 w 2575841"/>
              <a:gd name="connsiteY72" fmla="*/ 3165231 h 5526594"/>
              <a:gd name="connsiteX73" fmla="*/ 1048491 w 2575841"/>
              <a:gd name="connsiteY73" fmla="*/ 3175280 h 5526594"/>
              <a:gd name="connsiteX74" fmla="*/ 1008298 w 2575841"/>
              <a:gd name="connsiteY74" fmla="*/ 3165231 h 5526594"/>
              <a:gd name="connsiteX75" fmla="*/ 948008 w 2575841"/>
              <a:gd name="connsiteY75" fmla="*/ 3145135 h 5526594"/>
              <a:gd name="connsiteX76" fmla="*/ 937960 w 2575841"/>
              <a:gd name="connsiteY76" fmla="*/ 3175280 h 5526594"/>
              <a:gd name="connsiteX77" fmla="*/ 917863 w 2575841"/>
              <a:gd name="connsiteY77" fmla="*/ 3215473 h 5526594"/>
              <a:gd name="connsiteX78" fmla="*/ 827428 w 2575841"/>
              <a:gd name="connsiteY78" fmla="*/ 3215473 h 5526594"/>
              <a:gd name="connsiteX79" fmla="*/ 767138 w 2575841"/>
              <a:gd name="connsiteY79" fmla="*/ 3205425 h 5526594"/>
              <a:gd name="connsiteX80" fmla="*/ 736992 w 2575841"/>
              <a:gd name="connsiteY80" fmla="*/ 3175280 h 5526594"/>
              <a:gd name="connsiteX81" fmla="*/ 676702 w 2575841"/>
              <a:gd name="connsiteY81" fmla="*/ 3135086 h 5526594"/>
              <a:gd name="connsiteX82" fmla="*/ 666654 w 2575841"/>
              <a:gd name="connsiteY82" fmla="*/ 3104941 h 5526594"/>
              <a:gd name="connsiteX83" fmla="*/ 576219 w 2575841"/>
              <a:gd name="connsiteY83" fmla="*/ 3094893 h 5526594"/>
              <a:gd name="connsiteX84" fmla="*/ 546074 w 2575841"/>
              <a:gd name="connsiteY84" fmla="*/ 3104941 h 5526594"/>
              <a:gd name="connsiteX85" fmla="*/ 536025 w 2575841"/>
              <a:gd name="connsiteY85" fmla="*/ 3135086 h 5526594"/>
              <a:gd name="connsiteX86" fmla="*/ 515929 w 2575841"/>
              <a:gd name="connsiteY86" fmla="*/ 3165231 h 5526594"/>
              <a:gd name="connsiteX87" fmla="*/ 495832 w 2575841"/>
              <a:gd name="connsiteY87" fmla="*/ 3225521 h 5526594"/>
              <a:gd name="connsiteX88" fmla="*/ 435542 w 2575841"/>
              <a:gd name="connsiteY88" fmla="*/ 3245618 h 5526594"/>
              <a:gd name="connsiteX89" fmla="*/ 294865 w 2575841"/>
              <a:gd name="connsiteY89" fmla="*/ 3285811 h 5526594"/>
              <a:gd name="connsiteX90" fmla="*/ 234575 w 2575841"/>
              <a:gd name="connsiteY90" fmla="*/ 3326005 h 5526594"/>
              <a:gd name="connsiteX91" fmla="*/ 214478 w 2575841"/>
              <a:gd name="connsiteY91" fmla="*/ 3356150 h 5526594"/>
              <a:gd name="connsiteX92" fmla="*/ 174285 w 2575841"/>
              <a:gd name="connsiteY92" fmla="*/ 3396343 h 5526594"/>
              <a:gd name="connsiteX93" fmla="*/ 204430 w 2575841"/>
              <a:gd name="connsiteY93" fmla="*/ 3456633 h 5526594"/>
              <a:gd name="connsiteX94" fmla="*/ 254672 w 2575841"/>
              <a:gd name="connsiteY94" fmla="*/ 3466682 h 5526594"/>
              <a:gd name="connsiteX95" fmla="*/ 284817 w 2575841"/>
              <a:gd name="connsiteY95" fmla="*/ 3476730 h 5526594"/>
              <a:gd name="connsiteX96" fmla="*/ 355155 w 2575841"/>
              <a:gd name="connsiteY96" fmla="*/ 3496827 h 5526594"/>
              <a:gd name="connsiteX97" fmla="*/ 385300 w 2575841"/>
              <a:gd name="connsiteY97" fmla="*/ 3516924 h 5526594"/>
              <a:gd name="connsiteX98" fmla="*/ 415445 w 2575841"/>
              <a:gd name="connsiteY98" fmla="*/ 3647552 h 5526594"/>
              <a:gd name="connsiteX99" fmla="*/ 435542 w 2575841"/>
              <a:gd name="connsiteY99" fmla="*/ 3758084 h 5526594"/>
              <a:gd name="connsiteX100" fmla="*/ 465687 w 2575841"/>
              <a:gd name="connsiteY100" fmla="*/ 3788229 h 5526594"/>
              <a:gd name="connsiteX101" fmla="*/ 485784 w 2575841"/>
              <a:gd name="connsiteY101" fmla="*/ 3818374 h 5526594"/>
              <a:gd name="connsiteX102" fmla="*/ 495832 w 2575841"/>
              <a:gd name="connsiteY102" fmla="*/ 3848519 h 5526594"/>
              <a:gd name="connsiteX103" fmla="*/ 495832 w 2575841"/>
              <a:gd name="connsiteY103" fmla="*/ 4069583 h 5526594"/>
              <a:gd name="connsiteX104" fmla="*/ 465687 w 2575841"/>
              <a:gd name="connsiteY104" fmla="*/ 4079631 h 5526594"/>
              <a:gd name="connsiteX105" fmla="*/ 475735 w 2575841"/>
              <a:gd name="connsiteY105" fmla="*/ 4139921 h 5526594"/>
              <a:gd name="connsiteX106" fmla="*/ 536025 w 2575841"/>
              <a:gd name="connsiteY106" fmla="*/ 4180115 h 5526594"/>
              <a:gd name="connsiteX107" fmla="*/ 536025 w 2575841"/>
              <a:gd name="connsiteY107" fmla="*/ 4451420 h 5526594"/>
              <a:gd name="connsiteX108" fmla="*/ 566170 w 2575841"/>
              <a:gd name="connsiteY108" fmla="*/ 4471517 h 5526594"/>
              <a:gd name="connsiteX109" fmla="*/ 586267 w 2575841"/>
              <a:gd name="connsiteY109" fmla="*/ 4501662 h 5526594"/>
              <a:gd name="connsiteX110" fmla="*/ 606364 w 2575841"/>
              <a:gd name="connsiteY110" fmla="*/ 4541855 h 5526594"/>
              <a:gd name="connsiteX111" fmla="*/ 636509 w 2575841"/>
              <a:gd name="connsiteY111" fmla="*/ 4561952 h 5526594"/>
              <a:gd name="connsiteX112" fmla="*/ 666654 w 2575841"/>
              <a:gd name="connsiteY112" fmla="*/ 4622242 h 5526594"/>
              <a:gd name="connsiteX113" fmla="*/ 726944 w 2575841"/>
              <a:gd name="connsiteY113" fmla="*/ 4682532 h 5526594"/>
              <a:gd name="connsiteX114" fmla="*/ 747041 w 2575841"/>
              <a:gd name="connsiteY114" fmla="*/ 4712677 h 5526594"/>
              <a:gd name="connsiteX115" fmla="*/ 807331 w 2575841"/>
              <a:gd name="connsiteY115" fmla="*/ 4732774 h 5526594"/>
              <a:gd name="connsiteX116" fmla="*/ 837476 w 2575841"/>
              <a:gd name="connsiteY116" fmla="*/ 4793064 h 5526594"/>
              <a:gd name="connsiteX117" fmla="*/ 857573 w 2575841"/>
              <a:gd name="connsiteY117" fmla="*/ 4823209 h 5526594"/>
              <a:gd name="connsiteX118" fmla="*/ 877669 w 2575841"/>
              <a:gd name="connsiteY118" fmla="*/ 4883499 h 5526594"/>
              <a:gd name="connsiteX119" fmla="*/ 887718 w 2575841"/>
              <a:gd name="connsiteY119" fmla="*/ 4913644 h 5526594"/>
              <a:gd name="connsiteX120" fmla="*/ 867621 w 2575841"/>
              <a:gd name="connsiteY120" fmla="*/ 5034225 h 5526594"/>
              <a:gd name="connsiteX121" fmla="*/ 857573 w 2575841"/>
              <a:gd name="connsiteY121" fmla="*/ 5064370 h 5526594"/>
              <a:gd name="connsiteX122" fmla="*/ 837476 w 2575841"/>
              <a:gd name="connsiteY122" fmla="*/ 5094515 h 5526594"/>
              <a:gd name="connsiteX123" fmla="*/ 817379 w 2575841"/>
              <a:gd name="connsiteY123" fmla="*/ 5154805 h 5526594"/>
              <a:gd name="connsiteX124" fmla="*/ 787234 w 2575841"/>
              <a:gd name="connsiteY124" fmla="*/ 5215095 h 5526594"/>
              <a:gd name="connsiteX125" fmla="*/ 757089 w 2575841"/>
              <a:gd name="connsiteY125" fmla="*/ 5406014 h 5526594"/>
              <a:gd name="connsiteX126" fmla="*/ 686751 w 2575841"/>
              <a:gd name="connsiteY126" fmla="*/ 5446207 h 5526594"/>
              <a:gd name="connsiteX127" fmla="*/ 706847 w 2575841"/>
              <a:gd name="connsiteY127" fmla="*/ 5476352 h 5526594"/>
              <a:gd name="connsiteX128" fmla="*/ 827428 w 2575841"/>
              <a:gd name="connsiteY128" fmla="*/ 5496449 h 5526594"/>
              <a:gd name="connsiteX129" fmla="*/ 937960 w 2575841"/>
              <a:gd name="connsiteY129" fmla="*/ 5526594 h 5526594"/>
              <a:gd name="connsiteX130" fmla="*/ 998250 w 2575841"/>
              <a:gd name="connsiteY130" fmla="*/ 5486400 h 5526594"/>
              <a:gd name="connsiteX131" fmla="*/ 1058540 w 2575841"/>
              <a:gd name="connsiteY131" fmla="*/ 5446207 h 5526594"/>
              <a:gd name="connsiteX132" fmla="*/ 1078636 w 2575841"/>
              <a:gd name="connsiteY132" fmla="*/ 5416062 h 5526594"/>
              <a:gd name="connsiteX133" fmla="*/ 1108781 w 2575841"/>
              <a:gd name="connsiteY133" fmla="*/ 5355772 h 5526594"/>
              <a:gd name="connsiteX134" fmla="*/ 1138927 w 2575841"/>
              <a:gd name="connsiteY134" fmla="*/ 5345724 h 5526594"/>
              <a:gd name="connsiteX135" fmla="*/ 1209265 w 2575841"/>
              <a:gd name="connsiteY135" fmla="*/ 5335675 h 5526594"/>
              <a:gd name="connsiteX136" fmla="*/ 1812166 w 2575841"/>
              <a:gd name="connsiteY136" fmla="*/ 5325627 h 5526594"/>
              <a:gd name="connsiteX137" fmla="*/ 1932746 w 2575841"/>
              <a:gd name="connsiteY137" fmla="*/ 5265337 h 5526594"/>
              <a:gd name="connsiteX138" fmla="*/ 1993036 w 2575841"/>
              <a:gd name="connsiteY138" fmla="*/ 5245240 h 5526594"/>
              <a:gd name="connsiteX139" fmla="*/ 2083472 w 2575841"/>
              <a:gd name="connsiteY139" fmla="*/ 5255288 h 5526594"/>
              <a:gd name="connsiteX140" fmla="*/ 2093520 w 2575841"/>
              <a:gd name="connsiteY140" fmla="*/ 5225143 h 5526594"/>
              <a:gd name="connsiteX141" fmla="*/ 2103568 w 2575841"/>
              <a:gd name="connsiteY141" fmla="*/ 4923693 h 5526594"/>
              <a:gd name="connsiteX142" fmla="*/ 2234197 w 2575841"/>
              <a:gd name="connsiteY142" fmla="*/ 4933741 h 5526594"/>
              <a:gd name="connsiteX143" fmla="*/ 2274390 w 2575841"/>
              <a:gd name="connsiteY143" fmla="*/ 4943789 h 5526594"/>
              <a:gd name="connsiteX144" fmla="*/ 2324632 w 2575841"/>
              <a:gd name="connsiteY144" fmla="*/ 4983983 h 5526594"/>
              <a:gd name="connsiteX145" fmla="*/ 2354777 w 2575841"/>
              <a:gd name="connsiteY145" fmla="*/ 5004080 h 5526594"/>
              <a:gd name="connsiteX146" fmla="*/ 2384922 w 2575841"/>
              <a:gd name="connsiteY146" fmla="*/ 4994031 h 5526594"/>
              <a:gd name="connsiteX147" fmla="*/ 2495454 w 2575841"/>
              <a:gd name="connsiteY147" fmla="*/ 4983983 h 5526594"/>
              <a:gd name="connsiteX148" fmla="*/ 2525599 w 2575841"/>
              <a:gd name="connsiteY148" fmla="*/ 4973935 h 5526594"/>
              <a:gd name="connsiteX149" fmla="*/ 2535647 w 2575841"/>
              <a:gd name="connsiteY149" fmla="*/ 4943789 h 5526594"/>
              <a:gd name="connsiteX150" fmla="*/ 2555744 w 2575841"/>
              <a:gd name="connsiteY150" fmla="*/ 4913644 h 5526594"/>
              <a:gd name="connsiteX151" fmla="*/ 2575841 w 2575841"/>
              <a:gd name="connsiteY151" fmla="*/ 4732774 h 5526594"/>
              <a:gd name="connsiteX152" fmla="*/ 2565792 w 2575841"/>
              <a:gd name="connsiteY152" fmla="*/ 4642339 h 5526594"/>
              <a:gd name="connsiteX153" fmla="*/ 2545696 w 2575841"/>
              <a:gd name="connsiteY153" fmla="*/ 4612194 h 5526594"/>
              <a:gd name="connsiteX154" fmla="*/ 2495454 w 2575841"/>
              <a:gd name="connsiteY154" fmla="*/ 4521759 h 5526594"/>
              <a:gd name="connsiteX155" fmla="*/ 2425116 w 2575841"/>
              <a:gd name="connsiteY155" fmla="*/ 4511710 h 5526594"/>
              <a:gd name="connsiteX156" fmla="*/ 2394970 w 2575841"/>
              <a:gd name="connsiteY156" fmla="*/ 4491614 h 5526594"/>
              <a:gd name="connsiteX157" fmla="*/ 2344729 w 2575841"/>
              <a:gd name="connsiteY157" fmla="*/ 4431324 h 5526594"/>
              <a:gd name="connsiteX158" fmla="*/ 2284439 w 2575841"/>
              <a:gd name="connsiteY158" fmla="*/ 4391130 h 5526594"/>
              <a:gd name="connsiteX159" fmla="*/ 2244245 w 2575841"/>
              <a:gd name="connsiteY159" fmla="*/ 4360985 h 5526594"/>
              <a:gd name="connsiteX160" fmla="*/ 2214100 w 2575841"/>
              <a:gd name="connsiteY160" fmla="*/ 4340888 h 5526594"/>
              <a:gd name="connsiteX161" fmla="*/ 2153810 w 2575841"/>
              <a:gd name="connsiteY161" fmla="*/ 4320792 h 5526594"/>
              <a:gd name="connsiteX162" fmla="*/ 2083472 w 2575841"/>
              <a:gd name="connsiteY162" fmla="*/ 4240405 h 5526594"/>
              <a:gd name="connsiteX163" fmla="*/ 2063375 w 2575841"/>
              <a:gd name="connsiteY163" fmla="*/ 4210260 h 5526594"/>
              <a:gd name="connsiteX164" fmla="*/ 2063375 w 2575841"/>
              <a:gd name="connsiteY164" fmla="*/ 3999244 h 5526594"/>
              <a:gd name="connsiteX165" fmla="*/ 2073423 w 2575841"/>
              <a:gd name="connsiteY165" fmla="*/ 3959051 h 5526594"/>
              <a:gd name="connsiteX166" fmla="*/ 2173907 w 2575841"/>
              <a:gd name="connsiteY166" fmla="*/ 3908809 h 5526594"/>
              <a:gd name="connsiteX167" fmla="*/ 2214100 w 2575841"/>
              <a:gd name="connsiteY167" fmla="*/ 3898761 h 5526594"/>
              <a:gd name="connsiteX168" fmla="*/ 2224149 w 2575841"/>
              <a:gd name="connsiteY168" fmla="*/ 3868616 h 5526594"/>
              <a:gd name="connsiteX169" fmla="*/ 2254294 w 2575841"/>
              <a:gd name="connsiteY169" fmla="*/ 3848519 h 5526594"/>
              <a:gd name="connsiteX170" fmla="*/ 2274390 w 2575841"/>
              <a:gd name="connsiteY170" fmla="*/ 3788229 h 5526594"/>
              <a:gd name="connsiteX171" fmla="*/ 2264342 w 2575841"/>
              <a:gd name="connsiteY171" fmla="*/ 3647552 h 5526594"/>
              <a:gd name="connsiteX172" fmla="*/ 2254294 w 2575841"/>
              <a:gd name="connsiteY172" fmla="*/ 3617407 h 5526594"/>
              <a:gd name="connsiteX173" fmla="*/ 2204052 w 2575841"/>
              <a:gd name="connsiteY173" fmla="*/ 3627455 h 5526594"/>
              <a:gd name="connsiteX174" fmla="*/ 2183955 w 2575841"/>
              <a:gd name="connsiteY174" fmla="*/ 3717891 h 5526594"/>
              <a:gd name="connsiteX175" fmla="*/ 2123665 w 2575841"/>
              <a:gd name="connsiteY175" fmla="*/ 3748036 h 5526594"/>
              <a:gd name="connsiteX176" fmla="*/ 2093520 w 2575841"/>
              <a:gd name="connsiteY176" fmla="*/ 3717891 h 5526594"/>
              <a:gd name="connsiteX177" fmla="*/ 2073423 w 2575841"/>
              <a:gd name="connsiteY177" fmla="*/ 3667649 h 5526594"/>
              <a:gd name="connsiteX178" fmla="*/ 2003085 w 2575841"/>
              <a:gd name="connsiteY178" fmla="*/ 3587262 h 5526594"/>
              <a:gd name="connsiteX179" fmla="*/ 1972940 w 2575841"/>
              <a:gd name="connsiteY179" fmla="*/ 3526972 h 5526594"/>
              <a:gd name="connsiteX180" fmla="*/ 1952843 w 2575841"/>
              <a:gd name="connsiteY180" fmla="*/ 3466682 h 5526594"/>
              <a:gd name="connsiteX181" fmla="*/ 1922698 w 2575841"/>
              <a:gd name="connsiteY181" fmla="*/ 3356150 h 5526594"/>
              <a:gd name="connsiteX182" fmla="*/ 1912650 w 2575841"/>
              <a:gd name="connsiteY182" fmla="*/ 3315957 h 5526594"/>
              <a:gd name="connsiteX183" fmla="*/ 1882505 w 2575841"/>
              <a:gd name="connsiteY183" fmla="*/ 3225521 h 5526594"/>
              <a:gd name="connsiteX184" fmla="*/ 1872456 w 2575841"/>
              <a:gd name="connsiteY184" fmla="*/ 3165231 h 5526594"/>
              <a:gd name="connsiteX185" fmla="*/ 1852360 w 2575841"/>
              <a:gd name="connsiteY185" fmla="*/ 3094893 h 5526594"/>
              <a:gd name="connsiteX186" fmla="*/ 1842311 w 2575841"/>
              <a:gd name="connsiteY186" fmla="*/ 3014506 h 5526594"/>
              <a:gd name="connsiteX187" fmla="*/ 1862408 w 2575841"/>
              <a:gd name="connsiteY187" fmla="*/ 2713055 h 5526594"/>
              <a:gd name="connsiteX188" fmla="*/ 1882505 w 2575841"/>
              <a:gd name="connsiteY188" fmla="*/ 2652765 h 5526594"/>
              <a:gd name="connsiteX189" fmla="*/ 1892553 w 2575841"/>
              <a:gd name="connsiteY189" fmla="*/ 2612572 h 5526594"/>
              <a:gd name="connsiteX190" fmla="*/ 1922698 w 2575841"/>
              <a:gd name="connsiteY190" fmla="*/ 2491992 h 5526594"/>
              <a:gd name="connsiteX191" fmla="*/ 1942795 w 2575841"/>
              <a:gd name="connsiteY191" fmla="*/ 2461847 h 5526594"/>
              <a:gd name="connsiteX192" fmla="*/ 1962891 w 2575841"/>
              <a:gd name="connsiteY192" fmla="*/ 2401557 h 5526594"/>
              <a:gd name="connsiteX193" fmla="*/ 1972940 w 2575841"/>
              <a:gd name="connsiteY193" fmla="*/ 2371411 h 5526594"/>
              <a:gd name="connsiteX194" fmla="*/ 1982988 w 2575841"/>
              <a:gd name="connsiteY194" fmla="*/ 2009671 h 5526594"/>
              <a:gd name="connsiteX195" fmla="*/ 2023181 w 2575841"/>
              <a:gd name="connsiteY195" fmla="*/ 1959429 h 5526594"/>
              <a:gd name="connsiteX196" fmla="*/ 2053327 w 2575841"/>
              <a:gd name="connsiteY196" fmla="*/ 1939332 h 5526594"/>
              <a:gd name="connsiteX197" fmla="*/ 2083472 w 2575841"/>
              <a:gd name="connsiteY197" fmla="*/ 1929284 h 5526594"/>
              <a:gd name="connsiteX198" fmla="*/ 2103568 w 2575841"/>
              <a:gd name="connsiteY198" fmla="*/ 1899139 h 5526594"/>
              <a:gd name="connsiteX199" fmla="*/ 2163858 w 2575841"/>
              <a:gd name="connsiteY199" fmla="*/ 1879042 h 5526594"/>
              <a:gd name="connsiteX200" fmla="*/ 2214100 w 2575841"/>
              <a:gd name="connsiteY200" fmla="*/ 1828800 h 5526594"/>
              <a:gd name="connsiteX201" fmla="*/ 2264342 w 2575841"/>
              <a:gd name="connsiteY201" fmla="*/ 1778559 h 5526594"/>
              <a:gd name="connsiteX202" fmla="*/ 2284439 w 2575841"/>
              <a:gd name="connsiteY202" fmla="*/ 1718269 h 5526594"/>
              <a:gd name="connsiteX203" fmla="*/ 2304535 w 2575841"/>
              <a:gd name="connsiteY203" fmla="*/ 1688124 h 5526594"/>
              <a:gd name="connsiteX204" fmla="*/ 2314584 w 2575841"/>
              <a:gd name="connsiteY204" fmla="*/ 1657978 h 5526594"/>
              <a:gd name="connsiteX205" fmla="*/ 2294487 w 2575841"/>
              <a:gd name="connsiteY205" fmla="*/ 1587640 h 5526594"/>
              <a:gd name="connsiteX206" fmla="*/ 2224149 w 2575841"/>
              <a:gd name="connsiteY206" fmla="*/ 1537398 h 5526594"/>
              <a:gd name="connsiteX207" fmla="*/ 2143762 w 2575841"/>
              <a:gd name="connsiteY207" fmla="*/ 1467060 h 5526594"/>
              <a:gd name="connsiteX208" fmla="*/ 2083472 w 2575841"/>
              <a:gd name="connsiteY208" fmla="*/ 1446963 h 5526594"/>
              <a:gd name="connsiteX209" fmla="*/ 2023181 w 2575841"/>
              <a:gd name="connsiteY209" fmla="*/ 1406770 h 5526594"/>
              <a:gd name="connsiteX210" fmla="*/ 2003085 w 2575841"/>
              <a:gd name="connsiteY210" fmla="*/ 1306286 h 5526594"/>
              <a:gd name="connsiteX211" fmla="*/ 1982988 w 2575841"/>
              <a:gd name="connsiteY211" fmla="*/ 1135464 h 5526594"/>
              <a:gd name="connsiteX212" fmla="*/ 1962891 w 2575841"/>
              <a:gd name="connsiteY212" fmla="*/ 1105319 h 5526594"/>
              <a:gd name="connsiteX213" fmla="*/ 1932746 w 2575841"/>
              <a:gd name="connsiteY213" fmla="*/ 924449 h 5526594"/>
              <a:gd name="connsiteX214" fmla="*/ 1952843 w 2575841"/>
              <a:gd name="connsiteY214" fmla="*/ 834014 h 5526594"/>
              <a:gd name="connsiteX215" fmla="*/ 1942795 w 2575841"/>
              <a:gd name="connsiteY215" fmla="*/ 793820 h 5526594"/>
              <a:gd name="connsiteX216" fmla="*/ 1902601 w 2575841"/>
              <a:gd name="connsiteY216" fmla="*/ 703385 h 5526594"/>
              <a:gd name="connsiteX217" fmla="*/ 1932746 w 2575841"/>
              <a:gd name="connsiteY217" fmla="*/ 512466 h 5526594"/>
              <a:gd name="connsiteX218" fmla="*/ 1962891 w 2575841"/>
              <a:gd name="connsiteY218" fmla="*/ 502418 h 5526594"/>
              <a:gd name="connsiteX219" fmla="*/ 2023181 w 2575841"/>
              <a:gd name="connsiteY219" fmla="*/ 462225 h 5526594"/>
              <a:gd name="connsiteX220" fmla="*/ 2063375 w 2575841"/>
              <a:gd name="connsiteY220" fmla="*/ 401935 h 5526594"/>
              <a:gd name="connsiteX221" fmla="*/ 2073423 w 2575841"/>
              <a:gd name="connsiteY221" fmla="*/ 60291 h 5526594"/>
              <a:gd name="connsiteX222" fmla="*/ 2023181 w 2575841"/>
              <a:gd name="connsiteY222" fmla="*/ 10049 h 5526594"/>
              <a:gd name="connsiteX223" fmla="*/ 1229362 w 2575841"/>
              <a:gd name="connsiteY223" fmla="*/ 0 h 5526594"/>
              <a:gd name="connsiteX224" fmla="*/ 606364 w 2575841"/>
              <a:gd name="connsiteY224" fmla="*/ 0 h 552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2575841" h="5526594">
                <a:moveTo>
                  <a:pt x="1370039" y="20097"/>
                </a:moveTo>
                <a:lnTo>
                  <a:pt x="1179120" y="10049"/>
                </a:lnTo>
                <a:cubicBezTo>
                  <a:pt x="1138871" y="7452"/>
                  <a:pt x="1098873" y="0"/>
                  <a:pt x="1058540" y="0"/>
                </a:cubicBezTo>
                <a:cubicBezTo>
                  <a:pt x="907777" y="0"/>
                  <a:pt x="757089" y="6699"/>
                  <a:pt x="606364" y="10049"/>
                </a:cubicBezTo>
                <a:cubicBezTo>
                  <a:pt x="610968" y="65302"/>
                  <a:pt x="595969" y="120234"/>
                  <a:pt x="636509" y="160774"/>
                </a:cubicBezTo>
                <a:cubicBezTo>
                  <a:pt x="645048" y="169313"/>
                  <a:pt x="656606" y="174172"/>
                  <a:pt x="666654" y="180871"/>
                </a:cubicBezTo>
                <a:cubicBezTo>
                  <a:pt x="673353" y="190919"/>
                  <a:pt x="678212" y="202477"/>
                  <a:pt x="686751" y="211016"/>
                </a:cubicBezTo>
                <a:cubicBezTo>
                  <a:pt x="695290" y="219555"/>
                  <a:pt x="707618" y="223382"/>
                  <a:pt x="716896" y="231113"/>
                </a:cubicBezTo>
                <a:cubicBezTo>
                  <a:pt x="727813" y="240210"/>
                  <a:pt x="736993" y="251210"/>
                  <a:pt x="747041" y="261258"/>
                </a:cubicBezTo>
                <a:lnTo>
                  <a:pt x="767138" y="321548"/>
                </a:lnTo>
                <a:cubicBezTo>
                  <a:pt x="775678" y="347166"/>
                  <a:pt x="761529" y="375298"/>
                  <a:pt x="757089" y="401935"/>
                </a:cubicBezTo>
                <a:cubicBezTo>
                  <a:pt x="750804" y="439641"/>
                  <a:pt x="746552" y="438815"/>
                  <a:pt x="736992" y="472273"/>
                </a:cubicBezTo>
                <a:cubicBezTo>
                  <a:pt x="733198" y="485552"/>
                  <a:pt x="730293" y="499068"/>
                  <a:pt x="726944" y="512466"/>
                </a:cubicBezTo>
                <a:cubicBezTo>
                  <a:pt x="730293" y="529213"/>
                  <a:pt x="729925" y="547160"/>
                  <a:pt x="736992" y="562708"/>
                </a:cubicBezTo>
                <a:cubicBezTo>
                  <a:pt x="746987" y="584696"/>
                  <a:pt x="777186" y="622998"/>
                  <a:pt x="777186" y="622998"/>
                </a:cubicBezTo>
                <a:cubicBezTo>
                  <a:pt x="783885" y="643095"/>
                  <a:pt x="785533" y="665662"/>
                  <a:pt x="797283" y="683288"/>
                </a:cubicBezTo>
                <a:cubicBezTo>
                  <a:pt x="803982" y="693336"/>
                  <a:pt x="811978" y="702631"/>
                  <a:pt x="817379" y="713433"/>
                </a:cubicBezTo>
                <a:cubicBezTo>
                  <a:pt x="824589" y="727854"/>
                  <a:pt x="834255" y="770887"/>
                  <a:pt x="837476" y="783772"/>
                </a:cubicBezTo>
                <a:cubicBezTo>
                  <a:pt x="834127" y="847412"/>
                  <a:pt x="839352" y="912089"/>
                  <a:pt x="827428" y="974691"/>
                </a:cubicBezTo>
                <a:cubicBezTo>
                  <a:pt x="825168" y="986554"/>
                  <a:pt x="803684" y="984546"/>
                  <a:pt x="797283" y="994787"/>
                </a:cubicBezTo>
                <a:cubicBezTo>
                  <a:pt x="786055" y="1012751"/>
                  <a:pt x="783885" y="1034980"/>
                  <a:pt x="777186" y="1055077"/>
                </a:cubicBezTo>
                <a:lnTo>
                  <a:pt x="757089" y="1115367"/>
                </a:lnTo>
                <a:cubicBezTo>
                  <a:pt x="749921" y="1136872"/>
                  <a:pt x="745279" y="1159615"/>
                  <a:pt x="726944" y="1175658"/>
                </a:cubicBezTo>
                <a:cubicBezTo>
                  <a:pt x="708767" y="1191563"/>
                  <a:pt x="686751" y="1202453"/>
                  <a:pt x="666654" y="1215851"/>
                </a:cubicBezTo>
                <a:cubicBezTo>
                  <a:pt x="656606" y="1222550"/>
                  <a:pt x="645048" y="1227409"/>
                  <a:pt x="636509" y="1235948"/>
                </a:cubicBezTo>
                <a:cubicBezTo>
                  <a:pt x="616412" y="1256045"/>
                  <a:pt x="599867" y="1280473"/>
                  <a:pt x="576219" y="1296238"/>
                </a:cubicBezTo>
                <a:cubicBezTo>
                  <a:pt x="566171" y="1302937"/>
                  <a:pt x="555352" y="1308604"/>
                  <a:pt x="546074" y="1316335"/>
                </a:cubicBezTo>
                <a:cubicBezTo>
                  <a:pt x="495895" y="1358151"/>
                  <a:pt x="538760" y="1338870"/>
                  <a:pt x="485784" y="1356528"/>
                </a:cubicBezTo>
                <a:cubicBezTo>
                  <a:pt x="479085" y="1366576"/>
                  <a:pt x="471088" y="1375871"/>
                  <a:pt x="465687" y="1386673"/>
                </a:cubicBezTo>
                <a:cubicBezTo>
                  <a:pt x="443611" y="1430825"/>
                  <a:pt x="449105" y="1519329"/>
                  <a:pt x="445590" y="1547447"/>
                </a:cubicBezTo>
                <a:cubicBezTo>
                  <a:pt x="442390" y="1573049"/>
                  <a:pt x="429256" y="1587021"/>
                  <a:pt x="415445" y="1607737"/>
                </a:cubicBezTo>
                <a:cubicBezTo>
                  <a:pt x="412096" y="1617785"/>
                  <a:pt x="410134" y="1628408"/>
                  <a:pt x="405397" y="1637882"/>
                </a:cubicBezTo>
                <a:cubicBezTo>
                  <a:pt x="366439" y="1715798"/>
                  <a:pt x="400508" y="1622402"/>
                  <a:pt x="375252" y="1698172"/>
                </a:cubicBezTo>
                <a:cubicBezTo>
                  <a:pt x="371902" y="1728317"/>
                  <a:pt x="376468" y="1760446"/>
                  <a:pt x="365203" y="1788607"/>
                </a:cubicBezTo>
                <a:cubicBezTo>
                  <a:pt x="361269" y="1798441"/>
                  <a:pt x="345379" y="1796273"/>
                  <a:pt x="335058" y="1798655"/>
                </a:cubicBezTo>
                <a:cubicBezTo>
                  <a:pt x="275126" y="1812485"/>
                  <a:pt x="245842" y="1814097"/>
                  <a:pt x="194381" y="1828800"/>
                </a:cubicBezTo>
                <a:cubicBezTo>
                  <a:pt x="184197" y="1831710"/>
                  <a:pt x="174420" y="1835939"/>
                  <a:pt x="164236" y="1838849"/>
                </a:cubicBezTo>
                <a:cubicBezTo>
                  <a:pt x="150957" y="1842643"/>
                  <a:pt x="137271" y="1844929"/>
                  <a:pt x="124043" y="1848897"/>
                </a:cubicBezTo>
                <a:cubicBezTo>
                  <a:pt x="103753" y="1854984"/>
                  <a:pt x="63753" y="1868994"/>
                  <a:pt x="63753" y="1868994"/>
                </a:cubicBezTo>
                <a:cubicBezTo>
                  <a:pt x="53705" y="1879042"/>
                  <a:pt x="45432" y="1891256"/>
                  <a:pt x="33608" y="1899139"/>
                </a:cubicBezTo>
                <a:cubicBezTo>
                  <a:pt x="24795" y="1905014"/>
                  <a:pt x="8200" y="1899713"/>
                  <a:pt x="3463" y="1909187"/>
                </a:cubicBezTo>
                <a:cubicBezTo>
                  <a:pt x="-12847" y="1941807"/>
                  <a:pt x="33171" y="1943556"/>
                  <a:pt x="43656" y="1949381"/>
                </a:cubicBezTo>
                <a:cubicBezTo>
                  <a:pt x="64770" y="1961111"/>
                  <a:pt x="83849" y="1976176"/>
                  <a:pt x="103946" y="1989574"/>
                </a:cubicBezTo>
                <a:cubicBezTo>
                  <a:pt x="110025" y="1993626"/>
                  <a:pt x="193277" y="2009450"/>
                  <a:pt x="194381" y="2009671"/>
                </a:cubicBezTo>
                <a:cubicBezTo>
                  <a:pt x="201080" y="2019719"/>
                  <a:pt x="205939" y="2031277"/>
                  <a:pt x="214478" y="2039816"/>
                </a:cubicBezTo>
                <a:cubicBezTo>
                  <a:pt x="223017" y="2048355"/>
                  <a:pt x="236670" y="2050824"/>
                  <a:pt x="244623" y="2059913"/>
                </a:cubicBezTo>
                <a:cubicBezTo>
                  <a:pt x="260528" y="2078090"/>
                  <a:pt x="284817" y="2120203"/>
                  <a:pt x="284817" y="2120203"/>
                </a:cubicBezTo>
                <a:cubicBezTo>
                  <a:pt x="301564" y="2170445"/>
                  <a:pt x="298214" y="2140299"/>
                  <a:pt x="274768" y="2210638"/>
                </a:cubicBezTo>
                <a:lnTo>
                  <a:pt x="264720" y="2240783"/>
                </a:lnTo>
                <a:lnTo>
                  <a:pt x="284817" y="2301073"/>
                </a:lnTo>
                <a:cubicBezTo>
                  <a:pt x="297489" y="2339088"/>
                  <a:pt x="346940" y="2337159"/>
                  <a:pt x="375252" y="2351315"/>
                </a:cubicBezTo>
                <a:cubicBezTo>
                  <a:pt x="386054" y="2356716"/>
                  <a:pt x="394595" y="2366010"/>
                  <a:pt x="405397" y="2371411"/>
                </a:cubicBezTo>
                <a:cubicBezTo>
                  <a:pt x="414871" y="2376148"/>
                  <a:pt x="425358" y="2378550"/>
                  <a:pt x="435542" y="2381460"/>
                </a:cubicBezTo>
                <a:cubicBezTo>
                  <a:pt x="448821" y="2385254"/>
                  <a:pt x="462507" y="2387540"/>
                  <a:pt x="475735" y="2391508"/>
                </a:cubicBezTo>
                <a:cubicBezTo>
                  <a:pt x="496025" y="2397595"/>
                  <a:pt x="536025" y="2411605"/>
                  <a:pt x="536025" y="2411605"/>
                </a:cubicBezTo>
                <a:cubicBezTo>
                  <a:pt x="546073" y="2418304"/>
                  <a:pt x="555368" y="2426301"/>
                  <a:pt x="566170" y="2431702"/>
                </a:cubicBezTo>
                <a:cubicBezTo>
                  <a:pt x="611845" y="2454539"/>
                  <a:pt x="714775" y="2450211"/>
                  <a:pt x="736992" y="2451798"/>
                </a:cubicBezTo>
                <a:cubicBezTo>
                  <a:pt x="817383" y="2505391"/>
                  <a:pt x="720244" y="2435050"/>
                  <a:pt x="787234" y="2502040"/>
                </a:cubicBezTo>
                <a:cubicBezTo>
                  <a:pt x="799076" y="2513882"/>
                  <a:pt x="814030" y="2522137"/>
                  <a:pt x="827428" y="2532185"/>
                </a:cubicBezTo>
                <a:cubicBezTo>
                  <a:pt x="830777" y="2542233"/>
                  <a:pt x="830859" y="2554059"/>
                  <a:pt x="837476" y="2562330"/>
                </a:cubicBezTo>
                <a:cubicBezTo>
                  <a:pt x="845020" y="2571760"/>
                  <a:pt x="856585" y="2577522"/>
                  <a:pt x="867621" y="2582427"/>
                </a:cubicBezTo>
                <a:cubicBezTo>
                  <a:pt x="886979" y="2591031"/>
                  <a:pt x="908963" y="2593051"/>
                  <a:pt x="927911" y="2602524"/>
                </a:cubicBezTo>
                <a:cubicBezTo>
                  <a:pt x="977579" y="2627357"/>
                  <a:pt x="953895" y="2617883"/>
                  <a:pt x="998250" y="2632669"/>
                </a:cubicBezTo>
                <a:lnTo>
                  <a:pt x="1038443" y="2692959"/>
                </a:lnTo>
                <a:cubicBezTo>
                  <a:pt x="1045142" y="2703007"/>
                  <a:pt x="1048492" y="2716405"/>
                  <a:pt x="1058540" y="2723104"/>
                </a:cubicBezTo>
                <a:lnTo>
                  <a:pt x="1088685" y="2743200"/>
                </a:lnTo>
                <a:cubicBezTo>
                  <a:pt x="1142272" y="2823585"/>
                  <a:pt x="1071940" y="2726457"/>
                  <a:pt x="1138927" y="2793442"/>
                </a:cubicBezTo>
                <a:cubicBezTo>
                  <a:pt x="1184381" y="2838895"/>
                  <a:pt x="1130479" y="2814072"/>
                  <a:pt x="1189168" y="2833636"/>
                </a:cubicBezTo>
                <a:cubicBezTo>
                  <a:pt x="1213063" y="2905316"/>
                  <a:pt x="1179180" y="2818653"/>
                  <a:pt x="1229362" y="2893926"/>
                </a:cubicBezTo>
                <a:cubicBezTo>
                  <a:pt x="1235237" y="2902739"/>
                  <a:pt x="1236061" y="2914023"/>
                  <a:pt x="1239410" y="2924071"/>
                </a:cubicBezTo>
                <a:cubicBezTo>
                  <a:pt x="1239306" y="2924692"/>
                  <a:pt x="1229730" y="3001485"/>
                  <a:pt x="1219313" y="3014506"/>
                </a:cubicBezTo>
                <a:cubicBezTo>
                  <a:pt x="1205146" y="3032215"/>
                  <a:pt x="1178882" y="3038031"/>
                  <a:pt x="1159023" y="3044651"/>
                </a:cubicBezTo>
                <a:lnTo>
                  <a:pt x="1078636" y="3165231"/>
                </a:lnTo>
                <a:cubicBezTo>
                  <a:pt x="1072761" y="3174044"/>
                  <a:pt x="1058539" y="3171930"/>
                  <a:pt x="1048491" y="3175280"/>
                </a:cubicBezTo>
                <a:cubicBezTo>
                  <a:pt x="1035093" y="3171930"/>
                  <a:pt x="1021526" y="3169199"/>
                  <a:pt x="1008298" y="3165231"/>
                </a:cubicBezTo>
                <a:cubicBezTo>
                  <a:pt x="988008" y="3159144"/>
                  <a:pt x="948008" y="3145135"/>
                  <a:pt x="948008" y="3145135"/>
                </a:cubicBezTo>
                <a:cubicBezTo>
                  <a:pt x="944659" y="3155183"/>
                  <a:pt x="937960" y="3164688"/>
                  <a:pt x="937960" y="3175280"/>
                </a:cubicBezTo>
                <a:cubicBezTo>
                  <a:pt x="937960" y="3219939"/>
                  <a:pt x="971454" y="3197610"/>
                  <a:pt x="917863" y="3215473"/>
                </a:cubicBezTo>
                <a:cubicBezTo>
                  <a:pt x="850002" y="3192853"/>
                  <a:pt x="933535" y="3215473"/>
                  <a:pt x="827428" y="3215473"/>
                </a:cubicBezTo>
                <a:cubicBezTo>
                  <a:pt x="807054" y="3215473"/>
                  <a:pt x="787235" y="3208774"/>
                  <a:pt x="767138" y="3205425"/>
                </a:cubicBezTo>
                <a:cubicBezTo>
                  <a:pt x="757089" y="3195377"/>
                  <a:pt x="748209" y="3184005"/>
                  <a:pt x="736992" y="3175280"/>
                </a:cubicBezTo>
                <a:cubicBezTo>
                  <a:pt x="717927" y="3160451"/>
                  <a:pt x="676702" y="3135086"/>
                  <a:pt x="676702" y="3135086"/>
                </a:cubicBezTo>
                <a:cubicBezTo>
                  <a:pt x="673353" y="3125038"/>
                  <a:pt x="673271" y="3113212"/>
                  <a:pt x="666654" y="3104941"/>
                </a:cubicBezTo>
                <a:cubicBezTo>
                  <a:pt x="639833" y="3071414"/>
                  <a:pt x="614215" y="3086449"/>
                  <a:pt x="576219" y="3094893"/>
                </a:cubicBezTo>
                <a:cubicBezTo>
                  <a:pt x="565879" y="3097191"/>
                  <a:pt x="556122" y="3101592"/>
                  <a:pt x="546074" y="3104941"/>
                </a:cubicBezTo>
                <a:cubicBezTo>
                  <a:pt x="542724" y="3114989"/>
                  <a:pt x="540762" y="3125612"/>
                  <a:pt x="536025" y="3135086"/>
                </a:cubicBezTo>
                <a:cubicBezTo>
                  <a:pt x="530624" y="3145888"/>
                  <a:pt x="520834" y="3154195"/>
                  <a:pt x="515929" y="3165231"/>
                </a:cubicBezTo>
                <a:cubicBezTo>
                  <a:pt x="507326" y="3184589"/>
                  <a:pt x="502531" y="3205424"/>
                  <a:pt x="495832" y="3225521"/>
                </a:cubicBezTo>
                <a:cubicBezTo>
                  <a:pt x="489133" y="3245618"/>
                  <a:pt x="435542" y="3245618"/>
                  <a:pt x="435542" y="3245618"/>
                </a:cubicBezTo>
                <a:cubicBezTo>
                  <a:pt x="386755" y="3318798"/>
                  <a:pt x="448579" y="3243112"/>
                  <a:pt x="294865" y="3285811"/>
                </a:cubicBezTo>
                <a:cubicBezTo>
                  <a:pt x="271593" y="3292276"/>
                  <a:pt x="234575" y="3326005"/>
                  <a:pt x="234575" y="3326005"/>
                </a:cubicBezTo>
                <a:cubicBezTo>
                  <a:pt x="227876" y="3336053"/>
                  <a:pt x="223908" y="3348606"/>
                  <a:pt x="214478" y="3356150"/>
                </a:cubicBezTo>
                <a:cubicBezTo>
                  <a:pt x="165759" y="3395124"/>
                  <a:pt x="196208" y="3330573"/>
                  <a:pt x="174285" y="3396343"/>
                </a:cubicBezTo>
                <a:cubicBezTo>
                  <a:pt x="179443" y="3411817"/>
                  <a:pt x="188388" y="3447466"/>
                  <a:pt x="204430" y="3456633"/>
                </a:cubicBezTo>
                <a:cubicBezTo>
                  <a:pt x="219259" y="3465107"/>
                  <a:pt x="238103" y="3462540"/>
                  <a:pt x="254672" y="3466682"/>
                </a:cubicBezTo>
                <a:cubicBezTo>
                  <a:pt x="264948" y="3469251"/>
                  <a:pt x="274633" y="3473820"/>
                  <a:pt x="284817" y="3476730"/>
                </a:cubicBezTo>
                <a:cubicBezTo>
                  <a:pt x="299847" y="3481024"/>
                  <a:pt x="339089" y="3488794"/>
                  <a:pt x="355155" y="3496827"/>
                </a:cubicBezTo>
                <a:cubicBezTo>
                  <a:pt x="365957" y="3502228"/>
                  <a:pt x="375252" y="3510225"/>
                  <a:pt x="385300" y="3516924"/>
                </a:cubicBezTo>
                <a:cubicBezTo>
                  <a:pt x="411591" y="3595796"/>
                  <a:pt x="403850" y="3560588"/>
                  <a:pt x="415445" y="3647552"/>
                </a:cubicBezTo>
                <a:cubicBezTo>
                  <a:pt x="415906" y="3651009"/>
                  <a:pt x="421231" y="3736617"/>
                  <a:pt x="435542" y="3758084"/>
                </a:cubicBezTo>
                <a:cubicBezTo>
                  <a:pt x="443425" y="3769908"/>
                  <a:pt x="456590" y="3777312"/>
                  <a:pt x="465687" y="3788229"/>
                </a:cubicBezTo>
                <a:cubicBezTo>
                  <a:pt x="473418" y="3797507"/>
                  <a:pt x="479085" y="3808326"/>
                  <a:pt x="485784" y="3818374"/>
                </a:cubicBezTo>
                <a:cubicBezTo>
                  <a:pt x="489133" y="3828422"/>
                  <a:pt x="493937" y="3838098"/>
                  <a:pt x="495832" y="3848519"/>
                </a:cubicBezTo>
                <a:cubicBezTo>
                  <a:pt x="508382" y="3917547"/>
                  <a:pt x="513599" y="4002956"/>
                  <a:pt x="495832" y="4069583"/>
                </a:cubicBezTo>
                <a:cubicBezTo>
                  <a:pt x="493103" y="4079817"/>
                  <a:pt x="475735" y="4076282"/>
                  <a:pt x="465687" y="4079631"/>
                </a:cubicBezTo>
                <a:cubicBezTo>
                  <a:pt x="469036" y="4099728"/>
                  <a:pt x="462476" y="4124452"/>
                  <a:pt x="475735" y="4139921"/>
                </a:cubicBezTo>
                <a:cubicBezTo>
                  <a:pt x="568329" y="4247948"/>
                  <a:pt x="500752" y="4074293"/>
                  <a:pt x="536025" y="4180115"/>
                </a:cubicBezTo>
                <a:cubicBezTo>
                  <a:pt x="503079" y="4278957"/>
                  <a:pt x="506214" y="4257646"/>
                  <a:pt x="536025" y="4451420"/>
                </a:cubicBezTo>
                <a:cubicBezTo>
                  <a:pt x="537861" y="4463356"/>
                  <a:pt x="556122" y="4464818"/>
                  <a:pt x="566170" y="4471517"/>
                </a:cubicBezTo>
                <a:cubicBezTo>
                  <a:pt x="572869" y="4481565"/>
                  <a:pt x="580275" y="4491177"/>
                  <a:pt x="586267" y="4501662"/>
                </a:cubicBezTo>
                <a:cubicBezTo>
                  <a:pt x="593699" y="4514667"/>
                  <a:pt x="596775" y="4530348"/>
                  <a:pt x="606364" y="4541855"/>
                </a:cubicBezTo>
                <a:cubicBezTo>
                  <a:pt x="614095" y="4551133"/>
                  <a:pt x="626461" y="4555253"/>
                  <a:pt x="636509" y="4561952"/>
                </a:cubicBezTo>
                <a:cubicBezTo>
                  <a:pt x="645821" y="4589888"/>
                  <a:pt x="645876" y="4598866"/>
                  <a:pt x="666654" y="4622242"/>
                </a:cubicBezTo>
                <a:cubicBezTo>
                  <a:pt x="685536" y="4643484"/>
                  <a:pt x="711179" y="4658884"/>
                  <a:pt x="726944" y="4682532"/>
                </a:cubicBezTo>
                <a:cubicBezTo>
                  <a:pt x="733643" y="4692580"/>
                  <a:pt x="736800" y="4706276"/>
                  <a:pt x="747041" y="4712677"/>
                </a:cubicBezTo>
                <a:cubicBezTo>
                  <a:pt x="765005" y="4723904"/>
                  <a:pt x="807331" y="4732774"/>
                  <a:pt x="807331" y="4732774"/>
                </a:cubicBezTo>
                <a:cubicBezTo>
                  <a:pt x="864927" y="4819166"/>
                  <a:pt x="795874" y="4709860"/>
                  <a:pt x="837476" y="4793064"/>
                </a:cubicBezTo>
                <a:cubicBezTo>
                  <a:pt x="842877" y="4803866"/>
                  <a:pt x="850874" y="4813161"/>
                  <a:pt x="857573" y="4823209"/>
                </a:cubicBezTo>
                <a:lnTo>
                  <a:pt x="877669" y="4883499"/>
                </a:lnTo>
                <a:lnTo>
                  <a:pt x="887718" y="4913644"/>
                </a:lnTo>
                <a:cubicBezTo>
                  <a:pt x="881019" y="4953838"/>
                  <a:pt x="880506" y="4995568"/>
                  <a:pt x="867621" y="5034225"/>
                </a:cubicBezTo>
                <a:cubicBezTo>
                  <a:pt x="864272" y="5044273"/>
                  <a:pt x="862310" y="5054896"/>
                  <a:pt x="857573" y="5064370"/>
                </a:cubicBezTo>
                <a:cubicBezTo>
                  <a:pt x="852172" y="5075172"/>
                  <a:pt x="844175" y="5084467"/>
                  <a:pt x="837476" y="5094515"/>
                </a:cubicBezTo>
                <a:cubicBezTo>
                  <a:pt x="830777" y="5114612"/>
                  <a:pt x="829129" y="5137179"/>
                  <a:pt x="817379" y="5154805"/>
                </a:cubicBezTo>
                <a:cubicBezTo>
                  <a:pt x="791408" y="5193763"/>
                  <a:pt x="801102" y="5173493"/>
                  <a:pt x="787234" y="5215095"/>
                </a:cubicBezTo>
                <a:cubicBezTo>
                  <a:pt x="775561" y="5366845"/>
                  <a:pt x="790996" y="5304294"/>
                  <a:pt x="757089" y="5406014"/>
                </a:cubicBezTo>
                <a:cubicBezTo>
                  <a:pt x="754249" y="5414534"/>
                  <a:pt x="688418" y="5445373"/>
                  <a:pt x="686751" y="5446207"/>
                </a:cubicBezTo>
                <a:cubicBezTo>
                  <a:pt x="693450" y="5456255"/>
                  <a:pt x="695474" y="5472290"/>
                  <a:pt x="706847" y="5476352"/>
                </a:cubicBezTo>
                <a:cubicBezTo>
                  <a:pt x="745221" y="5490057"/>
                  <a:pt x="787234" y="5489750"/>
                  <a:pt x="827428" y="5496449"/>
                </a:cubicBezTo>
                <a:cubicBezTo>
                  <a:pt x="872750" y="5504003"/>
                  <a:pt x="898999" y="5513608"/>
                  <a:pt x="937960" y="5526594"/>
                </a:cubicBezTo>
                <a:cubicBezTo>
                  <a:pt x="958057" y="5513196"/>
                  <a:pt x="981171" y="5503479"/>
                  <a:pt x="998250" y="5486400"/>
                </a:cubicBezTo>
                <a:cubicBezTo>
                  <a:pt x="1035885" y="5448765"/>
                  <a:pt x="1014914" y="5460749"/>
                  <a:pt x="1058540" y="5446207"/>
                </a:cubicBezTo>
                <a:cubicBezTo>
                  <a:pt x="1065239" y="5436159"/>
                  <a:pt x="1073235" y="5426864"/>
                  <a:pt x="1078636" y="5416062"/>
                </a:cubicBezTo>
                <a:cubicBezTo>
                  <a:pt x="1090770" y="5391794"/>
                  <a:pt x="1084787" y="5374967"/>
                  <a:pt x="1108781" y="5355772"/>
                </a:cubicBezTo>
                <a:cubicBezTo>
                  <a:pt x="1117052" y="5349155"/>
                  <a:pt x="1128541" y="5347801"/>
                  <a:pt x="1138927" y="5345724"/>
                </a:cubicBezTo>
                <a:cubicBezTo>
                  <a:pt x="1162151" y="5341079"/>
                  <a:pt x="1185591" y="5336382"/>
                  <a:pt x="1209265" y="5335675"/>
                </a:cubicBezTo>
                <a:cubicBezTo>
                  <a:pt x="1410170" y="5329678"/>
                  <a:pt x="1611199" y="5328976"/>
                  <a:pt x="1812166" y="5325627"/>
                </a:cubicBezTo>
                <a:cubicBezTo>
                  <a:pt x="1895370" y="5297892"/>
                  <a:pt x="1854830" y="5317281"/>
                  <a:pt x="1932746" y="5265337"/>
                </a:cubicBezTo>
                <a:cubicBezTo>
                  <a:pt x="1950372" y="5253586"/>
                  <a:pt x="1993036" y="5245240"/>
                  <a:pt x="1993036" y="5245240"/>
                </a:cubicBezTo>
                <a:cubicBezTo>
                  <a:pt x="2063375" y="5268686"/>
                  <a:pt x="2033230" y="5272036"/>
                  <a:pt x="2083472" y="5255288"/>
                </a:cubicBezTo>
                <a:cubicBezTo>
                  <a:pt x="2086821" y="5245240"/>
                  <a:pt x="2092879" y="5235715"/>
                  <a:pt x="2093520" y="5225143"/>
                </a:cubicBezTo>
                <a:cubicBezTo>
                  <a:pt x="2099602" y="5124788"/>
                  <a:pt x="2059859" y="5014234"/>
                  <a:pt x="2103568" y="4923693"/>
                </a:cubicBezTo>
                <a:cubicBezTo>
                  <a:pt x="2122554" y="4884364"/>
                  <a:pt x="2190654" y="4930392"/>
                  <a:pt x="2234197" y="4933741"/>
                </a:cubicBezTo>
                <a:cubicBezTo>
                  <a:pt x="2247595" y="4937090"/>
                  <a:pt x="2262899" y="4936129"/>
                  <a:pt x="2274390" y="4943789"/>
                </a:cubicBezTo>
                <a:cubicBezTo>
                  <a:pt x="2365290" y="5004390"/>
                  <a:pt x="2226087" y="4951136"/>
                  <a:pt x="2324632" y="4983983"/>
                </a:cubicBezTo>
                <a:cubicBezTo>
                  <a:pt x="2334680" y="4990682"/>
                  <a:pt x="2342865" y="5002095"/>
                  <a:pt x="2354777" y="5004080"/>
                </a:cubicBezTo>
                <a:cubicBezTo>
                  <a:pt x="2365225" y="5005821"/>
                  <a:pt x="2374437" y="4995529"/>
                  <a:pt x="2384922" y="4994031"/>
                </a:cubicBezTo>
                <a:cubicBezTo>
                  <a:pt x="2421546" y="4988799"/>
                  <a:pt x="2458610" y="4987332"/>
                  <a:pt x="2495454" y="4983983"/>
                </a:cubicBezTo>
                <a:cubicBezTo>
                  <a:pt x="2505502" y="4980634"/>
                  <a:pt x="2518110" y="4981425"/>
                  <a:pt x="2525599" y="4973935"/>
                </a:cubicBezTo>
                <a:cubicBezTo>
                  <a:pt x="2533089" y="4966445"/>
                  <a:pt x="2530910" y="4953263"/>
                  <a:pt x="2535647" y="4943789"/>
                </a:cubicBezTo>
                <a:cubicBezTo>
                  <a:pt x="2541048" y="4932987"/>
                  <a:pt x="2549045" y="4923692"/>
                  <a:pt x="2555744" y="4913644"/>
                </a:cubicBezTo>
                <a:cubicBezTo>
                  <a:pt x="2573953" y="4840807"/>
                  <a:pt x="2575841" y="4843093"/>
                  <a:pt x="2575841" y="4732774"/>
                </a:cubicBezTo>
                <a:cubicBezTo>
                  <a:pt x="2575841" y="4702443"/>
                  <a:pt x="2573148" y="4671764"/>
                  <a:pt x="2565792" y="4642339"/>
                </a:cubicBezTo>
                <a:cubicBezTo>
                  <a:pt x="2562863" y="4630623"/>
                  <a:pt x="2551097" y="4622996"/>
                  <a:pt x="2545696" y="4612194"/>
                </a:cubicBezTo>
                <a:cubicBezTo>
                  <a:pt x="2533250" y="4587302"/>
                  <a:pt x="2529570" y="4526633"/>
                  <a:pt x="2495454" y="4521759"/>
                </a:cubicBezTo>
                <a:lnTo>
                  <a:pt x="2425116" y="4511710"/>
                </a:lnTo>
                <a:cubicBezTo>
                  <a:pt x="2415067" y="4505011"/>
                  <a:pt x="2403510" y="4500153"/>
                  <a:pt x="2394970" y="4491614"/>
                </a:cubicBezTo>
                <a:cubicBezTo>
                  <a:pt x="2336902" y="4433547"/>
                  <a:pt x="2418820" y="4488951"/>
                  <a:pt x="2344729" y="4431324"/>
                </a:cubicBezTo>
                <a:cubicBezTo>
                  <a:pt x="2325664" y="4416495"/>
                  <a:pt x="2303762" y="4405622"/>
                  <a:pt x="2284439" y="4391130"/>
                </a:cubicBezTo>
                <a:cubicBezTo>
                  <a:pt x="2271041" y="4381082"/>
                  <a:pt x="2257873" y="4370719"/>
                  <a:pt x="2244245" y="4360985"/>
                </a:cubicBezTo>
                <a:cubicBezTo>
                  <a:pt x="2234418" y="4353966"/>
                  <a:pt x="2225136" y="4345793"/>
                  <a:pt x="2214100" y="4340888"/>
                </a:cubicBezTo>
                <a:cubicBezTo>
                  <a:pt x="2194742" y="4332285"/>
                  <a:pt x="2153810" y="4320792"/>
                  <a:pt x="2153810" y="4320792"/>
                </a:cubicBezTo>
                <a:cubicBezTo>
                  <a:pt x="2103568" y="4287297"/>
                  <a:pt x="2130365" y="4310744"/>
                  <a:pt x="2083472" y="4240405"/>
                </a:cubicBezTo>
                <a:lnTo>
                  <a:pt x="2063375" y="4210260"/>
                </a:lnTo>
                <a:cubicBezTo>
                  <a:pt x="2052794" y="4093869"/>
                  <a:pt x="2047358" y="4111369"/>
                  <a:pt x="2063375" y="3999244"/>
                </a:cubicBezTo>
                <a:cubicBezTo>
                  <a:pt x="2065328" y="3985573"/>
                  <a:pt x="2067983" y="3971744"/>
                  <a:pt x="2073423" y="3959051"/>
                </a:cubicBezTo>
                <a:cubicBezTo>
                  <a:pt x="2094674" y="3909467"/>
                  <a:pt x="2114207" y="3923734"/>
                  <a:pt x="2173907" y="3908809"/>
                </a:cubicBezTo>
                <a:lnTo>
                  <a:pt x="2214100" y="3898761"/>
                </a:lnTo>
                <a:cubicBezTo>
                  <a:pt x="2217450" y="3888713"/>
                  <a:pt x="2217532" y="3876887"/>
                  <a:pt x="2224149" y="3868616"/>
                </a:cubicBezTo>
                <a:cubicBezTo>
                  <a:pt x="2231693" y="3859186"/>
                  <a:pt x="2247893" y="3858760"/>
                  <a:pt x="2254294" y="3848519"/>
                </a:cubicBezTo>
                <a:cubicBezTo>
                  <a:pt x="2265521" y="3830555"/>
                  <a:pt x="2274390" y="3788229"/>
                  <a:pt x="2274390" y="3788229"/>
                </a:cubicBezTo>
                <a:cubicBezTo>
                  <a:pt x="2271041" y="3741337"/>
                  <a:pt x="2269835" y="3694242"/>
                  <a:pt x="2264342" y="3647552"/>
                </a:cubicBezTo>
                <a:cubicBezTo>
                  <a:pt x="2263104" y="3637033"/>
                  <a:pt x="2264342" y="3620756"/>
                  <a:pt x="2254294" y="3617407"/>
                </a:cubicBezTo>
                <a:cubicBezTo>
                  <a:pt x="2238091" y="3612006"/>
                  <a:pt x="2220799" y="3624106"/>
                  <a:pt x="2204052" y="3627455"/>
                </a:cubicBezTo>
                <a:cubicBezTo>
                  <a:pt x="2203950" y="3628068"/>
                  <a:pt x="2194369" y="3704873"/>
                  <a:pt x="2183955" y="3717891"/>
                </a:cubicBezTo>
                <a:cubicBezTo>
                  <a:pt x="2169790" y="3735597"/>
                  <a:pt x="2143521" y="3741417"/>
                  <a:pt x="2123665" y="3748036"/>
                </a:cubicBezTo>
                <a:cubicBezTo>
                  <a:pt x="2113617" y="3737988"/>
                  <a:pt x="2101052" y="3729941"/>
                  <a:pt x="2093520" y="3717891"/>
                </a:cubicBezTo>
                <a:cubicBezTo>
                  <a:pt x="2083960" y="3702595"/>
                  <a:pt x="2082060" y="3683484"/>
                  <a:pt x="2073423" y="3667649"/>
                </a:cubicBezTo>
                <a:cubicBezTo>
                  <a:pt x="2039929" y="3606242"/>
                  <a:pt x="2046628" y="3616291"/>
                  <a:pt x="2003085" y="3587262"/>
                </a:cubicBezTo>
                <a:cubicBezTo>
                  <a:pt x="1966433" y="3477312"/>
                  <a:pt x="2024889" y="3643858"/>
                  <a:pt x="1972940" y="3526972"/>
                </a:cubicBezTo>
                <a:cubicBezTo>
                  <a:pt x="1964337" y="3507614"/>
                  <a:pt x="1959542" y="3486779"/>
                  <a:pt x="1952843" y="3466682"/>
                </a:cubicBezTo>
                <a:cubicBezTo>
                  <a:pt x="1934063" y="3410343"/>
                  <a:pt x="1945358" y="3446790"/>
                  <a:pt x="1922698" y="3356150"/>
                </a:cubicBezTo>
                <a:cubicBezTo>
                  <a:pt x="1919349" y="3342752"/>
                  <a:pt x="1917017" y="3329058"/>
                  <a:pt x="1912650" y="3315957"/>
                </a:cubicBezTo>
                <a:lnTo>
                  <a:pt x="1882505" y="3225521"/>
                </a:lnTo>
                <a:cubicBezTo>
                  <a:pt x="1876062" y="3206193"/>
                  <a:pt x="1876876" y="3185120"/>
                  <a:pt x="1872456" y="3165231"/>
                </a:cubicBezTo>
                <a:cubicBezTo>
                  <a:pt x="1856529" y="3093560"/>
                  <a:pt x="1866949" y="3182423"/>
                  <a:pt x="1852360" y="3094893"/>
                </a:cubicBezTo>
                <a:cubicBezTo>
                  <a:pt x="1847920" y="3068256"/>
                  <a:pt x="1845661" y="3041302"/>
                  <a:pt x="1842311" y="3014506"/>
                </a:cubicBezTo>
                <a:cubicBezTo>
                  <a:pt x="1843149" y="3000255"/>
                  <a:pt x="1857001" y="2747299"/>
                  <a:pt x="1862408" y="2713055"/>
                </a:cubicBezTo>
                <a:cubicBezTo>
                  <a:pt x="1865712" y="2692130"/>
                  <a:pt x="1875806" y="2672862"/>
                  <a:pt x="1882505" y="2652765"/>
                </a:cubicBezTo>
                <a:cubicBezTo>
                  <a:pt x="1886872" y="2639664"/>
                  <a:pt x="1889845" y="2626114"/>
                  <a:pt x="1892553" y="2612572"/>
                </a:cubicBezTo>
                <a:cubicBezTo>
                  <a:pt x="1912848" y="2511092"/>
                  <a:pt x="1889124" y="2592711"/>
                  <a:pt x="1922698" y="2491992"/>
                </a:cubicBezTo>
                <a:cubicBezTo>
                  <a:pt x="1926517" y="2480535"/>
                  <a:pt x="1936096" y="2471895"/>
                  <a:pt x="1942795" y="2461847"/>
                </a:cubicBezTo>
                <a:lnTo>
                  <a:pt x="1962891" y="2401557"/>
                </a:lnTo>
                <a:lnTo>
                  <a:pt x="1972940" y="2371411"/>
                </a:lnTo>
                <a:cubicBezTo>
                  <a:pt x="1976289" y="2250831"/>
                  <a:pt x="1976964" y="2130147"/>
                  <a:pt x="1982988" y="2009671"/>
                </a:cubicBezTo>
                <a:cubicBezTo>
                  <a:pt x="1985340" y="1962623"/>
                  <a:pt x="1987807" y="1971220"/>
                  <a:pt x="2023181" y="1959429"/>
                </a:cubicBezTo>
                <a:cubicBezTo>
                  <a:pt x="2033230" y="1952730"/>
                  <a:pt x="2042525" y="1944733"/>
                  <a:pt x="2053327" y="1939332"/>
                </a:cubicBezTo>
                <a:cubicBezTo>
                  <a:pt x="2062801" y="1934595"/>
                  <a:pt x="2075201" y="1935901"/>
                  <a:pt x="2083472" y="1929284"/>
                </a:cubicBezTo>
                <a:cubicBezTo>
                  <a:pt x="2092902" y="1921740"/>
                  <a:pt x="2093327" y="1905540"/>
                  <a:pt x="2103568" y="1899139"/>
                </a:cubicBezTo>
                <a:cubicBezTo>
                  <a:pt x="2121532" y="1887911"/>
                  <a:pt x="2163858" y="1879042"/>
                  <a:pt x="2163858" y="1879042"/>
                </a:cubicBezTo>
                <a:cubicBezTo>
                  <a:pt x="2217450" y="1798655"/>
                  <a:pt x="2147111" y="1895789"/>
                  <a:pt x="2214100" y="1828800"/>
                </a:cubicBezTo>
                <a:cubicBezTo>
                  <a:pt x="2281085" y="1761815"/>
                  <a:pt x="2183960" y="1832145"/>
                  <a:pt x="2264342" y="1778559"/>
                </a:cubicBezTo>
                <a:lnTo>
                  <a:pt x="2284439" y="1718269"/>
                </a:lnTo>
                <a:cubicBezTo>
                  <a:pt x="2288258" y="1706812"/>
                  <a:pt x="2299134" y="1698926"/>
                  <a:pt x="2304535" y="1688124"/>
                </a:cubicBezTo>
                <a:cubicBezTo>
                  <a:pt x="2309272" y="1678650"/>
                  <a:pt x="2311234" y="1668027"/>
                  <a:pt x="2314584" y="1657978"/>
                </a:cubicBezTo>
                <a:cubicBezTo>
                  <a:pt x="2307885" y="1634532"/>
                  <a:pt x="2305392" y="1609450"/>
                  <a:pt x="2294487" y="1587640"/>
                </a:cubicBezTo>
                <a:cubicBezTo>
                  <a:pt x="2280908" y="1560482"/>
                  <a:pt x="2248425" y="1549536"/>
                  <a:pt x="2224149" y="1537398"/>
                </a:cubicBezTo>
                <a:cubicBezTo>
                  <a:pt x="2190654" y="1487156"/>
                  <a:pt x="2214100" y="1513952"/>
                  <a:pt x="2143762" y="1467060"/>
                </a:cubicBezTo>
                <a:cubicBezTo>
                  <a:pt x="2126136" y="1455309"/>
                  <a:pt x="2083472" y="1446963"/>
                  <a:pt x="2083472" y="1446963"/>
                </a:cubicBezTo>
                <a:cubicBezTo>
                  <a:pt x="2063375" y="1433565"/>
                  <a:pt x="2027918" y="1430454"/>
                  <a:pt x="2023181" y="1406770"/>
                </a:cubicBezTo>
                <a:lnTo>
                  <a:pt x="2003085" y="1306286"/>
                </a:lnTo>
                <a:cubicBezTo>
                  <a:pt x="1999773" y="1289723"/>
                  <a:pt x="1991398" y="1163498"/>
                  <a:pt x="1982988" y="1135464"/>
                </a:cubicBezTo>
                <a:cubicBezTo>
                  <a:pt x="1979518" y="1123897"/>
                  <a:pt x="1969590" y="1115367"/>
                  <a:pt x="1962891" y="1105319"/>
                </a:cubicBezTo>
                <a:cubicBezTo>
                  <a:pt x="1930041" y="1006766"/>
                  <a:pt x="1944554" y="1066139"/>
                  <a:pt x="1932746" y="924449"/>
                </a:cubicBezTo>
                <a:cubicBezTo>
                  <a:pt x="1943109" y="893362"/>
                  <a:pt x="1952843" y="869386"/>
                  <a:pt x="1952843" y="834014"/>
                </a:cubicBezTo>
                <a:cubicBezTo>
                  <a:pt x="1952843" y="820204"/>
                  <a:pt x="1946763" y="807048"/>
                  <a:pt x="1942795" y="793820"/>
                </a:cubicBezTo>
                <a:cubicBezTo>
                  <a:pt x="1923228" y="728597"/>
                  <a:pt x="1931969" y="747437"/>
                  <a:pt x="1902601" y="703385"/>
                </a:cubicBezTo>
                <a:cubicBezTo>
                  <a:pt x="1903188" y="693990"/>
                  <a:pt x="1885163" y="550533"/>
                  <a:pt x="1932746" y="512466"/>
                </a:cubicBezTo>
                <a:cubicBezTo>
                  <a:pt x="1941017" y="505849"/>
                  <a:pt x="1952843" y="505767"/>
                  <a:pt x="1962891" y="502418"/>
                </a:cubicBezTo>
                <a:cubicBezTo>
                  <a:pt x="1982988" y="489020"/>
                  <a:pt x="2009783" y="482322"/>
                  <a:pt x="2023181" y="462225"/>
                </a:cubicBezTo>
                <a:lnTo>
                  <a:pt x="2063375" y="401935"/>
                </a:lnTo>
                <a:cubicBezTo>
                  <a:pt x="2066724" y="288054"/>
                  <a:pt x="2073423" y="174222"/>
                  <a:pt x="2073423" y="60291"/>
                </a:cubicBezTo>
                <a:cubicBezTo>
                  <a:pt x="2073423" y="19128"/>
                  <a:pt x="2063376" y="11018"/>
                  <a:pt x="2023181" y="10049"/>
                </a:cubicBezTo>
                <a:cubicBezTo>
                  <a:pt x="1758630" y="3674"/>
                  <a:pt x="1493983" y="1877"/>
                  <a:pt x="1229362" y="0"/>
                </a:cubicBezTo>
                <a:lnTo>
                  <a:pt x="606364" y="0"/>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019800" y="1652337"/>
            <a:ext cx="2971800" cy="4755148"/>
          </a:xfrm>
          <a:prstGeom prst="rect">
            <a:avLst/>
          </a:prstGeom>
          <a:noFill/>
        </p:spPr>
        <p:txBody>
          <a:bodyPr wrap="square" rtlCol="0">
            <a:spAutoFit/>
          </a:bodyPr>
          <a:lstStyle/>
          <a:p>
            <a:r>
              <a:rPr lang="en-US" dirty="0">
                <a:latin typeface="+mj-lt"/>
              </a:rPr>
              <a:t>Not just Seattle residents receive Seattle City Light bills:</a:t>
            </a:r>
          </a:p>
          <a:p>
            <a:pPr marL="342900" indent="-342900">
              <a:buFont typeface="Arial" panose="020B0604020202020204" pitchFamily="34" charset="0"/>
              <a:buChar char="•"/>
            </a:pPr>
            <a:endParaRPr lang="en-US" sz="1100" b="0" dirty="0">
              <a:latin typeface="+mj-lt"/>
            </a:endParaRPr>
          </a:p>
          <a:p>
            <a:pPr marL="342900" indent="-342900">
              <a:buFont typeface="Arial" panose="020B0604020202020204" pitchFamily="34" charset="0"/>
              <a:buChar char="•"/>
            </a:pPr>
            <a:r>
              <a:rPr lang="en-US" sz="2000" b="0" dirty="0">
                <a:latin typeface="+mj-lt"/>
              </a:rPr>
              <a:t>Shoreline</a:t>
            </a:r>
          </a:p>
          <a:p>
            <a:pPr marL="342900" indent="-342900">
              <a:buFont typeface="Arial" panose="020B0604020202020204" pitchFamily="34" charset="0"/>
              <a:buChar char="•"/>
            </a:pPr>
            <a:r>
              <a:rPr lang="en-US" sz="2000" b="0" dirty="0">
                <a:latin typeface="+mj-lt"/>
              </a:rPr>
              <a:t>Lake Forest Park</a:t>
            </a:r>
          </a:p>
          <a:p>
            <a:pPr marL="342900" indent="-342900">
              <a:buFont typeface="Arial" panose="020B0604020202020204" pitchFamily="34" charset="0"/>
              <a:buChar char="•"/>
            </a:pPr>
            <a:r>
              <a:rPr lang="en-US" sz="2000" b="0" dirty="0">
                <a:latin typeface="+mj-lt"/>
              </a:rPr>
              <a:t>Part of Burien</a:t>
            </a:r>
          </a:p>
          <a:p>
            <a:pPr marL="342900" indent="-342900">
              <a:buFont typeface="Arial" panose="020B0604020202020204" pitchFamily="34" charset="0"/>
              <a:buChar char="•"/>
            </a:pPr>
            <a:r>
              <a:rPr lang="en-US" sz="2000" b="0" dirty="0">
                <a:latin typeface="+mj-lt"/>
              </a:rPr>
              <a:t>Part of SeaTac</a:t>
            </a:r>
          </a:p>
          <a:p>
            <a:pPr marL="342900" indent="-342900">
              <a:buFont typeface="Arial" panose="020B0604020202020204" pitchFamily="34" charset="0"/>
              <a:buChar char="•"/>
            </a:pPr>
            <a:r>
              <a:rPr lang="en-US" sz="2000" b="0" dirty="0">
                <a:latin typeface="+mj-lt"/>
              </a:rPr>
              <a:t>Part of Renton</a:t>
            </a:r>
          </a:p>
          <a:p>
            <a:pPr marL="342900" indent="-342900">
              <a:buFont typeface="Arial" panose="020B0604020202020204" pitchFamily="34" charset="0"/>
              <a:buChar char="•"/>
            </a:pPr>
            <a:r>
              <a:rPr lang="en-US" sz="2000" b="0" dirty="0">
                <a:latin typeface="+mj-lt"/>
              </a:rPr>
              <a:t>Part of Tukwila</a:t>
            </a:r>
          </a:p>
          <a:p>
            <a:pPr marL="342900" indent="-342900">
              <a:buFont typeface="Arial" panose="020B0604020202020204" pitchFamily="34" charset="0"/>
              <a:buChar char="•"/>
            </a:pPr>
            <a:r>
              <a:rPr lang="en-US" sz="2000" b="0" dirty="0">
                <a:latin typeface="+mj-lt"/>
              </a:rPr>
              <a:t>Part of </a:t>
            </a:r>
            <a:br>
              <a:rPr lang="en-US" sz="2000" b="0" dirty="0">
                <a:latin typeface="+mj-lt"/>
              </a:rPr>
            </a:br>
            <a:r>
              <a:rPr lang="en-US" sz="2000" b="0" dirty="0">
                <a:latin typeface="+mj-lt"/>
              </a:rPr>
              <a:t>Normandy Park</a:t>
            </a:r>
          </a:p>
          <a:p>
            <a:pPr marL="342900" indent="-342900">
              <a:buFont typeface="Arial" panose="020B0604020202020204" pitchFamily="34" charset="0"/>
              <a:buChar char="•"/>
            </a:pPr>
            <a:r>
              <a:rPr lang="en-US" sz="2000" b="0" dirty="0">
                <a:latin typeface="+mj-lt"/>
              </a:rPr>
              <a:t>Some Unincorporated </a:t>
            </a:r>
            <a:br>
              <a:rPr lang="en-US" sz="2000" b="0" dirty="0">
                <a:latin typeface="+mj-lt"/>
              </a:rPr>
            </a:br>
            <a:r>
              <a:rPr lang="en-US" sz="2000" b="0" dirty="0">
                <a:latin typeface="+mj-lt"/>
              </a:rPr>
              <a:t>King County </a:t>
            </a:r>
            <a:br>
              <a:rPr lang="en-US" sz="2000" b="0" dirty="0">
                <a:latin typeface="+mj-lt"/>
              </a:rPr>
            </a:br>
            <a:r>
              <a:rPr lang="en-US" sz="2000" b="0" dirty="0">
                <a:latin typeface="+mj-lt"/>
              </a:rPr>
              <a:t>(White Center)</a:t>
            </a:r>
          </a:p>
        </p:txBody>
      </p:sp>
      <p:sp>
        <p:nvSpPr>
          <p:cNvPr id="11" name="Title 1"/>
          <p:cNvSpPr txBox="1">
            <a:spLocks/>
          </p:cNvSpPr>
          <p:nvPr/>
        </p:nvSpPr>
        <p:spPr>
          <a:xfrm>
            <a:off x="696819" y="-78534"/>
            <a:ext cx="7724633" cy="110228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dirty="0">
                <a:solidFill>
                  <a:prstClr val="white"/>
                </a:solidFill>
                <a:latin typeface="Arial Black" panose="020B0A04020102020204" pitchFamily="34" charset="0"/>
              </a:rPr>
              <a:t>Utility Programs</a:t>
            </a:r>
            <a:endParaRPr lang="en-US" sz="2400" b="0" dirty="0">
              <a:solidFill>
                <a:prstClr val="white"/>
              </a:solidFill>
              <a:latin typeface="Arial Black" panose="020B0A04020102020204" pitchFamily="34" charset="0"/>
            </a:endParaRPr>
          </a:p>
        </p:txBody>
      </p:sp>
      <p:grpSp>
        <p:nvGrpSpPr>
          <p:cNvPr id="13" name="Group 12"/>
          <p:cNvGrpSpPr/>
          <p:nvPr/>
        </p:nvGrpSpPr>
        <p:grpSpPr>
          <a:xfrm>
            <a:off x="2" y="2"/>
            <a:ext cx="1968261" cy="6868249"/>
            <a:chOff x="-1" y="22412"/>
            <a:chExt cx="1968262" cy="6835588"/>
          </a:xfrm>
        </p:grpSpPr>
        <p:pic>
          <p:nvPicPr>
            <p:cNvPr id="14" name="Picture 13" descr="C:\Users\ykim\Desktop\Temp\Flyer - Tax Volunteer Recruitment 2014-2015_Page_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5" name="Rectangle 14"/>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descr="logo_transparent wh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2"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latin typeface="FuturT"/>
              </a:rPr>
              <a:t>Utility Discount Program</a:t>
            </a:r>
          </a:p>
        </p:txBody>
      </p:sp>
    </p:spTree>
    <p:extLst>
      <p:ext uri="{BB962C8B-B14F-4D97-AF65-F5344CB8AC3E}">
        <p14:creationId xmlns:p14="http://schemas.microsoft.com/office/powerpoint/2010/main" val="2592689100"/>
      </p:ext>
    </p:extLst>
  </p:cSld>
  <p:clrMapOvr>
    <a:masterClrMapping/>
  </p:clrMapOvr>
  <p:transition spd="slow"/>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elogram 2"/>
          <p:cNvSpPr/>
          <p:nvPr/>
        </p:nvSpPr>
        <p:spPr>
          <a:xfrm>
            <a:off x="1371600" y="167522"/>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latin typeface="FuturT"/>
              </a:rPr>
              <a:t> Benefits Calculator: UDP</a:t>
            </a:r>
            <a:endParaRPr lang="en-US" sz="2800" dirty="0">
              <a:latin typeface="FuturT"/>
            </a:endParaRPr>
          </a:p>
        </p:txBody>
      </p:sp>
      <p:sp>
        <p:nvSpPr>
          <p:cNvPr id="4" name="Right Arrow 3"/>
          <p:cNvSpPr/>
          <p:nvPr/>
        </p:nvSpPr>
        <p:spPr>
          <a:xfrm>
            <a:off x="1253448" y="1855846"/>
            <a:ext cx="914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253448" y="3508050"/>
            <a:ext cx="914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1253448" y="5160254"/>
            <a:ext cx="914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2683333" y="1300487"/>
            <a:ext cx="5077983" cy="5238425"/>
          </a:xfrm>
          <a:prstGeom prst="rect">
            <a:avLst/>
          </a:prstGeom>
          <a:ln>
            <a:noFill/>
          </a:ln>
          <a:effectLst>
            <a:outerShdw blurRad="190500" algn="tl" rotWithShape="0">
              <a:srgbClr val="000000">
                <a:alpha val="70000"/>
              </a:srgbClr>
            </a:outerShdw>
          </a:effectLst>
        </p:spPr>
      </p:pic>
      <p:sp>
        <p:nvSpPr>
          <p:cNvPr id="9" name="Rectangle 8"/>
          <p:cNvSpPr/>
          <p:nvPr/>
        </p:nvSpPr>
        <p:spPr>
          <a:xfrm>
            <a:off x="2683333" y="2028749"/>
            <a:ext cx="4572001" cy="255200"/>
          </a:xfrm>
          <a:prstGeom prst="rect">
            <a:avLst/>
          </a:prstGeom>
          <a:noFill/>
          <a:ln>
            <a:solidFill>
              <a:srgbClr val="228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735993" y="3581400"/>
            <a:ext cx="4972665" cy="305589"/>
          </a:xfrm>
          <a:prstGeom prst="rect">
            <a:avLst/>
          </a:prstGeom>
          <a:noFill/>
          <a:ln>
            <a:solidFill>
              <a:srgbClr val="228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794332" y="5312040"/>
            <a:ext cx="4688681" cy="305414"/>
          </a:xfrm>
          <a:prstGeom prst="rect">
            <a:avLst/>
          </a:prstGeom>
          <a:noFill/>
          <a:ln>
            <a:solidFill>
              <a:srgbClr val="228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917612"/>
      </p:ext>
    </p:extLst>
  </p:cSld>
  <p:clrMapOvr>
    <a:masterClrMapping/>
  </p:clrMapOvr>
  <p:transition advClick="0"/>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 y="2"/>
            <a:ext cx="1968261" cy="6868249"/>
            <a:chOff x="-1" y="22412"/>
            <a:chExt cx="1968262" cy="6835588"/>
          </a:xfrm>
        </p:grpSpPr>
        <p:pic>
          <p:nvPicPr>
            <p:cNvPr id="18" name="Picture 17"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9" name="Rectangle 18"/>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0" name="Parallelogram 2"/>
          <p:cNvSpPr/>
          <p:nvPr/>
        </p:nvSpPr>
        <p:spPr>
          <a:xfrm>
            <a:off x="25908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latin typeface="FuturT"/>
              </a:rPr>
              <a:t>UDP Hard Referral Form</a:t>
            </a:r>
          </a:p>
        </p:txBody>
      </p:sp>
      <p:sp>
        <p:nvSpPr>
          <p:cNvPr id="2" name="TextBox 1"/>
          <p:cNvSpPr txBox="1"/>
          <p:nvPr/>
        </p:nvSpPr>
        <p:spPr>
          <a:xfrm>
            <a:off x="2708989" y="5885710"/>
            <a:ext cx="5486730" cy="707886"/>
          </a:xfrm>
          <a:prstGeom prst="rect">
            <a:avLst/>
          </a:prstGeom>
          <a:noFill/>
        </p:spPr>
        <p:txBody>
          <a:bodyPr wrap="square" rtlCol="0">
            <a:spAutoFit/>
          </a:bodyPr>
          <a:lstStyle/>
          <a:p>
            <a:pPr eaLnBrk="1" hangingPunct="1">
              <a:spcBef>
                <a:spcPct val="30000"/>
              </a:spcBef>
              <a:defRPr/>
            </a:pPr>
            <a:r>
              <a:rPr lang="en-US" sz="2000" b="0" dirty="0"/>
              <a:t>Clients can fill out the form to have a UDP employee follow up with them in </a:t>
            </a:r>
            <a:r>
              <a:rPr lang="en-US" sz="2000" b="0" i="1" dirty="0">
                <a:solidFill>
                  <a:srgbClr val="1E59B8"/>
                </a:solidFill>
              </a:rPr>
              <a:t>3-5 weeks</a:t>
            </a:r>
            <a:r>
              <a:rPr lang="en-US" sz="2000" b="0" dirty="0"/>
              <a:t>.</a:t>
            </a:r>
          </a:p>
        </p:txBody>
      </p:sp>
      <p:pic>
        <p:nvPicPr>
          <p:cNvPr id="4" name="Picture 3"/>
          <p:cNvPicPr>
            <a:picLocks noChangeAspect="1"/>
          </p:cNvPicPr>
          <p:nvPr/>
        </p:nvPicPr>
        <p:blipFill>
          <a:blip r:embed="rId5"/>
          <a:stretch>
            <a:fillRect/>
          </a:stretch>
        </p:blipFill>
        <p:spPr>
          <a:xfrm>
            <a:off x="3810000" y="1592978"/>
            <a:ext cx="3284708" cy="41461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8076116"/>
      </p:ext>
    </p:extLst>
  </p:cSld>
  <p:clrMapOvr>
    <a:masterClrMapping/>
  </p:clrMapOvr>
  <p:transition advClick="0"/>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 y="2"/>
            <a:ext cx="1968261" cy="6868249"/>
            <a:chOff x="-1" y="22412"/>
            <a:chExt cx="1968262" cy="6835588"/>
          </a:xfrm>
        </p:grpSpPr>
        <p:pic>
          <p:nvPicPr>
            <p:cNvPr id="13" name="Picture 12"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4" name="Rectangle 13"/>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6"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UDP Materials</a:t>
            </a:r>
          </a:p>
        </p:txBody>
      </p:sp>
      <p:sp>
        <p:nvSpPr>
          <p:cNvPr id="17" name="TextBox 16"/>
          <p:cNvSpPr txBox="1"/>
          <p:nvPr/>
        </p:nvSpPr>
        <p:spPr>
          <a:xfrm>
            <a:off x="2133599" y="5225485"/>
            <a:ext cx="2723301" cy="461665"/>
          </a:xfrm>
          <a:prstGeom prst="rect">
            <a:avLst/>
          </a:prstGeom>
          <a:noFill/>
        </p:spPr>
        <p:txBody>
          <a:bodyPr wrap="square" rtlCol="0">
            <a:spAutoFit/>
          </a:bodyPr>
          <a:lstStyle/>
          <a:p>
            <a:r>
              <a:rPr lang="en-US" i="1" dirty="0">
                <a:solidFill>
                  <a:srgbClr val="1E59B8"/>
                </a:solidFill>
                <a:latin typeface="+mj-lt"/>
              </a:rPr>
              <a:t>Soft Referral Sheet</a:t>
            </a:r>
          </a:p>
        </p:txBody>
      </p:sp>
      <p:sp>
        <p:nvSpPr>
          <p:cNvPr id="18" name="TextBox 17"/>
          <p:cNvSpPr txBox="1"/>
          <p:nvPr/>
        </p:nvSpPr>
        <p:spPr>
          <a:xfrm>
            <a:off x="6455508" y="2099895"/>
            <a:ext cx="2917091" cy="830997"/>
          </a:xfrm>
          <a:prstGeom prst="rect">
            <a:avLst/>
          </a:prstGeom>
          <a:noFill/>
        </p:spPr>
        <p:txBody>
          <a:bodyPr wrap="square" rtlCol="0">
            <a:spAutoFit/>
          </a:bodyPr>
          <a:lstStyle/>
          <a:p>
            <a:r>
              <a:rPr lang="en-US" i="1" dirty="0">
                <a:solidFill>
                  <a:srgbClr val="1E59B8"/>
                </a:solidFill>
                <a:latin typeface="+mj-lt"/>
              </a:rPr>
              <a:t>Next Steps- </a:t>
            </a:r>
          </a:p>
          <a:p>
            <a:r>
              <a:rPr lang="en-US" i="1" dirty="0">
                <a:solidFill>
                  <a:srgbClr val="1E59B8"/>
                </a:solidFill>
                <a:latin typeface="+mj-lt"/>
              </a:rPr>
              <a:t>Hard Referral Sheet</a:t>
            </a:r>
          </a:p>
        </p:txBody>
      </p:sp>
      <p:pic>
        <p:nvPicPr>
          <p:cNvPr id="2" name="Picture 1"/>
          <p:cNvPicPr>
            <a:picLocks noChangeAspect="1"/>
          </p:cNvPicPr>
          <p:nvPr/>
        </p:nvPicPr>
        <p:blipFill>
          <a:blip r:embed="rId5"/>
          <a:stretch>
            <a:fillRect/>
          </a:stretch>
        </p:blipFill>
        <p:spPr>
          <a:xfrm>
            <a:off x="2133599" y="1622733"/>
            <a:ext cx="4156573" cy="2642339"/>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6"/>
          <a:stretch>
            <a:fillRect/>
          </a:stretch>
        </p:blipFill>
        <p:spPr>
          <a:xfrm>
            <a:off x="4724400" y="3906720"/>
            <a:ext cx="4262437" cy="263753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83397992"/>
      </p:ext>
    </p:extLst>
  </p:cSld>
  <p:clrMapOvr>
    <a:masterClrMapping/>
  </p:clrMapOvr>
  <p:transition advClick="0"/>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76602" y="1895594"/>
            <a:ext cx="5308767" cy="4308872"/>
          </a:xfrm>
          <a:prstGeom prst="rect">
            <a:avLst/>
          </a:prstGeom>
          <a:noFill/>
        </p:spPr>
        <p:txBody>
          <a:bodyPr wrap="square" rtlCol="0">
            <a:spAutoFit/>
          </a:bodyPr>
          <a:lstStyle/>
          <a:p>
            <a:r>
              <a:rPr lang="en-US" sz="2800" dirty="0">
                <a:latin typeface="+mj-lt"/>
              </a:rPr>
              <a:t>Utility Programs</a:t>
            </a:r>
          </a:p>
          <a:p>
            <a:pPr marL="800100" lvl="1" indent="-342900">
              <a:buFontTx/>
              <a:buChar char="-"/>
            </a:pPr>
            <a:r>
              <a:rPr lang="en-US" b="0" dirty="0">
                <a:solidFill>
                  <a:prstClr val="black"/>
                </a:solidFill>
                <a:latin typeface="+mj-lt"/>
              </a:rPr>
              <a:t>What programs are available and for whom?</a:t>
            </a:r>
          </a:p>
          <a:p>
            <a:pPr marL="800100" lvl="1" indent="-342900">
              <a:buFontTx/>
              <a:buChar char="-"/>
            </a:pPr>
            <a:r>
              <a:rPr lang="en-US" sz="1400" dirty="0">
                <a:solidFill>
                  <a:schemeClr val="bg1"/>
                </a:solidFill>
                <a:latin typeface="+mj-lt"/>
              </a:rPr>
              <a:t>ASDFA</a:t>
            </a:r>
          </a:p>
          <a:p>
            <a:r>
              <a:rPr lang="en-US" sz="2800" dirty="0">
                <a:latin typeface="+mj-lt"/>
              </a:rPr>
              <a:t>Utility Discount Program</a:t>
            </a:r>
          </a:p>
          <a:p>
            <a:pPr marL="914400" lvl="1" indent="-457200">
              <a:buFontTx/>
              <a:buChar char="-"/>
            </a:pPr>
            <a:r>
              <a:rPr lang="en-US" b="0" dirty="0">
                <a:latin typeface="+mj-lt"/>
              </a:rPr>
              <a:t>UDP Eligibility</a:t>
            </a:r>
          </a:p>
          <a:p>
            <a:pPr marL="914400" lvl="1" indent="-457200">
              <a:buFontTx/>
              <a:buChar char="-"/>
            </a:pPr>
            <a:r>
              <a:rPr lang="en-US" b="0" dirty="0">
                <a:latin typeface="+mj-lt"/>
              </a:rPr>
              <a:t>Referring clients to UDP</a:t>
            </a:r>
            <a:endParaRPr lang="en-US" sz="1800" b="0" i="1" dirty="0">
              <a:latin typeface="+mj-lt"/>
            </a:endParaRPr>
          </a:p>
          <a:p>
            <a:r>
              <a:rPr lang="en-US" sz="1400" dirty="0">
                <a:solidFill>
                  <a:schemeClr val="bg1"/>
                </a:solidFill>
                <a:latin typeface="+mj-lt"/>
              </a:rPr>
              <a:t>--sDAS</a:t>
            </a:r>
            <a:endParaRPr lang="en-US" sz="1400" dirty="0">
              <a:latin typeface="+mj-lt"/>
            </a:endParaRPr>
          </a:p>
          <a:p>
            <a:r>
              <a:rPr lang="en-US" sz="2800" dirty="0">
                <a:latin typeface="+mj-lt"/>
              </a:rPr>
              <a:t>LIHEAP</a:t>
            </a:r>
            <a:endParaRPr lang="en-US" sz="1600" dirty="0">
              <a:latin typeface="+mj-lt"/>
            </a:endParaRPr>
          </a:p>
          <a:p>
            <a:pPr marL="800100" lvl="1" indent="-342900">
              <a:buFontTx/>
              <a:buChar char="-"/>
            </a:pPr>
            <a:r>
              <a:rPr lang="en-US" b="0" dirty="0">
                <a:latin typeface="+mj-lt"/>
              </a:rPr>
              <a:t>Referring clients to LIHEAP</a:t>
            </a:r>
          </a:p>
          <a:p>
            <a:pPr marL="800100" lvl="1" indent="-342900">
              <a:buFontTx/>
              <a:buChar char="-"/>
            </a:pPr>
            <a:endParaRPr lang="en-US" sz="1400" b="0" dirty="0">
              <a:latin typeface="+mj-lt"/>
            </a:endParaRPr>
          </a:p>
          <a:p>
            <a:r>
              <a:rPr lang="en-US" sz="2800" dirty="0">
                <a:latin typeface="+mj-lt"/>
              </a:rPr>
              <a:t>Recording Data</a:t>
            </a:r>
          </a:p>
        </p:txBody>
      </p:sp>
      <p:grpSp>
        <p:nvGrpSpPr>
          <p:cNvPr id="10" name="Group 9"/>
          <p:cNvGrpSpPr/>
          <p:nvPr/>
        </p:nvGrpSpPr>
        <p:grpSpPr>
          <a:xfrm>
            <a:off x="2" y="2"/>
            <a:ext cx="1968261" cy="6868249"/>
            <a:chOff x="-1" y="22412"/>
            <a:chExt cx="1968262" cy="6835588"/>
          </a:xfrm>
        </p:grpSpPr>
        <p:pic>
          <p:nvPicPr>
            <p:cNvPr id="11" name="Picture 10"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3" name="Rectangle 12"/>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36" name="Parallelogram 2"/>
          <p:cNvSpPr/>
          <p:nvPr/>
        </p:nvSpPr>
        <p:spPr>
          <a:xfrm>
            <a:off x="2235285" y="236770"/>
            <a:ext cx="7391400" cy="1089044"/>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latin typeface="FuturT"/>
              </a:rPr>
              <a:t>        Utility Assistance</a:t>
            </a:r>
            <a:endParaRPr lang="en-US" sz="3200" dirty="0">
              <a:latin typeface="FuturT"/>
            </a:endParaRPr>
          </a:p>
        </p:txBody>
      </p:sp>
      <p:sp>
        <p:nvSpPr>
          <p:cNvPr id="37" name="Oval 36"/>
          <p:cNvSpPr/>
          <p:nvPr/>
        </p:nvSpPr>
        <p:spPr>
          <a:xfrm>
            <a:off x="2753517" y="1895596"/>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753516" y="4713027"/>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stCxn id="37" idx="4"/>
            <a:endCxn id="46" idx="0"/>
          </p:cNvCxnSpPr>
          <p:nvPr/>
        </p:nvCxnSpPr>
        <p:spPr>
          <a:xfrm flipH="1">
            <a:off x="2980238" y="2335727"/>
            <a:ext cx="1" cy="106744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46" idx="4"/>
            <a:endCxn id="39" idx="0"/>
          </p:cNvCxnSpPr>
          <p:nvPr/>
        </p:nvCxnSpPr>
        <p:spPr>
          <a:xfrm>
            <a:off x="2980236" y="3843302"/>
            <a:ext cx="0" cy="86972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39" idx="4"/>
            <a:endCxn id="43" idx="0"/>
          </p:cNvCxnSpPr>
          <p:nvPr/>
        </p:nvCxnSpPr>
        <p:spPr>
          <a:xfrm flipH="1">
            <a:off x="2980237" y="5153160"/>
            <a:ext cx="1" cy="51248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2753515" y="5665643"/>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753516" y="3403169"/>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5"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2711582" y="4539371"/>
            <a:ext cx="651077" cy="613789"/>
          </a:xfrm>
          <a:prstGeom prst="rect">
            <a:avLst/>
          </a:prstGeom>
        </p:spPr>
      </p:pic>
    </p:spTree>
    <p:extLst>
      <p:ext uri="{BB962C8B-B14F-4D97-AF65-F5344CB8AC3E}">
        <p14:creationId xmlns:p14="http://schemas.microsoft.com/office/powerpoint/2010/main" val="839866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1652" y="-9261"/>
            <a:ext cx="12189652" cy="6867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7" name="TextBox 16"/>
          <p:cNvSpPr txBox="1">
            <a:spLocks noChangeArrowheads="1"/>
          </p:cNvSpPr>
          <p:nvPr/>
        </p:nvSpPr>
        <p:spPr bwMode="auto">
          <a:xfrm>
            <a:off x="0" y="4857751"/>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cs typeface="+mn-cs"/>
              </a:rPr>
              <a:t>#UWKC</a:t>
            </a:r>
          </a:p>
        </p:txBody>
      </p:sp>
      <p:pic>
        <p:nvPicPr>
          <p:cNvPr id="31748"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28975" y="2043114"/>
            <a:ext cx="2686050" cy="219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14343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4463612" y="2014956"/>
            <a:ext cx="0" cy="2371595"/>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cxnSp>
        <p:nvCxnSpPr>
          <p:cNvPr id="11" name="Straight Connector 10"/>
          <p:cNvCxnSpPr/>
          <p:nvPr/>
        </p:nvCxnSpPr>
        <p:spPr>
          <a:xfrm>
            <a:off x="8042813" y="2014956"/>
            <a:ext cx="0" cy="2369431"/>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477184" y="3309783"/>
            <a:ext cx="4151513" cy="6805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1E59B8"/>
                </a:solidFill>
                <a:effectLst/>
                <a:uLnTx/>
                <a:uFillTx/>
                <a:latin typeface="Calibri"/>
                <a:ea typeface="+mn-ea"/>
                <a:cs typeface="+mn-cs"/>
              </a:rPr>
              <a:t>Tax Volunteers</a:t>
            </a:r>
          </a:p>
        </p:txBody>
      </p:sp>
      <p:sp>
        <p:nvSpPr>
          <p:cNvPr id="14" name="Rectangle 13"/>
          <p:cNvSpPr/>
          <p:nvPr/>
        </p:nvSpPr>
        <p:spPr>
          <a:xfrm>
            <a:off x="3893497" y="2629207"/>
            <a:ext cx="4151513" cy="680576"/>
          </a:xfrm>
          <a:prstGeom prst="rect">
            <a:avLst/>
          </a:prstGeom>
          <a:solidFill>
            <a:srgbClr val="1E59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Intake and Benefits Volunteers</a:t>
            </a:r>
          </a:p>
        </p:txBody>
      </p:sp>
      <p:sp>
        <p:nvSpPr>
          <p:cNvPr id="16" name="TextBox 15"/>
          <p:cNvSpPr txBox="1"/>
          <p:nvPr/>
        </p:nvSpPr>
        <p:spPr>
          <a:xfrm>
            <a:off x="3417092" y="1662532"/>
            <a:ext cx="95280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9:30 am</a:t>
            </a:r>
          </a:p>
        </p:txBody>
      </p:sp>
      <p:sp>
        <p:nvSpPr>
          <p:cNvPr id="17" name="TextBox 16"/>
          <p:cNvSpPr txBox="1"/>
          <p:nvPr/>
        </p:nvSpPr>
        <p:spPr>
          <a:xfrm>
            <a:off x="4038602" y="4388283"/>
            <a:ext cx="1337979"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10:00 am</a:t>
            </a:r>
          </a:p>
        </p:txBody>
      </p:sp>
      <p:sp>
        <p:nvSpPr>
          <p:cNvPr id="18" name="TextBox 17"/>
          <p:cNvSpPr txBox="1"/>
          <p:nvPr/>
        </p:nvSpPr>
        <p:spPr>
          <a:xfrm>
            <a:off x="7566410" y="1643239"/>
            <a:ext cx="95280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1:30 pm</a:t>
            </a:r>
          </a:p>
        </p:txBody>
      </p:sp>
      <p:sp>
        <p:nvSpPr>
          <p:cNvPr id="19" name="TextBox 18"/>
          <p:cNvSpPr txBox="1"/>
          <p:nvPr/>
        </p:nvSpPr>
        <p:spPr>
          <a:xfrm>
            <a:off x="8153400" y="4427071"/>
            <a:ext cx="1024988"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2:00 pm</a:t>
            </a:r>
          </a:p>
        </p:txBody>
      </p:sp>
      <p:cxnSp>
        <p:nvCxnSpPr>
          <p:cNvPr id="20" name="Straight Connector 19"/>
          <p:cNvCxnSpPr/>
          <p:nvPr/>
        </p:nvCxnSpPr>
        <p:spPr>
          <a:xfrm>
            <a:off x="3878869" y="2014956"/>
            <a:ext cx="0" cy="237159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628696" y="2014956"/>
            <a:ext cx="0" cy="2369431"/>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52400" y="1447800"/>
            <a:ext cx="3385667" cy="36317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Calibri"/>
                <a:ea typeface="ＭＳ Ｐゴシック" pitchFamily="48" charset="-128"/>
                <a:cs typeface="+mn-cs"/>
              </a:rPr>
              <a:t>Intake</a:t>
            </a:r>
            <a:r>
              <a:rPr kumimoji="0" lang="en-US" sz="2800" i="0" u="none" strike="noStrike" kern="1200" cap="none" spc="0" normalizeH="0" noProof="0" dirty="0">
                <a:ln>
                  <a:noFill/>
                </a:ln>
                <a:solidFill>
                  <a:prstClr val="black"/>
                </a:solidFill>
                <a:effectLst/>
                <a:uLnTx/>
                <a:uFillTx/>
                <a:latin typeface="Calibri"/>
                <a:ea typeface="ＭＳ Ｐゴシック" pitchFamily="48" charset="-128"/>
                <a:cs typeface="+mn-cs"/>
              </a:rPr>
              <a:t> &amp; Benefit </a:t>
            </a:r>
            <a:r>
              <a:rPr kumimoji="0" lang="en-US" sz="2800" i="0" u="none" strike="noStrike" kern="1200" cap="none" spc="0" normalizeH="0" baseline="0" noProof="0" dirty="0">
                <a:ln>
                  <a:noFill/>
                </a:ln>
                <a:solidFill>
                  <a:prstClr val="black"/>
                </a:solidFill>
                <a:effectLst/>
                <a:uLnTx/>
                <a:uFillTx/>
                <a:latin typeface="Calibri"/>
                <a:ea typeface="ＭＳ Ｐゴシック" pitchFamily="48" charset="-128"/>
                <a:cs typeface="+mn-cs"/>
              </a:rPr>
              <a:t>Specialists arrive a half an hour early to help setup the site.</a:t>
            </a:r>
            <a:endParaRPr kumimoji="0" lang="en-US" b="1"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a:ea typeface="ＭＳ Ｐゴシック" pitchFamily="48" charset="-128"/>
                <a:cs typeface="+mn-cs"/>
              </a:rPr>
              <a:t>Tax volunteers stay a half an hour later to breakdown site.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1E59B8"/>
                </a:solidFill>
                <a:effectLst/>
                <a:uLnTx/>
                <a:uFillTx/>
                <a:latin typeface="Calibri"/>
                <a:ea typeface="ＭＳ Ｐゴシック" pitchFamily="48" charset="-128"/>
                <a:cs typeface="+mn-cs"/>
              </a:rPr>
              <a:t>NOTE: </a:t>
            </a:r>
            <a:r>
              <a:rPr kumimoji="0" lang="en-US" sz="20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This is already a part of the shift you signed up for! </a:t>
            </a:r>
          </a:p>
        </p:txBody>
      </p:sp>
      <p:sp>
        <p:nvSpPr>
          <p:cNvPr id="24" name="Parallelogram 2"/>
          <p:cNvSpPr/>
          <p:nvPr/>
        </p:nvSpPr>
        <p:spPr>
          <a:xfrm>
            <a:off x="533400" y="228463"/>
            <a:ext cx="91440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defRPr/>
            </a:pPr>
            <a:r>
              <a:rPr lang="en-US" sz="3600" dirty="0">
                <a:solidFill>
                  <a:prstClr val="white"/>
                </a:solidFill>
                <a:latin typeface="FuturT"/>
              </a:rPr>
              <a:t>Intake &amp; Benefit Specialists </a:t>
            </a:r>
            <a:r>
              <a:rPr kumimoji="0" lang="en-US" sz="3600" b="1" i="0" u="none" strike="noStrike" kern="1200" cap="none" spc="0" normalizeH="0" baseline="0" noProof="0" dirty="0">
                <a:ln>
                  <a:noFill/>
                </a:ln>
                <a:solidFill>
                  <a:prstClr val="white"/>
                </a:solidFill>
                <a:effectLst/>
                <a:uLnTx/>
                <a:uFillTx/>
                <a:latin typeface="FuturT"/>
                <a:ea typeface="+mn-ea"/>
                <a:cs typeface="+mn-cs"/>
              </a:rPr>
              <a:t>Role</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Tree>
    <p:extLst>
      <p:ext uri="{BB962C8B-B14F-4D97-AF65-F5344CB8AC3E}">
        <p14:creationId xmlns:p14="http://schemas.microsoft.com/office/powerpoint/2010/main" val="280839183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elogram 2"/>
          <p:cNvSpPr/>
          <p:nvPr/>
        </p:nvSpPr>
        <p:spPr>
          <a:xfrm>
            <a:off x="-304800" y="135539"/>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latin typeface="FuturT"/>
              </a:rPr>
              <a:t> Benefits Calculator: LIHEAP</a:t>
            </a:r>
            <a:endParaRPr lang="en-US" sz="2800" dirty="0">
              <a:latin typeface="FuturT"/>
            </a:endParaRPr>
          </a:p>
        </p:txBody>
      </p:sp>
      <p:pic>
        <p:nvPicPr>
          <p:cNvPr id="6" name="Picture 5"/>
          <p:cNvPicPr>
            <a:picLocks noChangeAspect="1"/>
          </p:cNvPicPr>
          <p:nvPr/>
        </p:nvPicPr>
        <p:blipFill>
          <a:blip r:embed="rId3"/>
          <a:stretch>
            <a:fillRect/>
          </a:stretch>
        </p:blipFill>
        <p:spPr>
          <a:xfrm>
            <a:off x="2108200" y="1308100"/>
            <a:ext cx="4368800" cy="5453112"/>
          </a:xfrm>
          <a:prstGeom prst="rect">
            <a:avLst/>
          </a:prstGeom>
          <a:ln>
            <a:noFill/>
          </a:ln>
          <a:effectLst>
            <a:outerShdw blurRad="190500" algn="tl" rotWithShape="0">
              <a:srgbClr val="000000">
                <a:alpha val="70000"/>
              </a:srgbClr>
            </a:outerShdw>
          </a:effectLst>
        </p:spPr>
      </p:pic>
      <p:sp>
        <p:nvSpPr>
          <p:cNvPr id="16" name="Rectangle 15"/>
          <p:cNvSpPr/>
          <p:nvPr/>
        </p:nvSpPr>
        <p:spPr>
          <a:xfrm>
            <a:off x="2070745" y="2163378"/>
            <a:ext cx="2184400" cy="152400"/>
          </a:xfrm>
          <a:prstGeom prst="rect">
            <a:avLst/>
          </a:prstGeom>
          <a:noFill/>
          <a:ln>
            <a:solidFill>
              <a:srgbClr val="299A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034582" y="5867400"/>
            <a:ext cx="3289946" cy="342900"/>
          </a:xfrm>
          <a:prstGeom prst="rect">
            <a:avLst/>
          </a:prstGeom>
          <a:noFill/>
          <a:ln>
            <a:solidFill>
              <a:srgbClr val="299A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070745" y="3844156"/>
            <a:ext cx="4368800" cy="381000"/>
          </a:xfrm>
          <a:prstGeom prst="rect">
            <a:avLst/>
          </a:prstGeom>
          <a:noFill/>
          <a:ln>
            <a:solidFill>
              <a:srgbClr val="299A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rved Right Arrow 13"/>
          <p:cNvSpPr/>
          <p:nvPr/>
        </p:nvSpPr>
        <p:spPr>
          <a:xfrm>
            <a:off x="1351365" y="2163378"/>
            <a:ext cx="645762" cy="4046922"/>
          </a:xfrm>
          <a:prstGeom prst="curv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15" name="Curved Right Arrow 14"/>
          <p:cNvSpPr/>
          <p:nvPr/>
        </p:nvSpPr>
        <p:spPr>
          <a:xfrm>
            <a:off x="1524000" y="2167829"/>
            <a:ext cx="462795" cy="2061202"/>
          </a:xfrm>
          <a:prstGeom prst="curv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9144582"/>
      </p:ext>
    </p:extLst>
  </p:cSld>
  <p:clrMapOvr>
    <a:masterClrMapping/>
  </p:clrMapOvr>
  <p:transition advClick="0"/>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elogram 2"/>
          <p:cNvSpPr/>
          <p:nvPr/>
        </p:nvSpPr>
        <p:spPr>
          <a:xfrm>
            <a:off x="-304800" y="169678"/>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Setting Up LIHEAP Appointment</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3" name="TextBox 2"/>
          <p:cNvSpPr txBox="1"/>
          <p:nvPr/>
        </p:nvSpPr>
        <p:spPr>
          <a:xfrm>
            <a:off x="383857" y="1582322"/>
            <a:ext cx="8390362" cy="115416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mj-lt"/>
                <a:ea typeface="ＭＳ Ｐゴシック" pitchFamily="48" charset="-128"/>
                <a:cs typeface="+mn-cs"/>
              </a:rPr>
              <a:t>If residents do not receive a Seattle City Light bill, they may be eligible for the Low Income Home Energy Assistance Program (LIHEAP).</a:t>
            </a:r>
          </a:p>
        </p:txBody>
      </p:sp>
      <p:pic>
        <p:nvPicPr>
          <p:cNvPr id="5" name="Picture 4"/>
          <p:cNvPicPr>
            <a:picLocks noChangeAspect="1"/>
          </p:cNvPicPr>
          <p:nvPr/>
        </p:nvPicPr>
        <p:blipFill>
          <a:blip r:embed="rId3"/>
          <a:stretch>
            <a:fillRect/>
          </a:stretch>
        </p:blipFill>
        <p:spPr>
          <a:xfrm>
            <a:off x="1371600" y="3733800"/>
            <a:ext cx="6414877" cy="2753288"/>
          </a:xfrm>
          <a:prstGeom prst="rect">
            <a:avLst/>
          </a:prstGeom>
          <a:ln>
            <a:noFill/>
          </a:ln>
          <a:effectLst>
            <a:outerShdw blurRad="190500" algn="tl" rotWithShape="0">
              <a:srgbClr val="000000">
                <a:alpha val="70000"/>
              </a:srgbClr>
            </a:outerShdw>
          </a:effectLst>
        </p:spPr>
      </p:pic>
      <p:sp>
        <p:nvSpPr>
          <p:cNvPr id="6" name="TextBox 5"/>
          <p:cNvSpPr txBox="1"/>
          <p:nvPr/>
        </p:nvSpPr>
        <p:spPr>
          <a:xfrm>
            <a:off x="240407" y="2926291"/>
            <a:ext cx="8720797"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1E59B8"/>
                </a:solidFill>
                <a:effectLst/>
                <a:uLnTx/>
                <a:uFillTx/>
                <a:latin typeface="+mj-lt"/>
                <a:ea typeface="ＭＳ Ｐゴシック" pitchFamily="48" charset="-128"/>
                <a:cs typeface="+mn-cs"/>
              </a:rPr>
              <a:t>Website and phone number vary by area of residence:</a:t>
            </a:r>
          </a:p>
        </p:txBody>
      </p:sp>
    </p:spTree>
    <p:extLst>
      <p:ext uri="{BB962C8B-B14F-4D97-AF65-F5344CB8AC3E}">
        <p14:creationId xmlns:p14="http://schemas.microsoft.com/office/powerpoint/2010/main" val="999641742"/>
      </p:ext>
    </p:extLst>
  </p:cSld>
  <p:clrMapOvr>
    <a:masterClrMapping/>
  </p:clrMapOvr>
  <p:transition advClick="0"/>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 y="2"/>
            <a:ext cx="1968261" cy="6868249"/>
            <a:chOff x="-1" y="22412"/>
            <a:chExt cx="1968262" cy="6835588"/>
          </a:xfrm>
        </p:grpSpPr>
        <p:pic>
          <p:nvPicPr>
            <p:cNvPr id="13" name="Picture 12"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4" name="Rectangle 13"/>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6" name="Parallelogram 2"/>
          <p:cNvSpPr/>
          <p:nvPr/>
        </p:nvSpPr>
        <p:spPr>
          <a:xfrm>
            <a:off x="2438400" y="152400"/>
            <a:ext cx="7175738" cy="1045732"/>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300" b="1" i="0" u="none" strike="noStrike" kern="1200" cap="none" spc="0" normalizeH="0" baseline="0" noProof="0" dirty="0">
                <a:ln>
                  <a:noFill/>
                </a:ln>
                <a:solidFill>
                  <a:prstClr val="white"/>
                </a:solidFill>
                <a:effectLst/>
                <a:uLnTx/>
                <a:uFillTx/>
                <a:latin typeface="FuturT"/>
                <a:ea typeface="+mn-ea"/>
                <a:cs typeface="+mn-cs"/>
              </a:rPr>
              <a:t>LIHEAP - Hard Referral</a:t>
            </a:r>
          </a:p>
        </p:txBody>
      </p:sp>
      <p:sp>
        <p:nvSpPr>
          <p:cNvPr id="3" name="Rectangle 2"/>
          <p:cNvSpPr/>
          <p:nvPr/>
        </p:nvSpPr>
        <p:spPr>
          <a:xfrm>
            <a:off x="2191389" y="5885710"/>
            <a:ext cx="6419211" cy="83099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We can give clients the </a:t>
            </a:r>
            <a:r>
              <a:rPr kumimoji="0" lang="en-US" sz="2400" b="1" i="0" u="none" strike="noStrike" kern="1200" cap="none" spc="0" normalizeH="0" baseline="0" noProof="0" dirty="0">
                <a:ln>
                  <a:noFill/>
                </a:ln>
                <a:solidFill>
                  <a:srgbClr val="1E59B8"/>
                </a:solidFill>
                <a:effectLst/>
                <a:uLnTx/>
                <a:uFillTx/>
                <a:latin typeface="Calibri"/>
                <a:ea typeface="ＭＳ Ｐゴシック" pitchFamily="48" charset="-128"/>
                <a:cs typeface="+mn-cs"/>
              </a:rPr>
              <a:t>hard referral flyer after the appointment is set up.</a:t>
            </a:r>
          </a:p>
        </p:txBody>
      </p:sp>
      <p:pic>
        <p:nvPicPr>
          <p:cNvPr id="4" name="Picture 3"/>
          <p:cNvPicPr>
            <a:picLocks noChangeAspect="1"/>
          </p:cNvPicPr>
          <p:nvPr/>
        </p:nvPicPr>
        <p:blipFill>
          <a:blip r:embed="rId5"/>
          <a:stretch>
            <a:fillRect/>
          </a:stretch>
        </p:blipFill>
        <p:spPr>
          <a:xfrm>
            <a:off x="2895600" y="1820167"/>
            <a:ext cx="5323296" cy="34435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7273655"/>
      </p:ext>
    </p:extLst>
  </p:cSld>
  <p:clrMapOvr>
    <a:masterClrMapping/>
  </p:clrMapOvr>
  <p:transition advClick="0"/>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 y="2"/>
            <a:ext cx="1968261" cy="6868249"/>
            <a:chOff x="-1" y="22412"/>
            <a:chExt cx="1968262" cy="6835588"/>
          </a:xfrm>
        </p:grpSpPr>
        <p:pic>
          <p:nvPicPr>
            <p:cNvPr id="13" name="Picture 12"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4" name="Rectangle 13"/>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6" name="Parallelogram 2"/>
          <p:cNvSpPr/>
          <p:nvPr/>
        </p:nvSpPr>
        <p:spPr>
          <a:xfrm>
            <a:off x="2438400" y="173467"/>
            <a:ext cx="7175738" cy="1045732"/>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300" b="1" i="0" u="none" strike="noStrike" kern="1200" cap="none" spc="0" normalizeH="0" baseline="0" noProof="0" dirty="0">
                <a:ln>
                  <a:noFill/>
                </a:ln>
                <a:solidFill>
                  <a:prstClr val="white"/>
                </a:solidFill>
                <a:effectLst/>
                <a:uLnTx/>
                <a:uFillTx/>
                <a:latin typeface="FuturT"/>
                <a:ea typeface="+mn-ea"/>
                <a:cs typeface="+mn-cs"/>
              </a:rPr>
              <a:t>LIHEAP - Soft Referral</a:t>
            </a:r>
          </a:p>
        </p:txBody>
      </p:sp>
      <p:sp>
        <p:nvSpPr>
          <p:cNvPr id="3" name="Rectangle 2"/>
          <p:cNvSpPr/>
          <p:nvPr/>
        </p:nvSpPr>
        <p:spPr>
          <a:xfrm>
            <a:off x="2191389" y="5562600"/>
            <a:ext cx="6419211"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ＭＳ Ｐゴシック" pitchFamily="48" charset="-128"/>
                <a:cs typeface="+mn-cs"/>
              </a:rPr>
              <a:t>If the client doesn’t want to sign up for an appointment on the spot, we can give clients the </a:t>
            </a:r>
            <a:r>
              <a:rPr kumimoji="0" lang="en-US" sz="2000" b="1" i="0" u="none" strike="noStrike" kern="1200" cap="none" spc="0" normalizeH="0" baseline="0" noProof="0" dirty="0">
                <a:ln>
                  <a:noFill/>
                </a:ln>
                <a:solidFill>
                  <a:srgbClr val="1E59B8"/>
                </a:solidFill>
                <a:effectLst/>
                <a:uLnTx/>
                <a:uFillTx/>
                <a:latin typeface="+mn-lt"/>
                <a:ea typeface="ＭＳ Ｐゴシック" pitchFamily="48" charset="-128"/>
                <a:cs typeface="+mn-cs"/>
              </a:rPr>
              <a:t>soft referral flyer </a:t>
            </a:r>
            <a:r>
              <a:rPr kumimoji="0" lang="en-US" sz="2000" b="0" i="0" u="none" strike="noStrike" kern="1200" cap="none" spc="0" normalizeH="0" baseline="0" noProof="0" dirty="0">
                <a:ln>
                  <a:noFill/>
                </a:ln>
                <a:solidFill>
                  <a:prstClr val="black"/>
                </a:solidFill>
                <a:effectLst/>
                <a:uLnTx/>
                <a:uFillTx/>
                <a:latin typeface="+mn-lt"/>
                <a:ea typeface="ＭＳ Ｐゴシック" pitchFamily="48" charset="-128"/>
                <a:cs typeface="+mn-cs"/>
              </a:rPr>
              <a:t>or send a </a:t>
            </a:r>
            <a:r>
              <a:rPr kumimoji="0" lang="en-US" sz="2000" b="1" i="0" u="none" strike="noStrike" kern="1200" cap="none" spc="0" normalizeH="0" baseline="0" noProof="0" dirty="0">
                <a:ln>
                  <a:noFill/>
                </a:ln>
                <a:solidFill>
                  <a:srgbClr val="1E59B8"/>
                </a:solidFill>
                <a:effectLst/>
                <a:uLnTx/>
                <a:uFillTx/>
                <a:latin typeface="+mn-lt"/>
                <a:ea typeface="ＭＳ Ｐゴシック" pitchFamily="48" charset="-128"/>
                <a:cs typeface="+mn-cs"/>
              </a:rPr>
              <a:t>soft referral email.</a:t>
            </a:r>
          </a:p>
        </p:txBody>
      </p:sp>
      <p:pic>
        <p:nvPicPr>
          <p:cNvPr id="4" name="Picture 3"/>
          <p:cNvPicPr>
            <a:picLocks noChangeAspect="1"/>
          </p:cNvPicPr>
          <p:nvPr/>
        </p:nvPicPr>
        <p:blipFill>
          <a:blip r:embed="rId5"/>
          <a:stretch>
            <a:fillRect/>
          </a:stretch>
        </p:blipFill>
        <p:spPr>
          <a:xfrm>
            <a:off x="3048000" y="1661893"/>
            <a:ext cx="5211186" cy="35570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1121721"/>
      </p:ext>
    </p:extLst>
  </p:cSld>
  <p:clrMapOvr>
    <a:masterClrMapping/>
  </p:clrMapOvr>
  <p:transition advClick="0"/>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76602" y="1895594"/>
            <a:ext cx="5308767" cy="4308872"/>
          </a:xfrm>
          <a:prstGeom prst="rect">
            <a:avLst/>
          </a:prstGeom>
          <a:noFill/>
        </p:spPr>
        <p:txBody>
          <a:bodyPr wrap="square" rtlCol="0">
            <a:spAutoFit/>
          </a:bodyPr>
          <a:lstStyle/>
          <a:p>
            <a:r>
              <a:rPr lang="en-US" sz="2800" dirty="0">
                <a:latin typeface="+mj-lt"/>
              </a:rPr>
              <a:t>Utility Programs</a:t>
            </a:r>
          </a:p>
          <a:p>
            <a:pPr marL="800100" lvl="1" indent="-342900">
              <a:buFontTx/>
              <a:buChar char="-"/>
            </a:pPr>
            <a:r>
              <a:rPr lang="en-US" b="0" dirty="0">
                <a:solidFill>
                  <a:prstClr val="black"/>
                </a:solidFill>
                <a:latin typeface="+mj-lt"/>
              </a:rPr>
              <a:t>What programs are available and for whom?</a:t>
            </a:r>
          </a:p>
          <a:p>
            <a:pPr marL="800100" lvl="1" indent="-342900">
              <a:buFontTx/>
              <a:buChar char="-"/>
            </a:pPr>
            <a:r>
              <a:rPr lang="en-US" sz="1400" dirty="0">
                <a:solidFill>
                  <a:schemeClr val="bg1"/>
                </a:solidFill>
                <a:latin typeface="+mj-lt"/>
              </a:rPr>
              <a:t>ASDFA</a:t>
            </a:r>
          </a:p>
          <a:p>
            <a:r>
              <a:rPr lang="en-US" sz="2800" dirty="0">
                <a:latin typeface="+mj-lt"/>
              </a:rPr>
              <a:t>Utility Discount Program</a:t>
            </a:r>
          </a:p>
          <a:p>
            <a:pPr marL="914400" lvl="1" indent="-457200">
              <a:buFontTx/>
              <a:buChar char="-"/>
            </a:pPr>
            <a:r>
              <a:rPr lang="en-US" b="0" dirty="0">
                <a:latin typeface="+mj-lt"/>
              </a:rPr>
              <a:t>UDP Eligibility</a:t>
            </a:r>
          </a:p>
          <a:p>
            <a:pPr marL="914400" lvl="1" indent="-457200">
              <a:buFontTx/>
              <a:buChar char="-"/>
            </a:pPr>
            <a:r>
              <a:rPr lang="en-US" b="0" dirty="0">
                <a:latin typeface="+mj-lt"/>
              </a:rPr>
              <a:t>Referring clients to UDP</a:t>
            </a:r>
            <a:endParaRPr lang="en-US" sz="1800" b="0" i="1" dirty="0">
              <a:latin typeface="+mj-lt"/>
            </a:endParaRPr>
          </a:p>
          <a:p>
            <a:r>
              <a:rPr lang="en-US" sz="1400" dirty="0">
                <a:solidFill>
                  <a:schemeClr val="bg1"/>
                </a:solidFill>
                <a:latin typeface="+mj-lt"/>
              </a:rPr>
              <a:t>--sDAS</a:t>
            </a:r>
            <a:endParaRPr lang="en-US" sz="1400" dirty="0">
              <a:latin typeface="+mj-lt"/>
            </a:endParaRPr>
          </a:p>
          <a:p>
            <a:r>
              <a:rPr lang="en-US" sz="2800" dirty="0">
                <a:latin typeface="+mj-lt"/>
              </a:rPr>
              <a:t>LIHEAP</a:t>
            </a:r>
            <a:endParaRPr lang="en-US" sz="1600" dirty="0">
              <a:latin typeface="+mj-lt"/>
            </a:endParaRPr>
          </a:p>
          <a:p>
            <a:pPr marL="800100" lvl="1" indent="-342900">
              <a:buFontTx/>
              <a:buChar char="-"/>
            </a:pPr>
            <a:r>
              <a:rPr lang="en-US" b="0" dirty="0">
                <a:latin typeface="+mj-lt"/>
              </a:rPr>
              <a:t>Referring clients to LIHEAP</a:t>
            </a:r>
          </a:p>
          <a:p>
            <a:pPr marL="800100" lvl="1" indent="-342900">
              <a:buFontTx/>
              <a:buChar char="-"/>
            </a:pPr>
            <a:endParaRPr lang="en-US" sz="1400" b="0" dirty="0">
              <a:latin typeface="+mj-lt"/>
            </a:endParaRPr>
          </a:p>
          <a:p>
            <a:r>
              <a:rPr lang="en-US" sz="2800" dirty="0">
                <a:latin typeface="+mj-lt"/>
              </a:rPr>
              <a:t>Recording Data</a:t>
            </a:r>
          </a:p>
        </p:txBody>
      </p:sp>
      <p:grpSp>
        <p:nvGrpSpPr>
          <p:cNvPr id="10" name="Group 9"/>
          <p:cNvGrpSpPr/>
          <p:nvPr/>
        </p:nvGrpSpPr>
        <p:grpSpPr>
          <a:xfrm>
            <a:off x="2" y="2"/>
            <a:ext cx="1968261" cy="6868249"/>
            <a:chOff x="-1" y="22412"/>
            <a:chExt cx="1968262" cy="6835588"/>
          </a:xfrm>
        </p:grpSpPr>
        <p:pic>
          <p:nvPicPr>
            <p:cNvPr id="11" name="Picture 10"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3" name="Rectangle 12"/>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36" name="Parallelogram 2"/>
          <p:cNvSpPr/>
          <p:nvPr/>
        </p:nvSpPr>
        <p:spPr>
          <a:xfrm>
            <a:off x="2235285" y="199129"/>
            <a:ext cx="7391400" cy="1089044"/>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latin typeface="FuturT"/>
              </a:rPr>
              <a:t>        Utility Assistance</a:t>
            </a:r>
            <a:endParaRPr lang="en-US" sz="3200" dirty="0">
              <a:latin typeface="FuturT"/>
            </a:endParaRPr>
          </a:p>
        </p:txBody>
      </p:sp>
      <p:sp>
        <p:nvSpPr>
          <p:cNvPr id="37" name="Oval 36"/>
          <p:cNvSpPr/>
          <p:nvPr/>
        </p:nvSpPr>
        <p:spPr>
          <a:xfrm>
            <a:off x="2753517" y="1895596"/>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753516" y="4713027"/>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stCxn id="37" idx="4"/>
            <a:endCxn id="46" idx="0"/>
          </p:cNvCxnSpPr>
          <p:nvPr/>
        </p:nvCxnSpPr>
        <p:spPr>
          <a:xfrm flipH="1">
            <a:off x="2980238" y="2335727"/>
            <a:ext cx="1" cy="106744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46" idx="4"/>
            <a:endCxn id="39" idx="0"/>
          </p:cNvCxnSpPr>
          <p:nvPr/>
        </p:nvCxnSpPr>
        <p:spPr>
          <a:xfrm>
            <a:off x="2980236" y="3843302"/>
            <a:ext cx="0" cy="86972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39" idx="4"/>
            <a:endCxn id="43" idx="0"/>
          </p:cNvCxnSpPr>
          <p:nvPr/>
        </p:nvCxnSpPr>
        <p:spPr>
          <a:xfrm flipH="1">
            <a:off x="2980237" y="5153160"/>
            <a:ext cx="1" cy="51248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2753515" y="5665643"/>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753516" y="3403169"/>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5"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2753515" y="5476678"/>
            <a:ext cx="651077" cy="613789"/>
          </a:xfrm>
          <a:prstGeom prst="rect">
            <a:avLst/>
          </a:prstGeom>
        </p:spPr>
      </p:pic>
    </p:spTree>
    <p:extLst>
      <p:ext uri="{BB962C8B-B14F-4D97-AF65-F5344CB8AC3E}">
        <p14:creationId xmlns:p14="http://schemas.microsoft.com/office/powerpoint/2010/main" val="137164016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9" name="TextBox 8"/>
          <p:cNvSpPr txBox="1"/>
          <p:nvPr/>
        </p:nvSpPr>
        <p:spPr>
          <a:xfrm>
            <a:off x="554456" y="1465356"/>
            <a:ext cx="3657600" cy="523220"/>
          </a:xfrm>
          <a:prstGeom prst="rect">
            <a:avLst/>
          </a:prstGeom>
          <a:noFill/>
        </p:spPr>
        <p:txBody>
          <a:bodyPr wrap="square" rtlCol="0">
            <a:spAutoFit/>
          </a:bodyPr>
          <a:lstStyle/>
          <a:p>
            <a:r>
              <a:rPr lang="en-US" sz="2800" dirty="0">
                <a:solidFill>
                  <a:srgbClr val="1E59B8"/>
                </a:solidFill>
                <a:latin typeface="+mj-lt"/>
              </a:rPr>
              <a:t>Soft Referrals</a:t>
            </a:r>
            <a:endParaRPr lang="en-US" sz="2800" dirty="0">
              <a:latin typeface="+mj-lt"/>
            </a:endParaRPr>
          </a:p>
        </p:txBody>
      </p:sp>
      <p:sp>
        <p:nvSpPr>
          <p:cNvPr id="12" name="TextBox 11"/>
          <p:cNvSpPr txBox="1"/>
          <p:nvPr/>
        </p:nvSpPr>
        <p:spPr>
          <a:xfrm>
            <a:off x="4885744" y="1461378"/>
            <a:ext cx="3657600" cy="523220"/>
          </a:xfrm>
          <a:prstGeom prst="rect">
            <a:avLst/>
          </a:prstGeom>
          <a:noFill/>
        </p:spPr>
        <p:txBody>
          <a:bodyPr wrap="square" rtlCol="0">
            <a:spAutoFit/>
          </a:bodyPr>
          <a:lstStyle/>
          <a:p>
            <a:r>
              <a:rPr lang="en-US" sz="2800" dirty="0">
                <a:solidFill>
                  <a:srgbClr val="1E59B8"/>
                </a:solidFill>
                <a:latin typeface="+mj-lt"/>
              </a:rPr>
              <a:t>Hard Referrals</a:t>
            </a:r>
            <a:endParaRPr lang="en-US" sz="2800" dirty="0">
              <a:latin typeface="+mj-lt"/>
            </a:endParaRPr>
          </a:p>
        </p:txBody>
      </p:sp>
      <p:sp>
        <p:nvSpPr>
          <p:cNvPr id="14" name="TextBox 13"/>
          <p:cNvSpPr txBox="1"/>
          <p:nvPr/>
        </p:nvSpPr>
        <p:spPr>
          <a:xfrm>
            <a:off x="757794" y="1923043"/>
            <a:ext cx="3657600" cy="2431435"/>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200" b="0" dirty="0">
                <a:latin typeface="+mj-lt"/>
              </a:rPr>
              <a:t>Soft referral emails (UDP or LIHEAP)</a:t>
            </a:r>
          </a:p>
          <a:p>
            <a:pPr marL="342900" indent="-342900">
              <a:spcAft>
                <a:spcPts val="1200"/>
              </a:spcAft>
              <a:buFont typeface="Arial" panose="020B0604020202020204" pitchFamily="34" charset="0"/>
              <a:buChar char="•"/>
            </a:pPr>
            <a:r>
              <a:rPr lang="en-US" sz="2200" b="0" dirty="0">
                <a:latin typeface="+mj-lt"/>
              </a:rPr>
              <a:t>Energy Assistance Programs flyer (UDP, LIHEAP, 2-1-1)</a:t>
            </a:r>
          </a:p>
          <a:p>
            <a:pPr marL="342900" indent="-342900">
              <a:spcAft>
                <a:spcPts val="1200"/>
              </a:spcAft>
              <a:buFont typeface="Arial" panose="020B0604020202020204" pitchFamily="34" charset="0"/>
              <a:buChar char="•"/>
            </a:pPr>
            <a:r>
              <a:rPr lang="en-US" sz="2200" b="0" dirty="0">
                <a:latin typeface="+mj-lt"/>
              </a:rPr>
              <a:t>2-1-1 business cards</a:t>
            </a:r>
          </a:p>
        </p:txBody>
      </p:sp>
      <p:sp>
        <p:nvSpPr>
          <p:cNvPr id="15" name="TextBox 14"/>
          <p:cNvSpPr txBox="1"/>
          <p:nvPr/>
        </p:nvSpPr>
        <p:spPr>
          <a:xfrm>
            <a:off x="5112528" y="1911189"/>
            <a:ext cx="3657600" cy="1446550"/>
          </a:xfrm>
          <a:prstGeom prst="rect">
            <a:avLst/>
          </a:prstGeom>
          <a:noFill/>
        </p:spPr>
        <p:txBody>
          <a:bodyPr wrap="square" rtlCol="0">
            <a:spAutoFit/>
          </a:bodyPr>
          <a:lstStyle/>
          <a:p>
            <a:pPr marL="342900" indent="-342900">
              <a:buFont typeface="Arial" panose="020B0604020202020204" pitchFamily="34" charset="0"/>
              <a:buChar char="•"/>
            </a:pPr>
            <a:r>
              <a:rPr lang="en-US" sz="2200" b="0" dirty="0">
                <a:latin typeface="+mj-lt"/>
              </a:rPr>
              <a:t>Online UDP form submitted + UDP Next Steps Half-Page</a:t>
            </a:r>
          </a:p>
          <a:p>
            <a:pPr marL="342900" indent="-342900">
              <a:buFont typeface="Arial" panose="020B0604020202020204" pitchFamily="34" charset="0"/>
              <a:buChar char="•"/>
            </a:pPr>
            <a:r>
              <a:rPr lang="en-US" sz="2200" b="0" dirty="0">
                <a:latin typeface="+mj-lt"/>
              </a:rPr>
              <a:t>LIHAEP Appointment</a:t>
            </a:r>
          </a:p>
        </p:txBody>
      </p:sp>
      <p:pic>
        <p:nvPicPr>
          <p:cNvPr id="12290" name="Picture 2" descr="Image result for picture of a penc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335080"/>
            <a:ext cx="2076954" cy="1849788"/>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6" name="Straight Connector 15"/>
          <p:cNvCxnSpPr/>
          <p:nvPr/>
        </p:nvCxnSpPr>
        <p:spPr>
          <a:xfrm>
            <a:off x="4572000" y="1600200"/>
            <a:ext cx="0" cy="3048826"/>
          </a:xfrm>
          <a:prstGeom prst="line">
            <a:avLst/>
          </a:prstGeom>
        </p:spPr>
        <p:style>
          <a:lnRef idx="2">
            <a:schemeClr val="accent1"/>
          </a:lnRef>
          <a:fillRef idx="0">
            <a:schemeClr val="accent1"/>
          </a:fillRef>
          <a:effectRef idx="1">
            <a:schemeClr val="accent1"/>
          </a:effectRef>
          <a:fontRef idx="minor">
            <a:schemeClr val="tx1"/>
          </a:fontRef>
        </p:style>
      </p:cxnSp>
      <p:sp>
        <p:nvSpPr>
          <p:cNvPr id="10" name="Parallelogram 2"/>
          <p:cNvSpPr/>
          <p:nvPr/>
        </p:nvSpPr>
        <p:spPr>
          <a:xfrm>
            <a:off x="-457200" y="239402"/>
            <a:ext cx="7733874" cy="99576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Recording Data: Referrals</a:t>
            </a:r>
            <a:endParaRPr lang="en-US" sz="2800" dirty="0">
              <a:latin typeface="FuturT"/>
            </a:endParaRPr>
          </a:p>
        </p:txBody>
      </p:sp>
    </p:spTree>
    <p:extLst>
      <p:ext uri="{BB962C8B-B14F-4D97-AF65-F5344CB8AC3E}">
        <p14:creationId xmlns:p14="http://schemas.microsoft.com/office/powerpoint/2010/main" val="114039823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457200" y="1447803"/>
            <a:ext cx="9486900" cy="2727922"/>
          </a:xfrm>
        </p:spPr>
        <p:txBody>
          <a:bodyPr>
            <a:normAutofit/>
          </a:bodyPr>
          <a:lstStyle/>
          <a:p>
            <a:r>
              <a:rPr lang="en-US" altLang="en-US" sz="2400" dirty="0">
                <a:latin typeface="+mj-lt"/>
              </a:rPr>
              <a:t>Pull up </a:t>
            </a:r>
            <a:r>
              <a:rPr lang="en-US" altLang="en-US" sz="2400" dirty="0">
                <a:latin typeface="+mj-lt"/>
                <a:hlinkClick r:id="rId3"/>
              </a:rPr>
              <a:t>www.freetaxkingcounty.com/intake</a:t>
            </a:r>
            <a:endParaRPr lang="en-US" altLang="en-US" sz="2400" dirty="0">
              <a:latin typeface="+mj-lt"/>
            </a:endParaRPr>
          </a:p>
          <a:p>
            <a:r>
              <a:rPr lang="en-US" altLang="en-US" sz="2400" dirty="0">
                <a:latin typeface="+mj-lt"/>
              </a:rPr>
              <a:t>Use the Benefits Calculator  </a:t>
            </a:r>
          </a:p>
          <a:p>
            <a:r>
              <a:rPr lang="en-US" altLang="en-US" sz="2400" b="1" dirty="0">
                <a:latin typeface="+mj-lt"/>
              </a:rPr>
              <a:t>Family of 5 lives in Bellevue:</a:t>
            </a:r>
          </a:p>
          <a:p>
            <a:pPr lvl="1"/>
            <a:r>
              <a:rPr lang="en-US" altLang="en-US" sz="2200" dirty="0">
                <a:latin typeface="+mj-lt"/>
              </a:rPr>
              <a:t>Single parent with 3 children (under 18) and one adult child</a:t>
            </a:r>
          </a:p>
          <a:p>
            <a:pPr lvl="1"/>
            <a:r>
              <a:rPr lang="en-US" altLang="en-US" sz="2200" dirty="0">
                <a:latin typeface="+mj-lt"/>
              </a:rPr>
              <a:t>They don’t receive a Seattle City Light Bill</a:t>
            </a:r>
          </a:p>
          <a:p>
            <a:pPr lvl="1"/>
            <a:r>
              <a:rPr lang="en-US" altLang="en-US" sz="2200" dirty="0">
                <a:latin typeface="+mj-lt"/>
              </a:rPr>
              <a:t>Monthly income is $2500</a:t>
            </a: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19" y="5253346"/>
            <a:ext cx="9163050" cy="174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latin typeface="FuturT"/>
              </a:rPr>
              <a:t> Utility Assistance Scenario 1</a:t>
            </a:r>
            <a:endParaRPr lang="en-US" sz="2800" dirty="0">
              <a:latin typeface="FuturT"/>
            </a:endParaRPr>
          </a:p>
        </p:txBody>
      </p:sp>
      <p:sp>
        <p:nvSpPr>
          <p:cNvPr id="3" name="Rectangle 2"/>
          <p:cNvSpPr/>
          <p:nvPr/>
        </p:nvSpPr>
        <p:spPr>
          <a:xfrm>
            <a:off x="457200" y="4191001"/>
            <a:ext cx="8229600" cy="838200"/>
          </a:xfrm>
          <a:prstGeom prst="rect">
            <a:avLst/>
          </a:prstGeom>
          <a:solidFill>
            <a:srgbClr val="D0E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40006" y="4328128"/>
            <a:ext cx="7239000" cy="461665"/>
          </a:xfrm>
          <a:prstGeom prst="rect">
            <a:avLst/>
          </a:prstGeom>
          <a:noFill/>
        </p:spPr>
        <p:txBody>
          <a:bodyPr wrap="square" rtlCol="0">
            <a:spAutoFit/>
          </a:bodyPr>
          <a:lstStyle/>
          <a:p>
            <a:pPr algn="ctr"/>
            <a:r>
              <a:rPr lang="en-US" dirty="0">
                <a:latin typeface="+mj-lt"/>
              </a:rPr>
              <a:t>What Utility Assistance hard referral would we make?</a:t>
            </a:r>
          </a:p>
        </p:txBody>
      </p:sp>
    </p:spTree>
    <p:extLst>
      <p:ext uri="{BB962C8B-B14F-4D97-AF65-F5344CB8AC3E}">
        <p14:creationId xmlns:p14="http://schemas.microsoft.com/office/powerpoint/2010/main" val="2502359394"/>
      </p:ext>
    </p:extLst>
  </p:cSld>
  <p:clrMapOvr>
    <a:masterClrMapping/>
  </p:clrMapOvr>
  <p:transition spd="slow"/>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673306" y="4329678"/>
            <a:ext cx="7772400" cy="839612"/>
          </a:xfrm>
        </p:spPr>
        <p:txBody>
          <a:bodyPr>
            <a:normAutofit/>
          </a:bodyPr>
          <a:lstStyle/>
          <a:p>
            <a:pPr marL="0" indent="0" algn="ctr">
              <a:buNone/>
            </a:pPr>
            <a:r>
              <a:rPr lang="en-US" altLang="en-US" sz="2400" dirty="0">
                <a:latin typeface="+mj-lt"/>
              </a:rPr>
              <a:t>We just made a referral to </a:t>
            </a:r>
            <a:r>
              <a:rPr lang="en-US" altLang="en-US" b="1" dirty="0">
                <a:solidFill>
                  <a:srgbClr val="1E59B8"/>
                </a:solidFill>
                <a:latin typeface="+mj-lt"/>
              </a:rPr>
              <a:t>LIHEAP</a:t>
            </a:r>
            <a:r>
              <a:rPr lang="en-US" altLang="en-US" dirty="0">
                <a:solidFill>
                  <a:srgbClr val="1E59B8"/>
                </a:solidFill>
                <a:latin typeface="+mj-lt"/>
              </a:rPr>
              <a:t>!</a:t>
            </a: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9" y="5253346"/>
            <a:ext cx="9163050" cy="174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lvl="1"/>
            <a:r>
              <a:rPr lang="en-US" sz="3600" dirty="0">
                <a:latin typeface="FuturT"/>
              </a:rPr>
              <a:t> </a:t>
            </a:r>
            <a:r>
              <a:rPr lang="en-US" sz="3600" dirty="0">
                <a:solidFill>
                  <a:schemeClr val="tx1"/>
                </a:solidFill>
                <a:latin typeface="FuturT"/>
              </a:rPr>
              <a:t>Game Time: Let’s track our data!</a:t>
            </a:r>
            <a:endParaRPr lang="en-US" sz="2800" dirty="0">
              <a:solidFill>
                <a:schemeClr val="tx1"/>
              </a:solidFill>
              <a:latin typeface="FuturT"/>
            </a:endParaRPr>
          </a:p>
        </p:txBody>
      </p:sp>
      <p:sp>
        <p:nvSpPr>
          <p:cNvPr id="3" name="TextBox 2"/>
          <p:cNvSpPr txBox="1"/>
          <p:nvPr/>
        </p:nvSpPr>
        <p:spPr>
          <a:xfrm>
            <a:off x="368506" y="2052946"/>
            <a:ext cx="8382000" cy="193899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000" u="sng" dirty="0">
                <a:ln w="0"/>
                <a:solidFill>
                  <a:schemeClr val="tx1"/>
                </a:solidFill>
                <a:effectLst>
                  <a:outerShdw blurRad="38100" dist="19050" dir="2700000" algn="tl" rotWithShape="0">
                    <a:schemeClr val="dk1">
                      <a:alpha val="40000"/>
                    </a:schemeClr>
                  </a:outerShdw>
                </a:effectLst>
                <a:latin typeface="+mj-lt"/>
              </a:rPr>
              <a:t>Game Rules:</a:t>
            </a:r>
          </a:p>
          <a:p>
            <a:pPr marL="342900" indent="-342900">
              <a:buFont typeface="Arial" panose="020B0604020202020204" pitchFamily="34" charset="0"/>
              <a:buChar char="•"/>
            </a:pPr>
            <a:r>
              <a:rPr lang="en-US" sz="2000" b="0" dirty="0">
                <a:ln w="0"/>
                <a:solidFill>
                  <a:schemeClr val="tx1"/>
                </a:solidFill>
                <a:effectLst>
                  <a:outerShdw blurRad="38100" dist="19050" dir="2700000" algn="tl" rotWithShape="0">
                    <a:schemeClr val="dk1">
                      <a:alpha val="40000"/>
                    </a:schemeClr>
                  </a:outerShdw>
                </a:effectLst>
                <a:latin typeface="+mj-lt"/>
              </a:rPr>
              <a:t>Keep an eye out for slides with orange banners at the top, as you’ll be asked to tally a referral on each on</a:t>
            </a:r>
          </a:p>
          <a:p>
            <a:endParaRPr lang="en-US" sz="2000" b="0" dirty="0">
              <a:ln w="0"/>
              <a:solidFill>
                <a:schemeClr val="tx1"/>
              </a:solidFill>
              <a:effectLst>
                <a:outerShdw blurRad="38100" dist="19050" dir="2700000" algn="tl" rotWithShape="0">
                  <a:schemeClr val="dk1">
                    <a:alpha val="40000"/>
                  </a:schemeClr>
                </a:outerShdw>
              </a:effectLst>
              <a:latin typeface="+mj-lt"/>
            </a:endParaRPr>
          </a:p>
          <a:p>
            <a:pPr marL="342900" indent="-342900">
              <a:buFont typeface="Arial" panose="020B0604020202020204" pitchFamily="34" charset="0"/>
              <a:buChar char="•"/>
            </a:pPr>
            <a:r>
              <a:rPr lang="en-US" sz="2000" b="0" dirty="0">
                <a:ln w="0"/>
                <a:solidFill>
                  <a:schemeClr val="tx1"/>
                </a:solidFill>
                <a:effectLst>
                  <a:outerShdw blurRad="38100" dist="19050" dir="2700000" algn="tl" rotWithShape="0">
                    <a:schemeClr val="dk1">
                      <a:alpha val="40000"/>
                    </a:schemeClr>
                  </a:outerShdw>
                </a:effectLst>
                <a:latin typeface="+mj-lt"/>
              </a:rPr>
              <a:t>We’ll go over the final count at the end of the presentation, so stay on your toes</a:t>
            </a:r>
          </a:p>
        </p:txBody>
      </p:sp>
    </p:spTree>
    <p:extLst>
      <p:ext uri="{BB962C8B-B14F-4D97-AF65-F5344CB8AC3E}">
        <p14:creationId xmlns:p14="http://schemas.microsoft.com/office/powerpoint/2010/main" val="2973822459"/>
      </p:ext>
    </p:extLst>
  </p:cSld>
  <p:clrMapOvr>
    <a:masterClrMapping/>
  </p:clrMapOvr>
  <p:transition spd="slow"/>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2"/>
          <p:cNvSpPr>
            <a:spLocks noGrp="1"/>
          </p:cNvSpPr>
          <p:nvPr>
            <p:ph type="title"/>
          </p:nvPr>
        </p:nvSpPr>
        <p:spPr>
          <a:xfrm>
            <a:off x="-990600" y="224547"/>
            <a:ext cx="7848600" cy="11430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l"/>
            <a:r>
              <a:rPr lang="en-US" sz="3600" dirty="0">
                <a:latin typeface="FuturT"/>
              </a:rPr>
              <a:t>      	 	  </a:t>
            </a:r>
            <a:r>
              <a:rPr lang="en-US" sz="3600" b="1" dirty="0">
                <a:latin typeface="FuturT"/>
              </a:rPr>
              <a:t>Pop Quiz</a:t>
            </a:r>
            <a:endParaRPr lang="en-US" sz="2800" b="1" dirty="0">
              <a:latin typeface="FuturT"/>
            </a:endParaRPr>
          </a:p>
        </p:txBody>
      </p:sp>
      <p:sp>
        <p:nvSpPr>
          <p:cNvPr id="6" name="Explosion 1 5"/>
          <p:cNvSpPr/>
          <p:nvPr/>
        </p:nvSpPr>
        <p:spPr>
          <a:xfrm>
            <a:off x="114300" y="453147"/>
            <a:ext cx="685800" cy="685800"/>
          </a:xfrm>
          <a:prstGeom prst="irregularSeal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00100" y="2970937"/>
            <a:ext cx="6819900" cy="461665"/>
          </a:xfrm>
          <a:prstGeom prst="rect">
            <a:avLst/>
          </a:prstGeom>
        </p:spPr>
        <p:txBody>
          <a:bodyPr wrap="square">
            <a:spAutoFit/>
          </a:bodyPr>
          <a:lstStyle/>
          <a:p>
            <a:pPr marL="0" indent="0">
              <a:buNone/>
            </a:pPr>
            <a:r>
              <a:rPr lang="en-US" b="0" i="1" dirty="0">
                <a:solidFill>
                  <a:srgbClr val="C00000"/>
                </a:solidFill>
              </a:rPr>
              <a:t>A: United Way’s Intake Form- Question #1</a:t>
            </a:r>
          </a:p>
        </p:txBody>
      </p:sp>
      <p:sp>
        <p:nvSpPr>
          <p:cNvPr id="7" name="Rectangle 6"/>
          <p:cNvSpPr/>
          <p:nvPr/>
        </p:nvSpPr>
        <p:spPr>
          <a:xfrm>
            <a:off x="304800" y="4888056"/>
            <a:ext cx="8839200" cy="830997"/>
          </a:xfrm>
          <a:prstGeom prst="rect">
            <a:avLst/>
          </a:prstGeom>
        </p:spPr>
        <p:txBody>
          <a:bodyPr wrap="square">
            <a:spAutoFit/>
          </a:bodyPr>
          <a:lstStyle/>
          <a:p>
            <a:pPr lvl="1"/>
            <a:r>
              <a:rPr lang="en-US" b="0" i="1" dirty="0">
                <a:solidFill>
                  <a:srgbClr val="C00000"/>
                </a:solidFill>
              </a:rPr>
              <a:t>False! We are drop-in and usually first come-first served… but language need trumps this order. </a:t>
            </a:r>
          </a:p>
        </p:txBody>
      </p:sp>
      <p:sp>
        <p:nvSpPr>
          <p:cNvPr id="9" name="Content Placeholder 2"/>
          <p:cNvSpPr>
            <a:spLocks noGrp="1"/>
          </p:cNvSpPr>
          <p:nvPr>
            <p:ph idx="1"/>
          </p:nvPr>
        </p:nvSpPr>
        <p:spPr>
          <a:xfrm>
            <a:off x="304800" y="2057400"/>
            <a:ext cx="8496300" cy="2971800"/>
          </a:xfrm>
        </p:spPr>
        <p:txBody>
          <a:bodyPr/>
          <a:lstStyle/>
          <a:p>
            <a:r>
              <a:rPr lang="en-US" sz="2800" dirty="0"/>
              <a:t>What </a:t>
            </a:r>
            <a:r>
              <a:rPr lang="en-US" sz="2800" b="1" dirty="0">
                <a:solidFill>
                  <a:srgbClr val="0070C0"/>
                </a:solidFill>
              </a:rPr>
              <a:t>form and question </a:t>
            </a:r>
            <a:r>
              <a:rPr lang="en-US" sz="2800" dirty="0"/>
              <a:t>do you look at to begin the benefits calculator?</a:t>
            </a:r>
          </a:p>
          <a:p>
            <a:pPr marL="0" indent="0">
              <a:buNone/>
            </a:pPr>
            <a:endParaRPr lang="en-US" sz="2800" dirty="0"/>
          </a:p>
          <a:p>
            <a:pPr marL="0" indent="0">
              <a:buNone/>
            </a:pPr>
            <a:endParaRPr lang="en-US" sz="2400" dirty="0"/>
          </a:p>
          <a:p>
            <a:r>
              <a:rPr lang="en-US" sz="2800" b="1" dirty="0">
                <a:solidFill>
                  <a:srgbClr val="0070C0"/>
                </a:solidFill>
              </a:rPr>
              <a:t>True or False: </a:t>
            </a:r>
            <a:r>
              <a:rPr lang="en-US" sz="2800" dirty="0"/>
              <a:t>We are a drop-in service </a:t>
            </a:r>
            <a:r>
              <a:rPr lang="en-US" sz="2800" b="1" dirty="0"/>
              <a:t>and</a:t>
            </a:r>
            <a:r>
              <a:rPr lang="en-US" sz="2800" dirty="0"/>
              <a:t> nothing else trumps first come, first served. </a:t>
            </a:r>
          </a:p>
          <a:p>
            <a:pPr marL="0" indent="0">
              <a:buNone/>
            </a:pPr>
            <a:endParaRPr lang="en-US" dirty="0"/>
          </a:p>
        </p:txBody>
      </p:sp>
    </p:spTree>
    <p:extLst>
      <p:ext uri="{BB962C8B-B14F-4D97-AF65-F5344CB8AC3E}">
        <p14:creationId xmlns:p14="http://schemas.microsoft.com/office/powerpoint/2010/main" val="90769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 name="TextBox 4"/>
          <p:cNvSpPr txBox="1"/>
          <p:nvPr/>
        </p:nvSpPr>
        <p:spPr>
          <a:xfrm>
            <a:off x="1752599" y="2459506"/>
            <a:ext cx="5638802" cy="1015663"/>
          </a:xfrm>
          <a:prstGeom prst="rect">
            <a:avLst/>
          </a:prstGeom>
          <a:noFill/>
        </p:spPr>
        <p:txBody>
          <a:bodyPr wrap="square" rtlCol="0">
            <a:spAutoFit/>
          </a:bodyPr>
          <a:lstStyle/>
          <a:p>
            <a:pPr algn="ctr">
              <a:defRPr/>
            </a:pPr>
            <a:r>
              <a:rPr lang="en-US" sz="6000" dirty="0">
                <a:solidFill>
                  <a:prstClr val="white"/>
                </a:solidFill>
              </a:rPr>
              <a:t>Questions?</a:t>
            </a:r>
          </a:p>
        </p:txBody>
      </p:sp>
      <p:sp>
        <p:nvSpPr>
          <p:cNvPr id="10" name="Parallelogram 2"/>
          <p:cNvSpPr/>
          <p:nvPr/>
        </p:nvSpPr>
        <p:spPr>
          <a:xfrm>
            <a:off x="-381000" y="5181600"/>
            <a:ext cx="8915400" cy="12192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b="0" i="1" dirty="0">
                <a:solidFill>
                  <a:srgbClr val="1E59B8"/>
                </a:solidFill>
                <a:latin typeface="+mj-lt"/>
              </a:rPr>
              <a:t>Intake &amp; Benefits Training</a:t>
            </a:r>
          </a:p>
        </p:txBody>
      </p:sp>
    </p:spTree>
    <p:extLst>
      <p:ext uri="{BB962C8B-B14F-4D97-AF65-F5344CB8AC3E}">
        <p14:creationId xmlns:p14="http://schemas.microsoft.com/office/powerpoint/2010/main" val="2551702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656824" y="2997368"/>
            <a:ext cx="4926932" cy="1410488"/>
            <a:chOff x="1906819" y="1480407"/>
            <a:chExt cx="6321672" cy="1410488"/>
          </a:xfrm>
        </p:grpSpPr>
        <p:sp>
          <p:nvSpPr>
            <p:cNvPr id="20" name="Rectangle 19"/>
            <p:cNvSpPr/>
            <p:nvPr/>
          </p:nvSpPr>
          <p:spPr>
            <a:xfrm>
              <a:off x="1906819" y="1480407"/>
              <a:ext cx="5757429" cy="110799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1E59B8"/>
                  </a:solidFill>
                  <a:effectLst/>
                  <a:uLnTx/>
                  <a:uFillTx/>
                  <a:latin typeface="FuturT"/>
                  <a:ea typeface="ＭＳ Ｐゴシック" pitchFamily="48" charset="-128"/>
                  <a:cs typeface="MetaBook-Roman"/>
                </a:rPr>
                <a:t>25,000</a:t>
              </a:r>
            </a:p>
          </p:txBody>
        </p:sp>
        <p:sp>
          <p:nvSpPr>
            <p:cNvPr id="21" name="Rectangle 20"/>
            <p:cNvSpPr/>
            <p:nvPr/>
          </p:nvSpPr>
          <p:spPr>
            <a:xfrm>
              <a:off x="4024335" y="2367675"/>
              <a:ext cx="4204156"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Tax Returns</a:t>
              </a:r>
              <a:endParaRPr kumimoji="0" lang="en-US" sz="7200" b="0"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p:txBody>
        </p:sp>
      </p:grpSp>
      <p:sp>
        <p:nvSpPr>
          <p:cNvPr id="19" name="Rectangle 18"/>
          <p:cNvSpPr/>
          <p:nvPr/>
        </p:nvSpPr>
        <p:spPr>
          <a:xfrm>
            <a:off x="2433187" y="4437784"/>
            <a:ext cx="1689908" cy="461665"/>
          </a:xfrm>
          <a:prstGeom prst="rect">
            <a:avLst/>
          </a:prstGeom>
        </p:spPr>
        <p:txBody>
          <a:bodyPr wrap="square">
            <a:spAutoFit/>
          </a:bodyPr>
          <a:lstStyle/>
          <a:p>
            <a:pPr marL="0" marR="0" lvl="0" indent="0" algn="r" defTabSz="914400" rtl="0" eaLnBrk="0" fontAlgn="base" latinLnBrk="0" hangingPunct="0">
              <a:lnSpc>
                <a:spcPct val="100000"/>
              </a:lnSpc>
              <a:spcBef>
                <a:spcPts val="1200"/>
              </a:spcBef>
              <a:spcAft>
                <a:spcPts val="6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a:ea typeface="ＭＳ Ｐゴシック" pitchFamily="48" charset="-128"/>
                <a:cs typeface="MetaBook-Roman"/>
              </a:rPr>
              <a:t>Big Goal:</a:t>
            </a:r>
          </a:p>
        </p:txBody>
      </p:sp>
      <p:sp>
        <p:nvSpPr>
          <p:cNvPr id="27" name="Rectangle 26"/>
          <p:cNvSpPr/>
          <p:nvPr/>
        </p:nvSpPr>
        <p:spPr>
          <a:xfrm>
            <a:off x="1968262" y="5239766"/>
            <a:ext cx="5172976" cy="954107"/>
          </a:xfrm>
          <a:prstGeom prst="rect">
            <a:avLst/>
          </a:prstGeom>
        </p:spPr>
        <p:txBody>
          <a:bodyPr wrap="square">
            <a:spAutoFit/>
          </a:bodyPr>
          <a:lstStyle/>
          <a:p>
            <a:pPr marL="0" marR="0" lvl="0" indent="0" algn="r" defTabSz="914400" rtl="0" eaLnBrk="0" fontAlgn="base" latinLnBrk="0" hangingPunct="0">
              <a:lnSpc>
                <a:spcPct val="100000"/>
              </a:lnSpc>
              <a:spcBef>
                <a:spcPts val="120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etaBook-Roman"/>
              </a:rPr>
              <a:t>referrals to </a:t>
            </a:r>
            <a:b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etaBook-Roman"/>
              </a:rPr>
            </a:b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etaBook-Roman"/>
              </a:rPr>
              <a:t>benefits &amp; additional services</a:t>
            </a:r>
          </a:p>
        </p:txBody>
      </p:sp>
      <p:sp>
        <p:nvSpPr>
          <p:cNvPr id="28" name="Rectangle 27"/>
          <p:cNvSpPr/>
          <p:nvPr/>
        </p:nvSpPr>
        <p:spPr>
          <a:xfrm>
            <a:off x="1144977" y="1440684"/>
            <a:ext cx="5059783" cy="1107996"/>
          </a:xfrm>
          <a:prstGeom prst="rect">
            <a:avLst/>
          </a:prstGeom>
        </p:spPr>
        <p:txBody>
          <a:bodyPr wrap="square">
            <a:spAutoFit/>
          </a:bodyPr>
          <a:lstStyle/>
          <a:p>
            <a:pPr marL="0" marR="0" lvl="0" indent="0" algn="r" defTabSz="914400" rtl="0" eaLnBrk="0" fontAlgn="base" latinLnBrk="0" hangingPunct="0">
              <a:lnSpc>
                <a:spcPct val="100000"/>
              </a:lnSpc>
              <a:spcBef>
                <a:spcPts val="1200"/>
              </a:spcBef>
              <a:spcAft>
                <a:spcPts val="600"/>
              </a:spcAft>
              <a:buClrTx/>
              <a:buSzTx/>
              <a:buFontTx/>
              <a:buNone/>
              <a:tabLst/>
              <a:defRPr/>
            </a:pPr>
            <a:r>
              <a:rPr kumimoji="0" lang="en-US" sz="6600" b="1" i="0" u="none" strike="noStrike" kern="1200" cap="none" spc="0" normalizeH="0" baseline="0" noProof="0" dirty="0">
                <a:ln>
                  <a:noFill/>
                </a:ln>
                <a:solidFill>
                  <a:srgbClr val="1E59B8"/>
                </a:solidFill>
                <a:effectLst/>
                <a:uLnTx/>
                <a:uFillTx/>
                <a:latin typeface="FuturT"/>
                <a:ea typeface="ＭＳ Ｐゴシック" pitchFamily="48" charset="-128"/>
                <a:cs typeface="MetaBook-Roman"/>
              </a:rPr>
              <a:t>1,300</a:t>
            </a:r>
            <a:r>
              <a:rPr kumimoji="0" lang="en-US" sz="2400" b="1" i="0" u="none" strike="noStrike" kern="1200" cap="none" spc="0" normalizeH="0" baseline="0" noProof="0" dirty="0">
                <a:ln>
                  <a:noFill/>
                </a:ln>
                <a:solidFill>
                  <a:prstClr val="black"/>
                </a:solidFill>
                <a:effectLst/>
                <a:uLnTx/>
                <a:uFillTx/>
                <a:latin typeface="Franklin Gothic Book" pitchFamily="34" charset="0"/>
                <a:ea typeface="ＭＳ Ｐゴシック" pitchFamily="48" charset="-128"/>
                <a:cs typeface="MetaBook-Roman"/>
              </a:rPr>
              <a:t> </a:t>
            </a: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etaBook-Roman"/>
              </a:rPr>
              <a:t>volunteers</a:t>
            </a:r>
          </a:p>
        </p:txBody>
      </p:sp>
      <p:grpSp>
        <p:nvGrpSpPr>
          <p:cNvPr id="16" name="Group 15"/>
          <p:cNvGrpSpPr/>
          <p:nvPr/>
        </p:nvGrpSpPr>
        <p:grpSpPr>
          <a:xfrm>
            <a:off x="2" y="2"/>
            <a:ext cx="1968261" cy="6868249"/>
            <a:chOff x="-1" y="22412"/>
            <a:chExt cx="1968262" cy="6835588"/>
          </a:xfrm>
        </p:grpSpPr>
        <p:pic>
          <p:nvPicPr>
            <p:cNvPr id="22" name="Picture 21"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29" name="Rectangle 28"/>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23"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2018 – 2019 Goals</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2" name="Rectangle 1"/>
          <p:cNvSpPr/>
          <p:nvPr/>
        </p:nvSpPr>
        <p:spPr>
          <a:xfrm>
            <a:off x="2971802" y="4696919"/>
            <a:ext cx="2459055" cy="110799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1E59B8"/>
                </a:solidFill>
                <a:effectLst/>
                <a:uLnTx/>
                <a:uFillTx/>
                <a:latin typeface="FuturT"/>
                <a:ea typeface="ＭＳ Ｐゴシック" pitchFamily="48" charset="-128"/>
                <a:cs typeface="MetaBook-Roman"/>
              </a:rPr>
              <a:t>4,500</a:t>
            </a:r>
            <a:endParaRPr kumimoji="0" lang="en-US" sz="6600" b="1" i="0" u="none" strike="noStrike" kern="1200" cap="none" spc="0" normalizeH="0" baseline="0" noProof="0" dirty="0">
              <a:ln>
                <a:noFill/>
              </a:ln>
              <a:solidFill>
                <a:prstClr val="black"/>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60661447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Training Roadmap</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51" name="Rectangle 50"/>
          <p:cNvSpPr/>
          <p:nvPr/>
        </p:nvSpPr>
        <p:spPr>
          <a:xfrm>
            <a:off x="5948019" y="1963103"/>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Intake &amp; Screening</a:t>
            </a:r>
          </a:p>
        </p:txBody>
      </p:sp>
      <p:sp>
        <p:nvSpPr>
          <p:cNvPr id="66" name="Rectangle 65"/>
          <p:cNvSpPr/>
          <p:nvPr/>
        </p:nvSpPr>
        <p:spPr>
          <a:xfrm>
            <a:off x="5948019"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Practice &amp; Review</a:t>
            </a:r>
          </a:p>
        </p:txBody>
      </p:sp>
      <p:sp>
        <p:nvSpPr>
          <p:cNvPr id="16" name="Rectangle 15"/>
          <p:cNvSpPr/>
          <p:nvPr/>
        </p:nvSpPr>
        <p:spPr>
          <a:xfrm>
            <a:off x="3192043" y="3381885"/>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Standards of Conduct</a:t>
            </a:r>
          </a:p>
        </p:txBody>
      </p:sp>
      <p:sp>
        <p:nvSpPr>
          <p:cNvPr id="17" name="Rectangle 16"/>
          <p:cNvSpPr/>
          <p:nvPr/>
        </p:nvSpPr>
        <p:spPr>
          <a:xfrm>
            <a:off x="4556209"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Credit Pulls</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tangle 18"/>
          <p:cNvSpPr/>
          <p:nvPr/>
        </p:nvSpPr>
        <p:spPr>
          <a:xfrm>
            <a:off x="1828800" y="1963103"/>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Campaign Overview</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tangle 20"/>
          <p:cNvSpPr/>
          <p:nvPr/>
        </p:nvSpPr>
        <p:spPr>
          <a:xfrm>
            <a:off x="3192043" y="1975169"/>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Resources</a:t>
            </a:r>
          </a:p>
        </p:txBody>
      </p:sp>
      <p:sp>
        <p:nvSpPr>
          <p:cNvPr id="22" name="Rectangle 21"/>
          <p:cNvSpPr/>
          <p:nvPr/>
        </p:nvSpPr>
        <p:spPr>
          <a:xfrm>
            <a:off x="4569023" y="1975169"/>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Site Operation &amp; Flow</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22"/>
          <p:cNvSpPr/>
          <p:nvPr/>
        </p:nvSpPr>
        <p:spPr>
          <a:xfrm>
            <a:off x="1829565" y="3381885"/>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mj-lt"/>
              </a:rPr>
              <a:t>Cultural Humility</a:t>
            </a:r>
          </a:p>
        </p:txBody>
      </p:sp>
      <p:sp>
        <p:nvSpPr>
          <p:cNvPr id="18" name="Rectangle 17"/>
          <p:cNvSpPr/>
          <p:nvPr/>
        </p:nvSpPr>
        <p:spPr>
          <a:xfrm>
            <a:off x="4569023" y="3381885"/>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mj-lt"/>
              </a:rPr>
              <a:t>Benefits Referrals &amp; Data Tracking</a:t>
            </a:r>
          </a:p>
        </p:txBody>
      </p:sp>
      <p:sp>
        <p:nvSpPr>
          <p:cNvPr id="24" name="Rectangle 23"/>
          <p:cNvSpPr/>
          <p:nvPr/>
        </p:nvSpPr>
        <p:spPr>
          <a:xfrm>
            <a:off x="5932993" y="3381885"/>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mj-lt"/>
              </a:rPr>
              <a:t>Basic Food &amp; Healthcare</a:t>
            </a:r>
          </a:p>
        </p:txBody>
      </p:sp>
      <p:sp>
        <p:nvSpPr>
          <p:cNvPr id="15" name="Rectangle 14"/>
          <p:cNvSpPr/>
          <p:nvPr/>
        </p:nvSpPr>
        <p:spPr>
          <a:xfrm>
            <a:off x="3180046" y="4733222"/>
            <a:ext cx="1159714" cy="1159714"/>
          </a:xfrm>
          <a:prstGeom prst="rect">
            <a:avLst/>
          </a:prstGeom>
          <a:noFill/>
          <a:ln>
            <a:solidFill>
              <a:srgbClr val="2280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299AB9"/>
                </a:solidFill>
                <a:latin typeface="+mj-lt"/>
              </a:rPr>
              <a:t>Financial Coaching Services</a:t>
            </a:r>
          </a:p>
        </p:txBody>
      </p:sp>
      <p:sp>
        <p:nvSpPr>
          <p:cNvPr id="25" name="Rectangle 24"/>
          <p:cNvSpPr/>
          <p:nvPr/>
        </p:nvSpPr>
        <p:spPr>
          <a:xfrm>
            <a:off x="1828800"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mj-lt"/>
              </a:rPr>
              <a:t>Utility Assistance</a:t>
            </a:r>
          </a:p>
        </p:txBody>
      </p:sp>
    </p:spTree>
    <p:extLst>
      <p:ext uri="{BB962C8B-B14F-4D97-AF65-F5344CB8AC3E}">
        <p14:creationId xmlns:p14="http://schemas.microsoft.com/office/powerpoint/2010/main" val="247255984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786581" y="2693990"/>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800" dirty="0">
                <a:solidFill>
                  <a:schemeClr val="bg1"/>
                </a:solidFill>
                <a:latin typeface="FuturT" panose="020B0500000000000000" charset="0"/>
                <a:cs typeface="Arial" panose="020B0604020202020204" pitchFamily="34" charset="0"/>
              </a:rPr>
              <a:t>In-Person Financial Coaching</a:t>
            </a:r>
            <a:endParaRPr lang="en-US" sz="4800" i="1" dirty="0">
              <a:solidFill>
                <a:schemeClr val="bg1"/>
              </a:solidFill>
              <a:latin typeface="FuturT" panose="020B0500000000000000" charset="0"/>
              <a:cs typeface="Arial" panose="020B0604020202020204" pitchFamily="34" charset="0"/>
            </a:endParaRPr>
          </a:p>
        </p:txBody>
      </p:sp>
      <p:sp>
        <p:nvSpPr>
          <p:cNvPr id="5" name="Parallelogram 2"/>
          <p:cNvSpPr/>
          <p:nvPr/>
        </p:nvSpPr>
        <p:spPr>
          <a:xfrm>
            <a:off x="-381000" y="5181600"/>
            <a:ext cx="8915400" cy="12192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b="0" i="1" dirty="0">
                <a:solidFill>
                  <a:srgbClr val="1E59B8"/>
                </a:solidFill>
                <a:latin typeface="+mj-lt"/>
              </a:rPr>
              <a:t>Intake &amp; Benefits Training</a:t>
            </a:r>
          </a:p>
        </p:txBody>
      </p:sp>
    </p:spTree>
    <p:extLst>
      <p:ext uri="{BB962C8B-B14F-4D97-AF65-F5344CB8AC3E}">
        <p14:creationId xmlns:p14="http://schemas.microsoft.com/office/powerpoint/2010/main" val="64676480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2"/>
          <p:cNvSpPr/>
          <p:nvPr/>
        </p:nvSpPr>
        <p:spPr>
          <a:xfrm>
            <a:off x="2436471" y="280078"/>
            <a:ext cx="7175737" cy="1123768"/>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300" dirty="0">
                <a:latin typeface="FuturT"/>
              </a:rPr>
              <a:t>Financial Coaching</a:t>
            </a:r>
          </a:p>
        </p:txBody>
      </p:sp>
      <p:sp>
        <p:nvSpPr>
          <p:cNvPr id="5" name="TextBox 4"/>
          <p:cNvSpPr txBox="1"/>
          <p:nvPr/>
        </p:nvSpPr>
        <p:spPr>
          <a:xfrm>
            <a:off x="2209470" y="1828800"/>
            <a:ext cx="6553530" cy="3762568"/>
          </a:xfrm>
          <a:prstGeom prst="rect">
            <a:avLst/>
          </a:prstGeom>
          <a:noFill/>
        </p:spPr>
        <p:txBody>
          <a:bodyPr wrap="square" numCol="1" rtlCol="0">
            <a:spAutoFit/>
          </a:bodyPr>
          <a:lstStyle/>
          <a:p>
            <a:pPr>
              <a:spcBef>
                <a:spcPts val="300"/>
              </a:spcBef>
              <a:spcAft>
                <a:spcPts val="300"/>
              </a:spcAft>
            </a:pPr>
            <a:r>
              <a:rPr lang="en-US" dirty="0">
                <a:solidFill>
                  <a:srgbClr val="0070C0"/>
                </a:solidFill>
                <a:latin typeface="+mn-lt"/>
              </a:rPr>
              <a:t>Financial coaching appointments can cover the following topics:</a:t>
            </a:r>
          </a:p>
          <a:p>
            <a:pPr>
              <a:spcBef>
                <a:spcPts val="300"/>
              </a:spcBef>
              <a:spcAft>
                <a:spcPts val="300"/>
              </a:spcAft>
            </a:pPr>
            <a:endParaRPr lang="en-US" sz="1200" dirty="0">
              <a:solidFill>
                <a:srgbClr val="7030A0"/>
              </a:solidFill>
              <a:latin typeface="+mn-lt"/>
            </a:endParaRPr>
          </a:p>
          <a:p>
            <a:pPr marL="800100" lvl="1" indent="-342900">
              <a:spcBef>
                <a:spcPts val="300"/>
              </a:spcBef>
              <a:spcAft>
                <a:spcPts val="300"/>
              </a:spcAft>
              <a:buFont typeface="Wingdings" panose="05000000000000000000" pitchFamily="2" charset="2"/>
              <a:buChar char="§"/>
            </a:pPr>
            <a:r>
              <a:rPr lang="en-US" dirty="0">
                <a:latin typeface="+mn-lt"/>
              </a:rPr>
              <a:t>Credit reports</a:t>
            </a:r>
          </a:p>
          <a:p>
            <a:pPr marL="800100" lvl="1" indent="-342900">
              <a:spcBef>
                <a:spcPts val="300"/>
              </a:spcBef>
              <a:spcAft>
                <a:spcPts val="300"/>
              </a:spcAft>
              <a:buFont typeface="Wingdings" panose="05000000000000000000" pitchFamily="2" charset="2"/>
              <a:buChar char="§"/>
            </a:pPr>
            <a:r>
              <a:rPr lang="en-US" dirty="0">
                <a:latin typeface="+mn-lt"/>
              </a:rPr>
              <a:t>Savings</a:t>
            </a:r>
            <a:r>
              <a:rPr lang="en-US" b="0" dirty="0">
                <a:latin typeface="+mn-lt"/>
              </a:rPr>
              <a:t> accounts and </a:t>
            </a:r>
            <a:r>
              <a:rPr lang="en-US" dirty="0">
                <a:latin typeface="+mn-lt"/>
              </a:rPr>
              <a:t>retirement</a:t>
            </a:r>
            <a:r>
              <a:rPr lang="en-US" b="0" dirty="0">
                <a:latin typeface="+mn-lt"/>
              </a:rPr>
              <a:t> plans</a:t>
            </a:r>
          </a:p>
          <a:p>
            <a:pPr marL="800100" lvl="1" indent="-342900">
              <a:spcBef>
                <a:spcPts val="300"/>
              </a:spcBef>
              <a:spcAft>
                <a:spcPts val="300"/>
              </a:spcAft>
              <a:buFont typeface="Wingdings" panose="05000000000000000000" pitchFamily="2" charset="2"/>
              <a:buChar char="§"/>
            </a:pPr>
            <a:r>
              <a:rPr lang="en-US" dirty="0">
                <a:latin typeface="+mn-lt"/>
              </a:rPr>
              <a:t>Investing</a:t>
            </a:r>
          </a:p>
          <a:p>
            <a:pPr marL="800100" lvl="1" indent="-342900">
              <a:spcBef>
                <a:spcPts val="300"/>
              </a:spcBef>
              <a:spcAft>
                <a:spcPts val="300"/>
              </a:spcAft>
              <a:buFont typeface="Wingdings" panose="05000000000000000000" pitchFamily="2" charset="2"/>
              <a:buChar char="§"/>
            </a:pPr>
            <a:r>
              <a:rPr lang="en-US" dirty="0">
                <a:latin typeface="+mn-lt"/>
              </a:rPr>
              <a:t>Decreasing debt</a:t>
            </a:r>
          </a:p>
          <a:p>
            <a:pPr marL="800100" lvl="1" indent="-342900">
              <a:spcBef>
                <a:spcPts val="300"/>
              </a:spcBef>
              <a:spcAft>
                <a:spcPts val="300"/>
              </a:spcAft>
              <a:buFont typeface="Wingdings" panose="05000000000000000000" pitchFamily="2" charset="2"/>
              <a:buChar char="§"/>
            </a:pPr>
            <a:r>
              <a:rPr lang="en-US" dirty="0">
                <a:latin typeface="+mn-lt"/>
              </a:rPr>
              <a:t>And others…</a:t>
            </a:r>
          </a:p>
          <a:p>
            <a:pPr lvl="1"/>
            <a:endParaRPr lang="en-US" b="0" dirty="0">
              <a:latin typeface="+mn-lt"/>
            </a:endParaRPr>
          </a:p>
        </p:txBody>
      </p:sp>
      <p:grpSp>
        <p:nvGrpSpPr>
          <p:cNvPr id="9" name="Group 8"/>
          <p:cNvGrpSpPr/>
          <p:nvPr/>
        </p:nvGrpSpPr>
        <p:grpSpPr>
          <a:xfrm>
            <a:off x="2" y="2"/>
            <a:ext cx="1968261" cy="6868249"/>
            <a:chOff x="-1" y="22412"/>
            <a:chExt cx="1968262" cy="6835588"/>
          </a:xfrm>
        </p:grpSpPr>
        <p:pic>
          <p:nvPicPr>
            <p:cNvPr id="10" name="Picture 9" descr="C:\Users\ykim\Desktop\Temp\Flyer - Tax Volunteer Recruitment 2014-2015_Page_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1" name="Rectangle 10"/>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descr="logo_transparent 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3" name="TextBox 2"/>
          <p:cNvSpPr txBox="1"/>
          <p:nvPr/>
        </p:nvSpPr>
        <p:spPr>
          <a:xfrm>
            <a:off x="2209470" y="5285545"/>
            <a:ext cx="6629730" cy="1200329"/>
          </a:xfrm>
          <a:prstGeom prst="rect">
            <a:avLst/>
          </a:prstGeom>
          <a:noFill/>
        </p:spPr>
        <p:txBody>
          <a:bodyPr wrap="square" rtlCol="0">
            <a:spAutoFit/>
          </a:bodyPr>
          <a:lstStyle/>
          <a:p>
            <a:r>
              <a:rPr lang="en-US" b="0" dirty="0">
                <a:latin typeface="+mn-lt"/>
              </a:rPr>
              <a:t>In general, financial coaching appointments can be a time when clients talk through personal financial situations.</a:t>
            </a:r>
          </a:p>
        </p:txBody>
      </p:sp>
    </p:spTree>
    <p:extLst>
      <p:ext uri="{BB962C8B-B14F-4D97-AF65-F5344CB8AC3E}">
        <p14:creationId xmlns:p14="http://schemas.microsoft.com/office/powerpoint/2010/main" val="352176473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2"/>
          <p:cNvSpPr/>
          <p:nvPr/>
        </p:nvSpPr>
        <p:spPr>
          <a:xfrm>
            <a:off x="2819400" y="228600"/>
            <a:ext cx="8991600" cy="1072652"/>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  Financial Coaching</a:t>
            </a:r>
          </a:p>
        </p:txBody>
      </p:sp>
      <p:sp>
        <p:nvSpPr>
          <p:cNvPr id="11" name="TextBox 10"/>
          <p:cNvSpPr txBox="1"/>
          <p:nvPr/>
        </p:nvSpPr>
        <p:spPr>
          <a:xfrm>
            <a:off x="1600200" y="5105400"/>
            <a:ext cx="6324600" cy="1200329"/>
          </a:xfrm>
          <a:prstGeom prst="rect">
            <a:avLst/>
          </a:prstGeom>
          <a:noFill/>
        </p:spPr>
        <p:txBody>
          <a:bodyPr wrap="square" rtlCol="0">
            <a:spAutoFit/>
          </a:bodyPr>
          <a:lstStyle/>
          <a:p>
            <a:pPr algn="ctr"/>
            <a:r>
              <a:rPr lang="en-US" dirty="0">
                <a:latin typeface="+mn-lt"/>
              </a:rPr>
              <a:t>Let’s go through the website!</a:t>
            </a:r>
          </a:p>
          <a:p>
            <a:pPr algn="ctr"/>
            <a:endParaRPr lang="en-US" dirty="0">
              <a:latin typeface="+mn-lt"/>
              <a:hlinkClick r:id="rId3"/>
            </a:endParaRPr>
          </a:p>
          <a:p>
            <a:pPr algn="ctr"/>
            <a:r>
              <a:rPr lang="en-US" dirty="0">
                <a:latin typeface="+mn-lt"/>
                <a:hlinkClick r:id="rId3"/>
              </a:rPr>
              <a:t>https://www.uwkc.org/benefitshub/</a:t>
            </a:r>
            <a:r>
              <a:rPr lang="en-US" dirty="0">
                <a:latin typeface="+mn-lt"/>
              </a:rPr>
              <a:t>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1981200"/>
            <a:ext cx="2956665" cy="27321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002268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2"/>
          <p:cNvSpPr/>
          <p:nvPr/>
        </p:nvSpPr>
        <p:spPr>
          <a:xfrm>
            <a:off x="-381000" y="241532"/>
            <a:ext cx="8839200" cy="1072652"/>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Step 1- Selecting Location</a:t>
            </a:r>
            <a:endParaRPr lang="en-US" sz="2800" dirty="0">
              <a:latin typeface="FuturT"/>
            </a:endParaRPr>
          </a:p>
        </p:txBody>
      </p:sp>
      <p:sp>
        <p:nvSpPr>
          <p:cNvPr id="11" name="TextBox 10"/>
          <p:cNvSpPr txBox="1"/>
          <p:nvPr/>
        </p:nvSpPr>
        <p:spPr>
          <a:xfrm>
            <a:off x="685800" y="1828800"/>
            <a:ext cx="7315200" cy="954107"/>
          </a:xfrm>
          <a:prstGeom prst="rect">
            <a:avLst/>
          </a:prstGeom>
          <a:noFill/>
        </p:spPr>
        <p:txBody>
          <a:bodyPr wrap="square" rtlCol="0">
            <a:spAutoFit/>
          </a:bodyPr>
          <a:lstStyle/>
          <a:p>
            <a:r>
              <a:rPr lang="en-US" sz="2800" b="0" dirty="0">
                <a:latin typeface="+mn-lt"/>
              </a:rPr>
              <a:t>Ask client to </a:t>
            </a:r>
            <a:r>
              <a:rPr lang="en-US" sz="2800" dirty="0">
                <a:solidFill>
                  <a:srgbClr val="0070C0"/>
                </a:solidFill>
                <a:latin typeface="+mn-lt"/>
              </a:rPr>
              <a:t>select preferred location</a:t>
            </a:r>
            <a:r>
              <a:rPr lang="en-US" sz="2800" b="0" dirty="0">
                <a:latin typeface="+mn-lt"/>
              </a:rPr>
              <a:t>. </a:t>
            </a:r>
          </a:p>
          <a:p>
            <a:pPr marL="342900" indent="-342900">
              <a:buFont typeface="Arial" panose="020B0604020202020204" pitchFamily="34" charset="0"/>
              <a:buChar char="•"/>
            </a:pPr>
            <a:r>
              <a:rPr lang="en-US" sz="2800" b="0" dirty="0">
                <a:latin typeface="+mn-lt"/>
              </a:rPr>
              <a:t>Refer them to the map to find the closest site. </a:t>
            </a:r>
          </a:p>
        </p:txBody>
      </p:sp>
      <p:pic>
        <p:nvPicPr>
          <p:cNvPr id="3" name="Picture 2"/>
          <p:cNvPicPr>
            <a:picLocks noChangeAspect="1"/>
          </p:cNvPicPr>
          <p:nvPr/>
        </p:nvPicPr>
        <p:blipFill>
          <a:blip r:embed="rId3"/>
          <a:stretch>
            <a:fillRect/>
          </a:stretch>
        </p:blipFill>
        <p:spPr>
          <a:xfrm>
            <a:off x="4495800" y="3193595"/>
            <a:ext cx="4014503" cy="321401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439198" y="4800600"/>
            <a:ext cx="3634753" cy="102588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8561404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2"/>
          <p:cNvSpPr/>
          <p:nvPr/>
        </p:nvSpPr>
        <p:spPr>
          <a:xfrm>
            <a:off x="-381000" y="228600"/>
            <a:ext cx="8839200" cy="1063536"/>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Step 2 - Selecting Day </a:t>
            </a:r>
            <a:endParaRPr lang="en-US" sz="2800" dirty="0">
              <a:latin typeface="FuturT"/>
            </a:endParaRPr>
          </a:p>
        </p:txBody>
      </p:sp>
      <p:sp>
        <p:nvSpPr>
          <p:cNvPr id="5" name="TextBox 4"/>
          <p:cNvSpPr txBox="1"/>
          <p:nvPr/>
        </p:nvSpPr>
        <p:spPr>
          <a:xfrm>
            <a:off x="685800" y="1598231"/>
            <a:ext cx="8153400" cy="523220"/>
          </a:xfrm>
          <a:prstGeom prst="rect">
            <a:avLst/>
          </a:prstGeom>
          <a:noFill/>
        </p:spPr>
        <p:txBody>
          <a:bodyPr wrap="square" rtlCol="0">
            <a:spAutoFit/>
          </a:bodyPr>
          <a:lstStyle/>
          <a:p>
            <a:pPr algn="ctr"/>
            <a:r>
              <a:rPr lang="en-US" sz="2800" b="0" dirty="0">
                <a:latin typeface="+mn-lt"/>
              </a:rPr>
              <a:t>Client can select their preferred appointment date </a:t>
            </a:r>
          </a:p>
        </p:txBody>
      </p:sp>
      <p:sp>
        <p:nvSpPr>
          <p:cNvPr id="6" name="TextBox 5"/>
          <p:cNvSpPr txBox="1"/>
          <p:nvPr/>
        </p:nvSpPr>
        <p:spPr>
          <a:xfrm>
            <a:off x="381000" y="2196713"/>
            <a:ext cx="8458200" cy="461665"/>
          </a:xfrm>
          <a:prstGeom prst="rect">
            <a:avLst/>
          </a:prstGeom>
          <a:noFill/>
        </p:spPr>
        <p:txBody>
          <a:bodyPr wrap="square" rtlCol="0">
            <a:spAutoFit/>
          </a:bodyPr>
          <a:lstStyle/>
          <a:p>
            <a:pPr algn="ctr"/>
            <a:r>
              <a:rPr lang="en-US" b="0" dirty="0">
                <a:latin typeface="+mn-lt"/>
              </a:rPr>
              <a:t>Available dates are listed </a:t>
            </a:r>
            <a:r>
              <a:rPr lang="en-US" dirty="0">
                <a:solidFill>
                  <a:srgbClr val="1E59B8"/>
                </a:solidFill>
                <a:latin typeface="+mn-lt"/>
              </a:rPr>
              <a:t>up to two weeks in advance</a:t>
            </a:r>
            <a:endParaRPr lang="en-US" dirty="0">
              <a:latin typeface="+mn-lt"/>
            </a:endParaRPr>
          </a:p>
        </p:txBody>
      </p:sp>
      <p:pic>
        <p:nvPicPr>
          <p:cNvPr id="4" name="Picture 3"/>
          <p:cNvPicPr>
            <a:picLocks noChangeAspect="1"/>
          </p:cNvPicPr>
          <p:nvPr/>
        </p:nvPicPr>
        <p:blipFill>
          <a:blip r:embed="rId2"/>
          <a:stretch>
            <a:fillRect/>
          </a:stretch>
        </p:blipFill>
        <p:spPr>
          <a:xfrm>
            <a:off x="2971800" y="3052737"/>
            <a:ext cx="3087440" cy="35206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703357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449" y="1508181"/>
            <a:ext cx="7010400" cy="461665"/>
          </a:xfrm>
          <a:prstGeom prst="rect">
            <a:avLst/>
          </a:prstGeom>
          <a:noFill/>
        </p:spPr>
        <p:txBody>
          <a:bodyPr wrap="square" rtlCol="0">
            <a:spAutoFit/>
          </a:bodyPr>
          <a:lstStyle/>
          <a:p>
            <a:pPr algn="ctr"/>
            <a:r>
              <a:rPr lang="en-US" b="0" dirty="0"/>
              <a:t>Clients can select desired time on that day</a:t>
            </a:r>
          </a:p>
        </p:txBody>
      </p:sp>
      <p:sp>
        <p:nvSpPr>
          <p:cNvPr id="3" name="Parallelogram 2"/>
          <p:cNvSpPr/>
          <p:nvPr/>
        </p:nvSpPr>
        <p:spPr>
          <a:xfrm>
            <a:off x="-304800" y="228600"/>
            <a:ext cx="8839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Step 3 - Selecting Time </a:t>
            </a:r>
            <a:endParaRPr lang="en-US" sz="2800" dirty="0">
              <a:latin typeface="FuturT"/>
            </a:endParaRPr>
          </a:p>
        </p:txBody>
      </p:sp>
      <p:sp>
        <p:nvSpPr>
          <p:cNvPr id="6" name="TextBox 5"/>
          <p:cNvSpPr txBox="1"/>
          <p:nvPr/>
        </p:nvSpPr>
        <p:spPr>
          <a:xfrm>
            <a:off x="304800" y="3093478"/>
            <a:ext cx="3505200" cy="1938992"/>
          </a:xfrm>
          <a:prstGeom prst="rect">
            <a:avLst/>
          </a:prstGeom>
          <a:noFill/>
        </p:spPr>
        <p:txBody>
          <a:bodyPr wrap="square" rtlCol="0">
            <a:spAutoFit/>
          </a:bodyPr>
          <a:lstStyle/>
          <a:p>
            <a:r>
              <a:rPr lang="en-US" b="0" dirty="0"/>
              <a:t>Assist the client in choosing an hour time slot for the appointment. </a:t>
            </a:r>
          </a:p>
          <a:p>
            <a:endParaRPr lang="en-US" b="0" dirty="0"/>
          </a:p>
          <a:p>
            <a:r>
              <a:rPr lang="en-US" dirty="0"/>
              <a:t>Then press ‘book it.’</a:t>
            </a:r>
          </a:p>
        </p:txBody>
      </p:sp>
      <p:pic>
        <p:nvPicPr>
          <p:cNvPr id="5" name="Picture 4"/>
          <p:cNvPicPr>
            <a:picLocks noChangeAspect="1"/>
          </p:cNvPicPr>
          <p:nvPr/>
        </p:nvPicPr>
        <p:blipFill>
          <a:blip r:embed="rId2"/>
          <a:stretch>
            <a:fillRect/>
          </a:stretch>
        </p:blipFill>
        <p:spPr>
          <a:xfrm>
            <a:off x="4145437" y="2248042"/>
            <a:ext cx="3997181" cy="4214813"/>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7609434" y="2590800"/>
            <a:ext cx="533184" cy="31204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ambiare la dimensione del puntatore del mouse in Ubuntu | Io e Il Pinguino"/>
          <p:cNvPicPr>
            <a:picLocks noChangeAspect="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053849" y="2751497"/>
            <a:ext cx="315675" cy="34198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57901635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2"/>
          <p:cNvSpPr/>
          <p:nvPr/>
        </p:nvSpPr>
        <p:spPr>
          <a:xfrm>
            <a:off x="-358263" y="265045"/>
            <a:ext cx="9372600" cy="1032185"/>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latin typeface="FuturT"/>
              </a:rPr>
              <a:t>Step 4 - Entering Personal Information</a:t>
            </a:r>
            <a:endParaRPr lang="en-US" sz="2800" dirty="0">
              <a:latin typeface="FuturT"/>
            </a:endParaRPr>
          </a:p>
        </p:txBody>
      </p:sp>
      <p:sp>
        <p:nvSpPr>
          <p:cNvPr id="5" name="Right Arrow 4"/>
          <p:cNvSpPr/>
          <p:nvPr/>
        </p:nvSpPr>
        <p:spPr>
          <a:xfrm>
            <a:off x="3962400" y="5067362"/>
            <a:ext cx="1066800" cy="363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30714" y="4895085"/>
            <a:ext cx="2303675" cy="70788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dirty="0">
                <a:solidFill>
                  <a:schemeClr val="tx1"/>
                </a:solidFill>
                <a:latin typeface="+mn-lt"/>
              </a:rPr>
              <a:t>Make sure to select your tax prep site!</a:t>
            </a:r>
          </a:p>
        </p:txBody>
      </p:sp>
      <p:sp>
        <p:nvSpPr>
          <p:cNvPr id="9" name="TextBox 8"/>
          <p:cNvSpPr txBox="1"/>
          <p:nvPr/>
        </p:nvSpPr>
        <p:spPr>
          <a:xfrm>
            <a:off x="304800" y="2133600"/>
            <a:ext cx="4038600" cy="2308324"/>
          </a:xfrm>
          <a:prstGeom prst="rect">
            <a:avLst/>
          </a:prstGeom>
          <a:noFill/>
        </p:spPr>
        <p:txBody>
          <a:bodyPr wrap="square" rtlCol="0">
            <a:spAutoFit/>
          </a:bodyPr>
          <a:lstStyle/>
          <a:p>
            <a:r>
              <a:rPr lang="en-US" dirty="0">
                <a:solidFill>
                  <a:srgbClr val="0070C0"/>
                </a:solidFill>
                <a:latin typeface="+mn-lt"/>
              </a:rPr>
              <a:t>Fill out clients’ information, including:</a:t>
            </a:r>
          </a:p>
          <a:p>
            <a:pPr marL="342900" indent="-342900">
              <a:buFont typeface="Arial" panose="020B0604020202020204" pitchFamily="34" charset="0"/>
              <a:buChar char="•"/>
            </a:pPr>
            <a:r>
              <a:rPr lang="en-US" b="0" dirty="0">
                <a:latin typeface="+mn-lt"/>
              </a:rPr>
              <a:t>Contact information</a:t>
            </a:r>
          </a:p>
          <a:p>
            <a:pPr marL="342900" indent="-342900">
              <a:buFont typeface="Arial" panose="020B0604020202020204" pitchFamily="34" charset="0"/>
              <a:buChar char="•"/>
            </a:pPr>
            <a:r>
              <a:rPr lang="en-US" b="0" dirty="0">
                <a:latin typeface="+mn-lt"/>
              </a:rPr>
              <a:t>Reason for appointment</a:t>
            </a:r>
          </a:p>
          <a:p>
            <a:pPr marL="342900" indent="-342900">
              <a:buFont typeface="Arial" panose="020B0604020202020204" pitchFamily="34" charset="0"/>
              <a:buChar char="•"/>
            </a:pPr>
            <a:r>
              <a:rPr lang="en-US" b="0" dirty="0">
                <a:latin typeface="+mn-lt"/>
              </a:rPr>
              <a:t>If text reminders are permissible     </a:t>
            </a:r>
          </a:p>
        </p:txBody>
      </p:sp>
      <p:pic>
        <p:nvPicPr>
          <p:cNvPr id="2" name="Picture 1"/>
          <p:cNvPicPr>
            <a:picLocks noChangeAspect="1"/>
          </p:cNvPicPr>
          <p:nvPr/>
        </p:nvPicPr>
        <p:blipFill>
          <a:blip r:embed="rId2"/>
          <a:stretch>
            <a:fillRect/>
          </a:stretch>
        </p:blipFill>
        <p:spPr>
          <a:xfrm>
            <a:off x="5105399" y="1906833"/>
            <a:ext cx="3612741" cy="4246073"/>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5105399" y="5029200"/>
            <a:ext cx="2057401" cy="3810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262949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2"/>
          <p:cNvSpPr/>
          <p:nvPr/>
        </p:nvSpPr>
        <p:spPr>
          <a:xfrm>
            <a:off x="-290952" y="274691"/>
            <a:ext cx="8839200" cy="1023925"/>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Final Step - Next Steps Sheet</a:t>
            </a:r>
            <a:endParaRPr lang="en-US" sz="2800" dirty="0">
              <a:latin typeface="FuturT"/>
            </a:endParaRPr>
          </a:p>
        </p:txBody>
      </p:sp>
      <p:pic>
        <p:nvPicPr>
          <p:cNvPr id="2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9" y="5253346"/>
            <a:ext cx="9163050" cy="174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p:nvPr/>
        </p:nvSpPr>
        <p:spPr>
          <a:xfrm>
            <a:off x="4267200" y="1981200"/>
            <a:ext cx="4726876" cy="2631490"/>
          </a:xfrm>
          <a:prstGeom prst="rect">
            <a:avLst/>
          </a:prstGeom>
          <a:noFill/>
        </p:spPr>
        <p:txBody>
          <a:bodyPr wrap="square" rtlCol="0">
            <a:spAutoFit/>
          </a:bodyPr>
          <a:lstStyle/>
          <a:p>
            <a:r>
              <a:rPr lang="en-US" sz="2600" dirty="0">
                <a:latin typeface="+mn-lt"/>
              </a:rPr>
              <a:t>After the appointment is made…</a:t>
            </a:r>
          </a:p>
          <a:p>
            <a:pPr marL="457200" indent="-457200">
              <a:buAutoNum type="arabicPeriod"/>
            </a:pPr>
            <a:r>
              <a:rPr lang="en-US" sz="2300" b="0" dirty="0">
                <a:latin typeface="+mn-lt"/>
              </a:rPr>
              <a:t>Fill out your current tax site where the appointment was made</a:t>
            </a:r>
          </a:p>
          <a:p>
            <a:pPr marL="457200" indent="-457200">
              <a:buAutoNum type="arabicPeriod"/>
            </a:pPr>
            <a:r>
              <a:rPr lang="en-US" sz="2300" b="0" dirty="0">
                <a:latin typeface="+mn-lt"/>
              </a:rPr>
              <a:t>2. Input the client’s appointment information</a:t>
            </a:r>
          </a:p>
          <a:p>
            <a:endParaRPr lang="en-US" dirty="0">
              <a:latin typeface="+mn-lt"/>
            </a:endParaRPr>
          </a:p>
        </p:txBody>
      </p:sp>
      <p:pic>
        <p:nvPicPr>
          <p:cNvPr id="4" name="Picture 3"/>
          <p:cNvPicPr>
            <a:picLocks noChangeAspect="1"/>
          </p:cNvPicPr>
          <p:nvPr/>
        </p:nvPicPr>
        <p:blipFill>
          <a:blip r:embed="rId4"/>
          <a:stretch>
            <a:fillRect/>
          </a:stretch>
        </p:blipFill>
        <p:spPr>
          <a:xfrm>
            <a:off x="685800" y="1676400"/>
            <a:ext cx="2514600" cy="32667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719202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958565" y="2341813"/>
            <a:ext cx="7436962" cy="1815882"/>
          </a:xfrm>
          <a:prstGeom prst="rect">
            <a:avLst/>
          </a:prstGeom>
          <a:noFill/>
        </p:spPr>
        <p:txBody>
          <a:bodyPr wrap="square" rtlCol="0">
            <a:spAutoFit/>
          </a:bodyPr>
          <a:lstStyle/>
          <a:p>
            <a:r>
              <a:rPr lang="en-US" sz="2800" b="0" dirty="0">
                <a:latin typeface="+mn-lt"/>
              </a:rPr>
              <a:t>We just signed someone up for a financial coaching appointment…. </a:t>
            </a:r>
          </a:p>
          <a:p>
            <a:endParaRPr lang="en-US" sz="2800" b="0" dirty="0">
              <a:latin typeface="+mn-lt"/>
            </a:endParaRPr>
          </a:p>
          <a:p>
            <a:r>
              <a:rPr lang="en-US" sz="2800" b="0" dirty="0">
                <a:latin typeface="+mn-lt"/>
              </a:rPr>
              <a:t>Mark this down on your </a:t>
            </a:r>
            <a:r>
              <a:rPr lang="en-US" sz="2800" dirty="0">
                <a:latin typeface="+mn-lt"/>
              </a:rPr>
              <a:t>data tracking sheet</a:t>
            </a:r>
            <a:r>
              <a:rPr lang="en-US" sz="2800" b="0" dirty="0">
                <a:latin typeface="+mn-lt"/>
              </a:rPr>
              <a:t>!</a:t>
            </a:r>
          </a:p>
        </p:txBody>
      </p:sp>
      <p:pic>
        <p:nvPicPr>
          <p:cNvPr id="6" name="Picture 3" descr="logo_transparent 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210" y="5413535"/>
            <a:ext cx="1434711" cy="9443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sp>
        <p:nvSpPr>
          <p:cNvPr id="9" name="Parallelogram 2"/>
          <p:cNvSpPr/>
          <p:nvPr/>
        </p:nvSpPr>
        <p:spPr>
          <a:xfrm>
            <a:off x="1265548" y="304800"/>
            <a:ext cx="86106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dirty="0">
                <a:latin typeface="FuturT"/>
              </a:rPr>
              <a:t>    </a:t>
            </a:r>
            <a:r>
              <a:rPr lang="en-US" sz="2800" dirty="0">
                <a:solidFill>
                  <a:schemeClr val="tx1"/>
                </a:solidFill>
                <a:latin typeface="FuturT"/>
              </a:rPr>
              <a:t>Client Scenario – Financial Coaching Appt.</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Tree>
    <p:extLst>
      <p:ext uri="{BB962C8B-B14F-4D97-AF65-F5344CB8AC3E}">
        <p14:creationId xmlns:p14="http://schemas.microsoft.com/office/powerpoint/2010/main" val="1334607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Training Roadmap</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45" name="Rectangle 44"/>
          <p:cNvSpPr/>
          <p:nvPr/>
        </p:nvSpPr>
        <p:spPr>
          <a:xfrm>
            <a:off x="4575618" y="1964111"/>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Site Operation &amp; Flow</a:t>
            </a:r>
          </a:p>
        </p:txBody>
      </p:sp>
      <p:sp>
        <p:nvSpPr>
          <p:cNvPr id="48" name="Rectangle 47"/>
          <p:cNvSpPr/>
          <p:nvPr/>
        </p:nvSpPr>
        <p:spPr>
          <a:xfrm>
            <a:off x="5958185" y="1964111"/>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Intake &amp; Screening</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Rectangle 50"/>
          <p:cNvSpPr/>
          <p:nvPr/>
        </p:nvSpPr>
        <p:spPr>
          <a:xfrm>
            <a:off x="3220610" y="3383901"/>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Standards of Conduct</a:t>
            </a:r>
          </a:p>
        </p:txBody>
      </p:sp>
      <p:sp>
        <p:nvSpPr>
          <p:cNvPr id="52" name="Rectangle 51"/>
          <p:cNvSpPr/>
          <p:nvPr/>
        </p:nvSpPr>
        <p:spPr>
          <a:xfrm>
            <a:off x="5958185" y="3383901"/>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Basic Food &amp; Healthcare</a:t>
            </a:r>
          </a:p>
        </p:txBody>
      </p:sp>
      <p:sp>
        <p:nvSpPr>
          <p:cNvPr id="53" name="Rectangle 52"/>
          <p:cNvSpPr/>
          <p:nvPr/>
        </p:nvSpPr>
        <p:spPr>
          <a:xfrm>
            <a:off x="1828800" y="4735081"/>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Utility Assistance</a:t>
            </a:r>
          </a:p>
        </p:txBody>
      </p:sp>
      <p:sp>
        <p:nvSpPr>
          <p:cNvPr id="54" name="Rectangle 53"/>
          <p:cNvSpPr/>
          <p:nvPr/>
        </p:nvSpPr>
        <p:spPr>
          <a:xfrm>
            <a:off x="3220610"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Financial Coaching Services</a:t>
            </a:r>
          </a:p>
        </p:txBody>
      </p:sp>
      <p:sp>
        <p:nvSpPr>
          <p:cNvPr id="66" name="Rectangle 65"/>
          <p:cNvSpPr/>
          <p:nvPr/>
        </p:nvSpPr>
        <p:spPr>
          <a:xfrm>
            <a:off x="5948019"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Practice &amp; Review</a:t>
            </a:r>
          </a:p>
        </p:txBody>
      </p:sp>
      <p:sp>
        <p:nvSpPr>
          <p:cNvPr id="15" name="Rectangle 14"/>
          <p:cNvSpPr/>
          <p:nvPr/>
        </p:nvSpPr>
        <p:spPr>
          <a:xfrm>
            <a:off x="4575618" y="3383901"/>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Benefits: Referrals &amp; Data Tracking</a:t>
            </a:r>
          </a:p>
        </p:txBody>
      </p:sp>
      <p:sp>
        <p:nvSpPr>
          <p:cNvPr id="16" name="Rectangle 15"/>
          <p:cNvSpPr/>
          <p:nvPr/>
        </p:nvSpPr>
        <p:spPr>
          <a:xfrm>
            <a:off x="1828800" y="3397058"/>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Cultural Humility</a:t>
            </a:r>
          </a:p>
        </p:txBody>
      </p:sp>
      <p:sp>
        <p:nvSpPr>
          <p:cNvPr id="17" name="Rectangle 16"/>
          <p:cNvSpPr/>
          <p:nvPr/>
        </p:nvSpPr>
        <p:spPr>
          <a:xfrm>
            <a:off x="4556209"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Credit Pulls</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p:cNvSpPr/>
          <p:nvPr/>
        </p:nvSpPr>
        <p:spPr>
          <a:xfrm>
            <a:off x="3191035" y="1962095"/>
            <a:ext cx="1159714" cy="1159714"/>
          </a:xfrm>
          <a:prstGeom prst="rect">
            <a:avLst/>
          </a:prstGeom>
          <a:noFill/>
          <a:ln>
            <a:solidFill>
              <a:srgbClr val="2280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99AB9"/>
                </a:solidFill>
                <a:effectLst/>
                <a:uLnTx/>
                <a:uFillTx/>
                <a:latin typeface="Calibri"/>
                <a:ea typeface="+mn-ea"/>
                <a:cs typeface="+mn-cs"/>
              </a:rPr>
              <a:t>Resources</a:t>
            </a:r>
          </a:p>
        </p:txBody>
      </p:sp>
      <p:sp>
        <p:nvSpPr>
          <p:cNvPr id="19" name="Rectangle 18"/>
          <p:cNvSpPr/>
          <p:nvPr/>
        </p:nvSpPr>
        <p:spPr>
          <a:xfrm>
            <a:off x="1828800" y="1963103"/>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Campaign Overview</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1603920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2"/>
          <p:cNvSpPr/>
          <p:nvPr/>
        </p:nvSpPr>
        <p:spPr>
          <a:xfrm>
            <a:off x="2362200" y="170884"/>
            <a:ext cx="8839200" cy="12192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  Client Scenario</a:t>
            </a:r>
            <a:endParaRPr lang="en-US" sz="2800" dirty="0">
              <a:latin typeface="FuturT"/>
            </a:endParaRPr>
          </a:p>
        </p:txBody>
      </p:sp>
      <p:sp>
        <p:nvSpPr>
          <p:cNvPr id="28" name="TextBox 27"/>
          <p:cNvSpPr txBox="1"/>
          <p:nvPr/>
        </p:nvSpPr>
        <p:spPr>
          <a:xfrm>
            <a:off x="699054" y="1981200"/>
            <a:ext cx="7911546" cy="1384995"/>
          </a:xfrm>
          <a:prstGeom prst="rect">
            <a:avLst/>
          </a:prstGeom>
          <a:noFill/>
        </p:spPr>
        <p:txBody>
          <a:bodyPr wrap="square" rtlCol="0">
            <a:spAutoFit/>
          </a:bodyPr>
          <a:lstStyle/>
          <a:p>
            <a:r>
              <a:rPr lang="en-US" sz="2800" b="0" dirty="0">
                <a:latin typeface="+mj-lt"/>
              </a:rPr>
              <a:t>If a client tells you they’re more interested in talking to financial coach over the phone, we have a referral </a:t>
            </a:r>
            <a:r>
              <a:rPr lang="en-US" sz="2800" dirty="0">
                <a:solidFill>
                  <a:srgbClr val="0070C0"/>
                </a:solidFill>
                <a:latin typeface="+mj-lt"/>
              </a:rPr>
              <a:t>for what</a:t>
            </a:r>
            <a:r>
              <a:rPr lang="en-US" sz="2800" b="0" dirty="0">
                <a:latin typeface="+mj-lt"/>
              </a:rPr>
              <a:t>?</a:t>
            </a:r>
          </a:p>
        </p:txBody>
      </p:sp>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3" name="Rectangle 2"/>
          <p:cNvSpPr/>
          <p:nvPr/>
        </p:nvSpPr>
        <p:spPr>
          <a:xfrm>
            <a:off x="1295400" y="3726478"/>
            <a:ext cx="6781800" cy="461665"/>
          </a:xfrm>
          <a:prstGeom prst="rect">
            <a:avLst/>
          </a:prstGeom>
        </p:spPr>
        <p:txBody>
          <a:bodyPr wrap="square">
            <a:spAutoFit/>
          </a:bodyPr>
          <a:lstStyle/>
          <a:p>
            <a:r>
              <a:rPr lang="en-US" dirty="0"/>
              <a:t>Refer them to American Financial Solutions. </a:t>
            </a:r>
          </a:p>
        </p:txBody>
      </p:sp>
    </p:spTree>
    <p:extLst>
      <p:ext uri="{BB962C8B-B14F-4D97-AF65-F5344CB8AC3E}">
        <p14:creationId xmlns:p14="http://schemas.microsoft.com/office/powerpoint/2010/main" val="191163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logo_transparent 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208" y="5410202"/>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sp>
        <p:nvSpPr>
          <p:cNvPr id="3" name="TextBox 2"/>
          <p:cNvSpPr txBox="1"/>
          <p:nvPr/>
        </p:nvSpPr>
        <p:spPr>
          <a:xfrm>
            <a:off x="2286000" y="1873312"/>
            <a:ext cx="6553200" cy="2862322"/>
          </a:xfrm>
          <a:prstGeom prst="rect">
            <a:avLst/>
          </a:prstGeom>
          <a:noFill/>
        </p:spPr>
        <p:txBody>
          <a:bodyPr wrap="square" rtlCol="0">
            <a:spAutoFit/>
          </a:bodyPr>
          <a:lstStyle/>
          <a:p>
            <a:r>
              <a:rPr lang="en-US" sz="2000" dirty="0">
                <a:latin typeface="+mn-lt"/>
              </a:rPr>
              <a:t>American Financial Solutions </a:t>
            </a:r>
            <a:r>
              <a:rPr lang="en-US" sz="2000" b="0" dirty="0">
                <a:latin typeface="+mn-lt"/>
              </a:rPr>
              <a:t>is a nonprofit financial education and credit counseling agency. </a:t>
            </a:r>
          </a:p>
          <a:p>
            <a:r>
              <a:rPr lang="en-US" sz="2000" b="0" dirty="0">
                <a:latin typeface="+mn-lt"/>
              </a:rPr>
              <a:t/>
            </a:r>
            <a:br>
              <a:rPr lang="en-US" sz="2000" b="0" dirty="0">
                <a:latin typeface="+mn-lt"/>
              </a:rPr>
            </a:br>
            <a:r>
              <a:rPr lang="en-US" sz="2000" b="0" dirty="0">
                <a:latin typeface="+mn-lt"/>
              </a:rPr>
              <a:t>Their representatives can pull credit reports and discuss the results with clients. </a:t>
            </a:r>
          </a:p>
          <a:p>
            <a:endParaRPr lang="en-US" sz="2000" dirty="0">
              <a:latin typeface="+mn-lt"/>
            </a:endParaRPr>
          </a:p>
          <a:p>
            <a:r>
              <a:rPr lang="en-US" sz="2000" dirty="0">
                <a:latin typeface="+mn-lt"/>
              </a:rPr>
              <a:t>We will have resource booklets from them at each tax site – </a:t>
            </a:r>
            <a:r>
              <a:rPr lang="en-US" sz="2000" b="0" i="1" dirty="0">
                <a:solidFill>
                  <a:srgbClr val="1E59B8"/>
                </a:solidFill>
                <a:latin typeface="+mn-lt"/>
              </a:rPr>
              <a:t>we don’t have many per-site, but please make them available for clients to read while waiting.</a:t>
            </a:r>
          </a:p>
        </p:txBody>
      </p:sp>
      <p:sp>
        <p:nvSpPr>
          <p:cNvPr id="10" name="Parallelogram 2"/>
          <p:cNvSpPr/>
          <p:nvPr/>
        </p:nvSpPr>
        <p:spPr>
          <a:xfrm>
            <a:off x="1371599" y="204308"/>
            <a:ext cx="8724963"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latin typeface="FuturT"/>
              </a:rPr>
              <a:t>  American Financial Solutions</a:t>
            </a: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pic>
        <p:nvPicPr>
          <p:cNvPr id="4098" name="Picture 2" descr="Image result for american financial solutions logo"/>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420" y="2029236"/>
            <a:ext cx="2167380" cy="2427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spTree>
    <p:extLst>
      <p:ext uri="{BB962C8B-B14F-4D97-AF65-F5344CB8AC3E}">
        <p14:creationId xmlns:p14="http://schemas.microsoft.com/office/powerpoint/2010/main" val="4227480085"/>
      </p:ext>
    </p:extLst>
  </p:cSld>
  <p:clrMapOvr>
    <a:masterClrMapping/>
  </p:clrMapOvr>
  <p:transition advTm="2574"/>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logo_transparent 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208" y="5410202"/>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sp>
        <p:nvSpPr>
          <p:cNvPr id="3" name="TextBox 2"/>
          <p:cNvSpPr txBox="1"/>
          <p:nvPr/>
        </p:nvSpPr>
        <p:spPr>
          <a:xfrm>
            <a:off x="443060" y="1674216"/>
            <a:ext cx="7315200" cy="523220"/>
          </a:xfrm>
          <a:prstGeom prst="rect">
            <a:avLst/>
          </a:prstGeom>
          <a:noFill/>
        </p:spPr>
        <p:txBody>
          <a:bodyPr wrap="square" rtlCol="0">
            <a:spAutoFit/>
          </a:bodyPr>
          <a:lstStyle/>
          <a:p>
            <a:r>
              <a:rPr lang="en-US" sz="2800" dirty="0">
                <a:latin typeface="+mj-lt"/>
              </a:rPr>
              <a:t>What clients can expect from calling AFS:</a:t>
            </a:r>
          </a:p>
        </p:txBody>
      </p:sp>
      <p:sp>
        <p:nvSpPr>
          <p:cNvPr id="10" name="Parallelogram 2"/>
          <p:cNvSpPr/>
          <p:nvPr/>
        </p:nvSpPr>
        <p:spPr>
          <a:xfrm>
            <a:off x="1371600" y="268375"/>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latin typeface="FuturT"/>
              </a:rPr>
              <a:t>  American Financial Solutions</a:t>
            </a: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6" name="TextBox 5"/>
          <p:cNvSpPr txBox="1"/>
          <p:nvPr/>
        </p:nvSpPr>
        <p:spPr>
          <a:xfrm>
            <a:off x="454058" y="2297313"/>
            <a:ext cx="8458200" cy="2769989"/>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b="0" dirty="0">
                <a:latin typeface="+mn-lt"/>
              </a:rPr>
              <a:t>A financial counselor will talk with clients about their financial situation.</a:t>
            </a:r>
          </a:p>
          <a:p>
            <a:pPr marL="342900" indent="-342900">
              <a:spcAft>
                <a:spcPts val="1200"/>
              </a:spcAft>
              <a:buFont typeface="Arial" panose="020B0604020202020204" pitchFamily="34" charset="0"/>
              <a:buChar char="•"/>
            </a:pPr>
            <a:r>
              <a:rPr lang="en-US" b="0" dirty="0">
                <a:latin typeface="+mn-lt"/>
              </a:rPr>
              <a:t>Counselors can do soft pulls of </a:t>
            </a:r>
            <a:r>
              <a:rPr lang="en-US" dirty="0">
                <a:solidFill>
                  <a:srgbClr val="1E59B8"/>
                </a:solidFill>
                <a:latin typeface="+mn-lt"/>
              </a:rPr>
              <a:t>credit reports AND credit scores</a:t>
            </a:r>
          </a:p>
          <a:p>
            <a:pPr lvl="2">
              <a:spcAft>
                <a:spcPts val="1200"/>
              </a:spcAft>
            </a:pPr>
            <a:r>
              <a:rPr lang="en-US" b="0" i="1" dirty="0">
                <a:latin typeface="+mn-lt"/>
              </a:rPr>
              <a:t>These will not affect the client’s credit as they are </a:t>
            </a:r>
            <a:r>
              <a:rPr lang="en-US" i="1" dirty="0">
                <a:latin typeface="+mn-lt"/>
              </a:rPr>
              <a:t>soft</a:t>
            </a:r>
            <a:r>
              <a:rPr lang="en-US" b="0" i="1" dirty="0">
                <a:latin typeface="+mn-lt"/>
              </a:rPr>
              <a:t> inquiries.</a:t>
            </a:r>
          </a:p>
          <a:p>
            <a:pPr marL="342900" indent="-342900">
              <a:spcAft>
                <a:spcPts val="1200"/>
              </a:spcAft>
              <a:buFont typeface="Arial" panose="020B0604020202020204" pitchFamily="34" charset="0"/>
              <a:buChar char="•"/>
            </a:pPr>
            <a:r>
              <a:rPr lang="en-US" b="0" dirty="0">
                <a:latin typeface="+mn-lt"/>
              </a:rPr>
              <a:t>Counselors can offer advice and debt solutions.</a:t>
            </a:r>
          </a:p>
        </p:txBody>
      </p:sp>
    </p:spTree>
    <p:extLst>
      <p:ext uri="{BB962C8B-B14F-4D97-AF65-F5344CB8AC3E}">
        <p14:creationId xmlns:p14="http://schemas.microsoft.com/office/powerpoint/2010/main" val="3353431447"/>
      </p:ext>
    </p:extLst>
  </p:cSld>
  <p:clrMapOvr>
    <a:masterClrMapping/>
  </p:clrMapOvr>
  <p:transition advTm="2574"/>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867889" y="2209800"/>
            <a:ext cx="7391399" cy="2246769"/>
          </a:xfrm>
          <a:prstGeom prst="rect">
            <a:avLst/>
          </a:prstGeom>
          <a:noFill/>
        </p:spPr>
        <p:txBody>
          <a:bodyPr wrap="square" rtlCol="0">
            <a:spAutoFit/>
          </a:bodyPr>
          <a:lstStyle/>
          <a:p>
            <a:r>
              <a:rPr lang="en-US" sz="2800" b="0" dirty="0">
                <a:latin typeface="+mn-lt"/>
              </a:rPr>
              <a:t>We just gave a client more information about American Financial Solutions…. </a:t>
            </a:r>
          </a:p>
          <a:p>
            <a:endParaRPr lang="en-US" sz="2800" b="0" dirty="0">
              <a:latin typeface="+mn-lt"/>
            </a:endParaRPr>
          </a:p>
          <a:p>
            <a:r>
              <a:rPr lang="en-US" sz="2800" b="0" dirty="0">
                <a:latin typeface="+mn-lt"/>
              </a:rPr>
              <a:t>Don’t forget to mark this down on your </a:t>
            </a:r>
            <a:r>
              <a:rPr lang="en-US" sz="2800" dirty="0">
                <a:latin typeface="+mn-lt"/>
              </a:rPr>
              <a:t>data tracking sheet</a:t>
            </a:r>
            <a:r>
              <a:rPr lang="en-US" sz="2800" b="0" dirty="0">
                <a:latin typeface="+mn-lt"/>
              </a:rPr>
              <a:t>!</a:t>
            </a:r>
          </a:p>
        </p:txBody>
      </p:sp>
      <p:pic>
        <p:nvPicPr>
          <p:cNvPr id="6" name="Picture 3" descr="logo_transparent 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210" y="5413535"/>
            <a:ext cx="1434711" cy="9443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sp>
        <p:nvSpPr>
          <p:cNvPr id="9" name="Parallelogram 2"/>
          <p:cNvSpPr/>
          <p:nvPr/>
        </p:nvSpPr>
        <p:spPr>
          <a:xfrm>
            <a:off x="685800" y="247084"/>
            <a:ext cx="92964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dirty="0">
                <a:latin typeface="FuturT"/>
              </a:rPr>
              <a:t>    </a:t>
            </a:r>
            <a:r>
              <a:rPr lang="en-US" sz="2800" dirty="0">
                <a:solidFill>
                  <a:schemeClr val="tx1"/>
                </a:solidFill>
                <a:latin typeface="FuturT"/>
              </a:rPr>
              <a:t>Client Scenario – American Financial Solution</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Tree>
    <p:extLst>
      <p:ext uri="{BB962C8B-B14F-4D97-AF65-F5344CB8AC3E}">
        <p14:creationId xmlns:p14="http://schemas.microsoft.com/office/powerpoint/2010/main" val="3574102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ubtitle 2"/>
          <p:cNvSpPr txBox="1">
            <a:spLocks/>
          </p:cNvSpPr>
          <p:nvPr/>
        </p:nvSpPr>
        <p:spPr>
          <a:xfrm>
            <a:off x="1423891" y="3607790"/>
            <a:ext cx="6500911" cy="81878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1200"/>
              </a:spcBef>
              <a:spcAft>
                <a:spcPts val="600"/>
              </a:spcAft>
            </a:pPr>
            <a:endParaRPr lang="en-US" sz="2400" b="0" dirty="0">
              <a:solidFill>
                <a:schemeClr val="tx1"/>
              </a:solidFill>
              <a:latin typeface="FuturT"/>
              <a:cs typeface="MetaBook-Roman"/>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9" name="TextBox 8"/>
          <p:cNvSpPr txBox="1"/>
          <p:nvPr/>
        </p:nvSpPr>
        <p:spPr>
          <a:xfrm>
            <a:off x="533400" y="1599374"/>
            <a:ext cx="3657600" cy="523220"/>
          </a:xfrm>
          <a:prstGeom prst="rect">
            <a:avLst/>
          </a:prstGeom>
          <a:noFill/>
        </p:spPr>
        <p:txBody>
          <a:bodyPr wrap="square" rtlCol="0">
            <a:spAutoFit/>
          </a:bodyPr>
          <a:lstStyle/>
          <a:p>
            <a:r>
              <a:rPr lang="en-US" sz="2800" dirty="0">
                <a:solidFill>
                  <a:srgbClr val="1E59B8"/>
                </a:solidFill>
                <a:latin typeface="+mj-lt"/>
              </a:rPr>
              <a:t>Soft Referrals</a:t>
            </a:r>
            <a:endParaRPr lang="en-US" sz="2800" dirty="0">
              <a:latin typeface="+mj-lt"/>
            </a:endParaRPr>
          </a:p>
        </p:txBody>
      </p:sp>
      <p:sp>
        <p:nvSpPr>
          <p:cNvPr id="12" name="TextBox 11"/>
          <p:cNvSpPr txBox="1"/>
          <p:nvPr/>
        </p:nvSpPr>
        <p:spPr>
          <a:xfrm>
            <a:off x="4708676" y="1623180"/>
            <a:ext cx="3657600" cy="523220"/>
          </a:xfrm>
          <a:prstGeom prst="rect">
            <a:avLst/>
          </a:prstGeom>
          <a:noFill/>
        </p:spPr>
        <p:txBody>
          <a:bodyPr wrap="square" rtlCol="0">
            <a:spAutoFit/>
          </a:bodyPr>
          <a:lstStyle/>
          <a:p>
            <a:r>
              <a:rPr lang="en-US" sz="2800" dirty="0">
                <a:solidFill>
                  <a:srgbClr val="1E59B8"/>
                </a:solidFill>
                <a:latin typeface="+mj-lt"/>
              </a:rPr>
              <a:t>Hard Referrals</a:t>
            </a:r>
            <a:endParaRPr lang="en-US" sz="2800" dirty="0">
              <a:latin typeface="+mj-lt"/>
            </a:endParaRPr>
          </a:p>
        </p:txBody>
      </p:sp>
      <p:sp>
        <p:nvSpPr>
          <p:cNvPr id="14" name="TextBox 13"/>
          <p:cNvSpPr txBox="1"/>
          <p:nvPr/>
        </p:nvSpPr>
        <p:spPr>
          <a:xfrm>
            <a:off x="781240" y="2146400"/>
            <a:ext cx="3409760" cy="2092881"/>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200" b="0" dirty="0">
                <a:latin typeface="+mj-lt"/>
              </a:rPr>
              <a:t>Soft referral email for Benefits Hub or AFS</a:t>
            </a:r>
          </a:p>
          <a:p>
            <a:pPr marL="342900" indent="-342900">
              <a:spcAft>
                <a:spcPts val="1200"/>
              </a:spcAft>
              <a:buFont typeface="Arial" panose="020B0604020202020204" pitchFamily="34" charset="0"/>
              <a:buChar char="•"/>
            </a:pPr>
            <a:r>
              <a:rPr lang="en-US" sz="2200" b="0" dirty="0">
                <a:latin typeface="+mj-lt"/>
              </a:rPr>
              <a:t>Soft referral flyers for Benefits Hub or AFS </a:t>
            </a:r>
          </a:p>
          <a:p>
            <a:pPr marL="342900" indent="-342900">
              <a:spcAft>
                <a:spcPts val="1200"/>
              </a:spcAft>
              <a:buFont typeface="Arial" panose="020B0604020202020204" pitchFamily="34" charset="0"/>
              <a:buChar char="•"/>
            </a:pPr>
            <a:r>
              <a:rPr lang="en-US" sz="2200" b="0" dirty="0">
                <a:latin typeface="+mj-lt"/>
              </a:rPr>
              <a:t>AFS business card</a:t>
            </a:r>
          </a:p>
        </p:txBody>
      </p:sp>
      <p:sp>
        <p:nvSpPr>
          <p:cNvPr id="15" name="TextBox 14"/>
          <p:cNvSpPr txBox="1"/>
          <p:nvPr/>
        </p:nvSpPr>
        <p:spPr>
          <a:xfrm>
            <a:off x="4990674" y="2124453"/>
            <a:ext cx="4153326" cy="769441"/>
          </a:xfrm>
          <a:prstGeom prst="rect">
            <a:avLst/>
          </a:prstGeom>
          <a:noFill/>
        </p:spPr>
        <p:txBody>
          <a:bodyPr wrap="square" rtlCol="0">
            <a:spAutoFit/>
          </a:bodyPr>
          <a:lstStyle/>
          <a:p>
            <a:pPr marL="342900" indent="-342900">
              <a:spcBef>
                <a:spcPts val="300"/>
              </a:spcBef>
              <a:buFont typeface="Arial" panose="020B0604020202020204" pitchFamily="34" charset="0"/>
              <a:buChar char="•"/>
            </a:pPr>
            <a:r>
              <a:rPr lang="en-US" sz="2200" b="0" dirty="0">
                <a:latin typeface="+mj-lt"/>
              </a:rPr>
              <a:t>Financial Coaching appointment</a:t>
            </a:r>
          </a:p>
        </p:txBody>
      </p:sp>
      <p:pic>
        <p:nvPicPr>
          <p:cNvPr id="13314" name="Picture 2" descr="Image result for picture of a pencil"/>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3094" y="3507589"/>
            <a:ext cx="1991473" cy="177365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1" name="Straight Connector 10"/>
          <p:cNvCxnSpPr/>
          <p:nvPr/>
        </p:nvCxnSpPr>
        <p:spPr>
          <a:xfrm>
            <a:off x="4438840" y="1599374"/>
            <a:ext cx="0" cy="3048826"/>
          </a:xfrm>
          <a:prstGeom prst="line">
            <a:avLst/>
          </a:prstGeom>
        </p:spPr>
        <p:style>
          <a:lnRef idx="2">
            <a:schemeClr val="accent1"/>
          </a:lnRef>
          <a:fillRef idx="0">
            <a:schemeClr val="accent1"/>
          </a:fillRef>
          <a:effectRef idx="1">
            <a:schemeClr val="accent1"/>
          </a:effectRef>
          <a:fontRef idx="minor">
            <a:schemeClr val="tx1"/>
          </a:fontRef>
        </p:style>
      </p:cxnSp>
      <p:sp>
        <p:nvSpPr>
          <p:cNvPr id="13" name="Parallelogram 2"/>
          <p:cNvSpPr/>
          <p:nvPr/>
        </p:nvSpPr>
        <p:spPr>
          <a:xfrm>
            <a:off x="-457200" y="239402"/>
            <a:ext cx="7733874" cy="99576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Recording Data: Referrals</a:t>
            </a:r>
            <a:endParaRPr lang="en-US" sz="2800" dirty="0">
              <a:latin typeface="FuturT"/>
            </a:endParaRPr>
          </a:p>
        </p:txBody>
      </p:sp>
    </p:spTree>
    <p:extLst>
      <p:ext uri="{BB962C8B-B14F-4D97-AF65-F5344CB8AC3E}">
        <p14:creationId xmlns:p14="http://schemas.microsoft.com/office/powerpoint/2010/main" val="52147570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Training Roadmap</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51" name="Rectangle 50"/>
          <p:cNvSpPr/>
          <p:nvPr/>
        </p:nvSpPr>
        <p:spPr>
          <a:xfrm>
            <a:off x="5948019" y="1963103"/>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Intake &amp; Screening</a:t>
            </a:r>
          </a:p>
        </p:txBody>
      </p:sp>
      <p:sp>
        <p:nvSpPr>
          <p:cNvPr id="66" name="Rectangle 65"/>
          <p:cNvSpPr/>
          <p:nvPr/>
        </p:nvSpPr>
        <p:spPr>
          <a:xfrm>
            <a:off x="5948019"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Practice &amp; Review</a:t>
            </a:r>
          </a:p>
        </p:txBody>
      </p:sp>
      <p:sp>
        <p:nvSpPr>
          <p:cNvPr id="16" name="Rectangle 15"/>
          <p:cNvSpPr/>
          <p:nvPr/>
        </p:nvSpPr>
        <p:spPr>
          <a:xfrm>
            <a:off x="3192043" y="3381885"/>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Standards of Conduct</a:t>
            </a:r>
          </a:p>
        </p:txBody>
      </p:sp>
      <p:sp>
        <p:nvSpPr>
          <p:cNvPr id="17" name="Rectangle 16"/>
          <p:cNvSpPr/>
          <p:nvPr/>
        </p:nvSpPr>
        <p:spPr>
          <a:xfrm>
            <a:off x="3188011" y="4729505"/>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400" dirty="0">
                <a:solidFill>
                  <a:prstClr val="white"/>
                </a:solidFill>
                <a:latin typeface="Calibri"/>
              </a:rPr>
              <a:t>Financial Coaching Services</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tangle 18"/>
          <p:cNvSpPr/>
          <p:nvPr/>
        </p:nvSpPr>
        <p:spPr>
          <a:xfrm>
            <a:off x="1828800" y="1963103"/>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Campaign Overview</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tangle 20"/>
          <p:cNvSpPr/>
          <p:nvPr/>
        </p:nvSpPr>
        <p:spPr>
          <a:xfrm>
            <a:off x="3192043" y="1975169"/>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Resources</a:t>
            </a:r>
          </a:p>
        </p:txBody>
      </p:sp>
      <p:sp>
        <p:nvSpPr>
          <p:cNvPr id="22" name="Rectangle 21"/>
          <p:cNvSpPr/>
          <p:nvPr/>
        </p:nvSpPr>
        <p:spPr>
          <a:xfrm>
            <a:off x="4569023" y="1975169"/>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Site Operation &amp; Flow</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22"/>
          <p:cNvSpPr/>
          <p:nvPr/>
        </p:nvSpPr>
        <p:spPr>
          <a:xfrm>
            <a:off x="1829565" y="3381885"/>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mj-lt"/>
              </a:rPr>
              <a:t>Cultural Humility</a:t>
            </a:r>
          </a:p>
        </p:txBody>
      </p:sp>
      <p:sp>
        <p:nvSpPr>
          <p:cNvPr id="18" name="Rectangle 17"/>
          <p:cNvSpPr/>
          <p:nvPr/>
        </p:nvSpPr>
        <p:spPr>
          <a:xfrm>
            <a:off x="4569023" y="3381885"/>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mj-lt"/>
              </a:rPr>
              <a:t>Benefits Referrals &amp; Data Tracking</a:t>
            </a:r>
          </a:p>
        </p:txBody>
      </p:sp>
      <p:sp>
        <p:nvSpPr>
          <p:cNvPr id="24" name="Rectangle 23"/>
          <p:cNvSpPr/>
          <p:nvPr/>
        </p:nvSpPr>
        <p:spPr>
          <a:xfrm>
            <a:off x="5932993" y="3381885"/>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mj-lt"/>
              </a:rPr>
              <a:t>Basic Food &amp; Healthcare</a:t>
            </a:r>
          </a:p>
        </p:txBody>
      </p:sp>
      <p:sp>
        <p:nvSpPr>
          <p:cNvPr id="15" name="Rectangle 14"/>
          <p:cNvSpPr/>
          <p:nvPr/>
        </p:nvSpPr>
        <p:spPr>
          <a:xfrm>
            <a:off x="4567007" y="4727489"/>
            <a:ext cx="1159714" cy="1159714"/>
          </a:xfrm>
          <a:prstGeom prst="rect">
            <a:avLst/>
          </a:prstGeom>
          <a:noFill/>
          <a:ln>
            <a:solidFill>
              <a:srgbClr val="2280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299AB9"/>
                </a:solidFill>
                <a:latin typeface="+mj-lt"/>
              </a:rPr>
              <a:t>Credit Pulls</a:t>
            </a:r>
          </a:p>
        </p:txBody>
      </p:sp>
      <p:sp>
        <p:nvSpPr>
          <p:cNvPr id="25" name="Rectangle 24"/>
          <p:cNvSpPr/>
          <p:nvPr/>
        </p:nvSpPr>
        <p:spPr>
          <a:xfrm>
            <a:off x="1828800"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mj-lt"/>
              </a:rPr>
              <a:t>Utility Assistance</a:t>
            </a:r>
          </a:p>
        </p:txBody>
      </p:sp>
    </p:spTree>
    <p:extLst>
      <p:ext uri="{BB962C8B-B14F-4D97-AF65-F5344CB8AC3E}">
        <p14:creationId xmlns:p14="http://schemas.microsoft.com/office/powerpoint/2010/main" val="380221086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786581" y="2693990"/>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800" dirty="0">
                <a:solidFill>
                  <a:schemeClr val="bg1"/>
                </a:solidFill>
                <a:latin typeface="FuturT" panose="020B0500000000000000" charset="0"/>
                <a:cs typeface="Arial" panose="020B0604020202020204" pitchFamily="34" charset="0"/>
              </a:rPr>
              <a:t>Credit Pulls</a:t>
            </a:r>
            <a:endParaRPr lang="en-US" sz="4800" i="1" dirty="0">
              <a:solidFill>
                <a:schemeClr val="bg1"/>
              </a:solidFill>
              <a:latin typeface="FuturT" panose="020B0500000000000000" charset="0"/>
              <a:cs typeface="Arial" panose="020B0604020202020204" pitchFamily="34" charset="0"/>
            </a:endParaRPr>
          </a:p>
        </p:txBody>
      </p:sp>
      <p:sp>
        <p:nvSpPr>
          <p:cNvPr id="5" name="Parallelogram 2"/>
          <p:cNvSpPr/>
          <p:nvPr/>
        </p:nvSpPr>
        <p:spPr>
          <a:xfrm>
            <a:off x="-381000" y="5181600"/>
            <a:ext cx="8915400" cy="12192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b="0" i="1" dirty="0">
                <a:solidFill>
                  <a:srgbClr val="1E59B8"/>
                </a:solidFill>
                <a:latin typeface="+mj-lt"/>
              </a:rPr>
              <a:t>Intake &amp; Benefits Training</a:t>
            </a:r>
          </a:p>
        </p:txBody>
      </p:sp>
    </p:spTree>
    <p:extLst>
      <p:ext uri="{BB962C8B-B14F-4D97-AF65-F5344CB8AC3E}">
        <p14:creationId xmlns:p14="http://schemas.microsoft.com/office/powerpoint/2010/main" val="26695542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0397" y="1456296"/>
            <a:ext cx="5308767" cy="4124206"/>
          </a:xfrm>
          <a:prstGeom prst="rect">
            <a:avLst/>
          </a:prstGeom>
          <a:noFill/>
        </p:spPr>
        <p:txBody>
          <a:bodyPr wrap="square" rtlCol="0">
            <a:spAutoFit/>
          </a:bodyPr>
          <a:lstStyle/>
          <a:p>
            <a:pPr lvl="1"/>
            <a:r>
              <a:rPr lang="en-US" sz="1400" dirty="0">
                <a:solidFill>
                  <a:schemeClr val="bg1"/>
                </a:solidFill>
                <a:latin typeface="Franklin Gothic Book" panose="020B0503020102020204" pitchFamily="34" charset="0"/>
              </a:rPr>
              <a:t>--</a:t>
            </a:r>
            <a:endParaRPr lang="en-US" dirty="0">
              <a:latin typeface="+mj-lt"/>
            </a:endParaRPr>
          </a:p>
          <a:p>
            <a:r>
              <a:rPr lang="en-US" dirty="0">
                <a:latin typeface="+mj-lt"/>
              </a:rPr>
              <a:t>Credit Reports</a:t>
            </a:r>
          </a:p>
          <a:p>
            <a:r>
              <a:rPr lang="en-US" dirty="0">
                <a:solidFill>
                  <a:schemeClr val="bg1"/>
                </a:solidFill>
                <a:latin typeface="+mj-lt"/>
              </a:rPr>
              <a:t>-</a:t>
            </a:r>
            <a:endParaRPr lang="en-US" dirty="0">
              <a:latin typeface="+mj-lt"/>
            </a:endParaRPr>
          </a:p>
          <a:p>
            <a:r>
              <a:rPr lang="en-US" dirty="0">
                <a:latin typeface="+mj-lt"/>
              </a:rPr>
              <a:t>Why Review Credit Reports</a:t>
            </a:r>
          </a:p>
          <a:p>
            <a:endParaRPr lang="en-US" dirty="0">
              <a:latin typeface="+mj-lt"/>
            </a:endParaRPr>
          </a:p>
          <a:p>
            <a:r>
              <a:rPr lang="en-US" dirty="0">
                <a:latin typeface="+mj-lt"/>
              </a:rPr>
              <a:t>How to Pull a Credit Report</a:t>
            </a:r>
          </a:p>
          <a:p>
            <a:endParaRPr lang="en-US" dirty="0">
              <a:latin typeface="+mj-lt"/>
            </a:endParaRPr>
          </a:p>
          <a:p>
            <a:r>
              <a:rPr lang="en-US" dirty="0">
                <a:latin typeface="+mj-lt"/>
              </a:rPr>
              <a:t>Alternative options - Financial Coaching</a:t>
            </a:r>
          </a:p>
          <a:p>
            <a:endParaRPr lang="en-US" dirty="0">
              <a:latin typeface="+mj-lt"/>
            </a:endParaRPr>
          </a:p>
          <a:p>
            <a:r>
              <a:rPr lang="en-US" dirty="0">
                <a:solidFill>
                  <a:prstClr val="black"/>
                </a:solidFill>
                <a:latin typeface="+mj-lt"/>
              </a:rPr>
              <a:t>Recording Data</a:t>
            </a:r>
          </a:p>
          <a:p>
            <a:endParaRPr lang="en-US" sz="3200" dirty="0">
              <a:latin typeface="Franklin Gothic Book" panose="020B0503020102020204" pitchFamily="34" charset="0"/>
            </a:endParaRPr>
          </a:p>
        </p:txBody>
      </p:sp>
      <p:grpSp>
        <p:nvGrpSpPr>
          <p:cNvPr id="10" name="Group 9"/>
          <p:cNvGrpSpPr/>
          <p:nvPr/>
        </p:nvGrpSpPr>
        <p:grpSpPr>
          <a:xfrm>
            <a:off x="2" y="2"/>
            <a:ext cx="1968261" cy="6868249"/>
            <a:chOff x="-1" y="22412"/>
            <a:chExt cx="1968262" cy="6835588"/>
          </a:xfrm>
        </p:grpSpPr>
        <p:pic>
          <p:nvPicPr>
            <p:cNvPr id="11" name="Picture 10"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3" name="Rectangle 12"/>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33" name="Oval 32"/>
          <p:cNvSpPr/>
          <p:nvPr/>
        </p:nvSpPr>
        <p:spPr>
          <a:xfrm>
            <a:off x="2746957" y="1787432"/>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746957" y="3182276"/>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746957" y="3895733"/>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a:stCxn id="34" idx="4"/>
            <a:endCxn id="35" idx="0"/>
          </p:cNvCxnSpPr>
          <p:nvPr/>
        </p:nvCxnSpPr>
        <p:spPr>
          <a:xfrm>
            <a:off x="2973677" y="3622407"/>
            <a:ext cx="0" cy="2733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5" idx="4"/>
          </p:cNvCxnSpPr>
          <p:nvPr/>
        </p:nvCxnSpPr>
        <p:spPr>
          <a:xfrm>
            <a:off x="2973677" y="4335864"/>
            <a:ext cx="0" cy="55107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2746957" y="4586691"/>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746958" y="2468819"/>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stCxn id="39" idx="4"/>
            <a:endCxn id="34" idx="0"/>
          </p:cNvCxnSpPr>
          <p:nvPr/>
        </p:nvCxnSpPr>
        <p:spPr>
          <a:xfrm flipH="1">
            <a:off x="2973679" y="2908950"/>
            <a:ext cx="1" cy="2733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3" idx="4"/>
            <a:endCxn id="39" idx="0"/>
          </p:cNvCxnSpPr>
          <p:nvPr/>
        </p:nvCxnSpPr>
        <p:spPr>
          <a:xfrm>
            <a:off x="2973679" y="2227563"/>
            <a:ext cx="1" cy="2412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2" name="Parallelogram 2"/>
          <p:cNvSpPr/>
          <p:nvPr/>
        </p:nvSpPr>
        <p:spPr>
          <a:xfrm>
            <a:off x="3398032" y="201743"/>
            <a:ext cx="7023338" cy="1073738"/>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a:t>
            </a:r>
            <a:r>
              <a:rPr lang="en-US" sz="3200" dirty="0">
                <a:latin typeface="FuturT"/>
              </a:rPr>
              <a:t>Credit Pulls</a:t>
            </a:r>
          </a:p>
        </p:txBody>
      </p:sp>
      <p:pic>
        <p:nvPicPr>
          <p:cNvPr id="21" name="Picture 20"/>
          <p:cNvPicPr>
            <a:picLocks noChangeAspect="1"/>
          </p:cNvPicPr>
          <p:nvPr/>
        </p:nvPicPr>
        <p:blipFill rotWithShape="1">
          <a:blip r:embed="rId5"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2746955" y="1574548"/>
            <a:ext cx="651077" cy="613789"/>
          </a:xfrm>
          <a:prstGeom prst="rect">
            <a:avLst/>
          </a:prstGeom>
        </p:spPr>
      </p:pic>
    </p:spTree>
    <p:extLst>
      <p:ext uri="{BB962C8B-B14F-4D97-AF65-F5344CB8AC3E}">
        <p14:creationId xmlns:p14="http://schemas.microsoft.com/office/powerpoint/2010/main" val="181483682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12" name="Parallelogram 2"/>
          <p:cNvSpPr/>
          <p:nvPr/>
        </p:nvSpPr>
        <p:spPr>
          <a:xfrm>
            <a:off x="2895600" y="762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5"/>
            <a:r>
              <a:rPr lang="en-US" sz="3600" dirty="0">
                <a:latin typeface="FuturT"/>
              </a:rPr>
              <a:t>Credit Pulls</a:t>
            </a:r>
            <a:endParaRPr lang="en-US" sz="2800" dirty="0">
              <a:latin typeface="FuturT"/>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795" y="1436142"/>
            <a:ext cx="7793666" cy="3452317"/>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flipH="1">
            <a:off x="718794" y="2209800"/>
            <a:ext cx="7793666" cy="838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Oval 13"/>
          <p:cNvSpPr/>
          <p:nvPr/>
        </p:nvSpPr>
        <p:spPr>
          <a:xfrm>
            <a:off x="3276600" y="2590800"/>
            <a:ext cx="304800" cy="270034"/>
          </a:xfrm>
          <a:prstGeom prst="ellipse">
            <a:avLst/>
          </a:prstGeom>
          <a:solidFill>
            <a:srgbClr val="F2DAD9">
              <a:alpha val="3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40437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rallelogram 2"/>
          <p:cNvSpPr/>
          <p:nvPr/>
        </p:nvSpPr>
        <p:spPr>
          <a:xfrm>
            <a:off x="2667000" y="226003"/>
            <a:ext cx="6931096" cy="989834"/>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Credit Reports</a:t>
            </a:r>
          </a:p>
        </p:txBody>
      </p:sp>
      <p:grpSp>
        <p:nvGrpSpPr>
          <p:cNvPr id="11" name="Group 10"/>
          <p:cNvGrpSpPr/>
          <p:nvPr/>
        </p:nvGrpSpPr>
        <p:grpSpPr>
          <a:xfrm>
            <a:off x="2" y="2"/>
            <a:ext cx="1968261" cy="6868249"/>
            <a:chOff x="-1" y="22412"/>
            <a:chExt cx="1968262" cy="6835588"/>
          </a:xfrm>
        </p:grpSpPr>
        <p:pic>
          <p:nvPicPr>
            <p:cNvPr id="13" name="Picture 12"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4" name="Rectangle 13"/>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3314" name="Content Placeholder 1"/>
          <p:cNvSpPr>
            <a:spLocks noGrp="1"/>
          </p:cNvSpPr>
          <p:nvPr>
            <p:ph idx="1"/>
          </p:nvPr>
        </p:nvSpPr>
        <p:spPr>
          <a:xfrm>
            <a:off x="2214881" y="1524000"/>
            <a:ext cx="5938048" cy="5020123"/>
          </a:xfrm>
        </p:spPr>
        <p:txBody>
          <a:bodyPr>
            <a:normAutofit fontScale="77500" lnSpcReduction="20000"/>
          </a:bodyPr>
          <a:lstStyle/>
          <a:p>
            <a:pPr indent="0">
              <a:buNone/>
            </a:pPr>
            <a:r>
              <a:rPr lang="en-US" altLang="en-US" sz="3600" dirty="0">
                <a:latin typeface="+mj-lt"/>
                <a:cs typeface="Arial" panose="020B0604020202020204" pitchFamily="34" charset="0"/>
              </a:rPr>
              <a:t>Credit Reports are </a:t>
            </a:r>
            <a:r>
              <a:rPr lang="en-US" altLang="en-US" sz="3600" b="1" dirty="0">
                <a:solidFill>
                  <a:srgbClr val="1E59B8"/>
                </a:solidFill>
                <a:latin typeface="+mj-lt"/>
                <a:cs typeface="Arial" panose="020B0604020202020204" pitchFamily="34" charset="0"/>
              </a:rPr>
              <a:t>a record of your credit history.</a:t>
            </a:r>
          </a:p>
          <a:p>
            <a:pPr indent="0">
              <a:buNone/>
            </a:pPr>
            <a:endParaRPr lang="en-US" altLang="en-US" sz="1050" dirty="0">
              <a:latin typeface="+mj-lt"/>
              <a:cs typeface="Arial" panose="020B0604020202020204" pitchFamily="34" charset="0"/>
            </a:endParaRPr>
          </a:p>
          <a:p>
            <a:pPr indent="0">
              <a:buNone/>
            </a:pPr>
            <a:endParaRPr lang="en-US" altLang="en-US" sz="2400" dirty="0">
              <a:latin typeface="+mj-lt"/>
              <a:cs typeface="Arial" panose="020B0604020202020204" pitchFamily="34" charset="0"/>
            </a:endParaRPr>
          </a:p>
          <a:p>
            <a:pPr indent="0">
              <a:buNone/>
            </a:pPr>
            <a:r>
              <a:rPr lang="en-US" altLang="en-US" sz="2400" dirty="0">
                <a:latin typeface="+mj-lt"/>
                <a:cs typeface="Arial" panose="020B0604020202020204" pitchFamily="34" charset="0"/>
              </a:rPr>
              <a:t>There are </a:t>
            </a:r>
            <a:r>
              <a:rPr lang="en-US" altLang="en-US" sz="2400" b="1" dirty="0">
                <a:latin typeface="+mj-lt"/>
                <a:cs typeface="Arial" panose="020B0604020202020204" pitchFamily="34" charset="0"/>
              </a:rPr>
              <a:t>three National Credit Bureaus </a:t>
            </a:r>
            <a:r>
              <a:rPr lang="en-US" altLang="en-US" sz="2400" dirty="0">
                <a:latin typeface="+mj-lt"/>
                <a:cs typeface="Arial" panose="020B0604020202020204" pitchFamily="34" charset="0"/>
              </a:rPr>
              <a:t>who produce your credit report:</a:t>
            </a:r>
            <a:endParaRPr lang="en-US" altLang="en-US" sz="2400" b="1" dirty="0">
              <a:latin typeface="+mj-lt"/>
              <a:cs typeface="Arial" panose="020B0604020202020204" pitchFamily="34" charset="0"/>
            </a:endParaRPr>
          </a:p>
          <a:p>
            <a:pPr marL="1085850" lvl="1" indent="-342900">
              <a:buFont typeface="Arial" panose="020B0604020202020204" pitchFamily="34" charset="0"/>
              <a:buChar char="•"/>
            </a:pPr>
            <a:endParaRPr lang="en-US" altLang="en-US" sz="2400" dirty="0">
              <a:latin typeface="+mj-lt"/>
              <a:cs typeface="Arial" panose="020B0604020202020204" pitchFamily="34" charset="0"/>
            </a:endParaRPr>
          </a:p>
          <a:p>
            <a:pPr marL="1085850" lvl="1" indent="-342900">
              <a:buFont typeface="Arial" panose="020B0604020202020204" pitchFamily="34" charset="0"/>
              <a:buChar char="•"/>
            </a:pPr>
            <a:r>
              <a:rPr lang="en-US" altLang="en-US" sz="2400" dirty="0">
                <a:latin typeface="+mj-lt"/>
                <a:cs typeface="Arial" panose="020B0604020202020204" pitchFamily="34" charset="0"/>
              </a:rPr>
              <a:t>Equifax</a:t>
            </a:r>
          </a:p>
          <a:p>
            <a:pPr marL="1085850" lvl="1" indent="-342900">
              <a:buFont typeface="Arial" panose="020B0604020202020204" pitchFamily="34" charset="0"/>
              <a:buChar char="•"/>
            </a:pPr>
            <a:r>
              <a:rPr lang="en-US" altLang="en-US" sz="2400" dirty="0">
                <a:latin typeface="+mj-lt"/>
                <a:cs typeface="Arial" panose="020B0604020202020204" pitchFamily="34" charset="0"/>
              </a:rPr>
              <a:t>TransUnion</a:t>
            </a:r>
          </a:p>
          <a:p>
            <a:pPr marL="1085850" lvl="1" indent="-342900">
              <a:buFont typeface="Arial" panose="020B0604020202020204" pitchFamily="34" charset="0"/>
              <a:buChar char="•"/>
            </a:pPr>
            <a:r>
              <a:rPr lang="en-US" altLang="en-US" sz="2400" dirty="0">
                <a:latin typeface="+mj-lt"/>
                <a:cs typeface="Arial" panose="020B0604020202020204" pitchFamily="34" charset="0"/>
              </a:rPr>
              <a:t>Experian</a:t>
            </a:r>
          </a:p>
          <a:p>
            <a:pPr lvl="1" indent="0">
              <a:buNone/>
            </a:pPr>
            <a:endParaRPr lang="en-US" altLang="en-US" sz="1600" dirty="0">
              <a:latin typeface="+mj-lt"/>
              <a:cs typeface="Arial" panose="020B0604020202020204" pitchFamily="34" charset="0"/>
            </a:endParaRPr>
          </a:p>
          <a:p>
            <a:pPr indent="0">
              <a:buNone/>
            </a:pPr>
            <a:r>
              <a:rPr lang="en-US" altLang="en-US" sz="2400" b="1" dirty="0">
                <a:latin typeface="+mj-lt"/>
                <a:cs typeface="Arial" panose="020B0604020202020204" pitchFamily="34" charset="0"/>
              </a:rPr>
              <a:t>Who looks at your credit report?</a:t>
            </a:r>
          </a:p>
          <a:p>
            <a:pPr lvl="1" indent="0">
              <a:buNone/>
            </a:pPr>
            <a:r>
              <a:rPr lang="en-US" altLang="en-US" sz="2400" dirty="0">
                <a:latin typeface="+mj-lt"/>
                <a:cs typeface="Arial" panose="020B0604020202020204" pitchFamily="34" charset="0"/>
              </a:rPr>
              <a:t>Potential </a:t>
            </a:r>
            <a:r>
              <a:rPr lang="en-US" altLang="en-US" sz="2400" i="1" dirty="0">
                <a:latin typeface="+mj-lt"/>
                <a:cs typeface="Arial" panose="020B0604020202020204" pitchFamily="34" charset="0"/>
              </a:rPr>
              <a:t>lenders</a:t>
            </a:r>
            <a:r>
              <a:rPr lang="en-US" altLang="en-US" sz="2400" dirty="0">
                <a:latin typeface="+mj-lt"/>
                <a:cs typeface="Arial" panose="020B0604020202020204" pitchFamily="34" charset="0"/>
              </a:rPr>
              <a:t>, </a:t>
            </a:r>
            <a:r>
              <a:rPr lang="en-US" altLang="en-US" sz="2400" i="1" dirty="0">
                <a:latin typeface="+mj-lt"/>
                <a:cs typeface="Arial" panose="020B0604020202020204" pitchFamily="34" charset="0"/>
              </a:rPr>
              <a:t>merchants</a:t>
            </a:r>
            <a:r>
              <a:rPr lang="en-US" altLang="en-US" sz="2400" dirty="0">
                <a:latin typeface="+mj-lt"/>
                <a:cs typeface="Arial" panose="020B0604020202020204" pitchFamily="34" charset="0"/>
              </a:rPr>
              <a:t>, &amp; </a:t>
            </a:r>
            <a:r>
              <a:rPr lang="en-US" altLang="en-US" sz="2400" i="1" dirty="0">
                <a:latin typeface="+mj-lt"/>
                <a:cs typeface="Arial" panose="020B0604020202020204" pitchFamily="34" charset="0"/>
              </a:rPr>
              <a:t>landlords.</a:t>
            </a:r>
          </a:p>
          <a:p>
            <a:pPr lvl="1" indent="0">
              <a:buNone/>
            </a:pPr>
            <a:endParaRPr lang="en-US" altLang="en-US" sz="2000" dirty="0">
              <a:latin typeface="+mj-lt"/>
              <a:cs typeface="Arial" panose="020B0604020202020204" pitchFamily="34" charset="0"/>
            </a:endParaRPr>
          </a:p>
          <a:p>
            <a:pPr indent="0">
              <a:buNone/>
            </a:pPr>
            <a:r>
              <a:rPr lang="en-US" altLang="en-US" sz="2400" b="1" dirty="0">
                <a:latin typeface="+mj-lt"/>
                <a:cs typeface="Arial" panose="020B0604020202020204" pitchFamily="34" charset="0"/>
              </a:rPr>
              <a:t>How frequently can I view my credit report?</a:t>
            </a:r>
          </a:p>
          <a:p>
            <a:pPr lvl="1" indent="0">
              <a:buNone/>
            </a:pPr>
            <a:r>
              <a:rPr lang="en-US" altLang="en-US" sz="2400" dirty="0">
                <a:latin typeface="+mj-lt"/>
                <a:cs typeface="Arial" panose="020B0604020202020204" pitchFamily="34" charset="0"/>
              </a:rPr>
              <a:t>The Fair and Accurate Credit Transaction Act (FACT) allows you to review your credit reports </a:t>
            </a:r>
            <a:br>
              <a:rPr lang="en-US" altLang="en-US" sz="2400" dirty="0">
                <a:latin typeface="+mj-lt"/>
                <a:cs typeface="Arial" panose="020B0604020202020204" pitchFamily="34" charset="0"/>
              </a:rPr>
            </a:br>
            <a:r>
              <a:rPr lang="en-US" altLang="en-US" sz="2400" dirty="0">
                <a:latin typeface="+mj-lt"/>
                <a:cs typeface="Arial" panose="020B0604020202020204" pitchFamily="34" charset="0"/>
              </a:rPr>
              <a:t>(all three) </a:t>
            </a:r>
            <a:r>
              <a:rPr lang="en-US" altLang="en-US" sz="2400" b="1" dirty="0">
                <a:latin typeface="+mj-lt"/>
                <a:cs typeface="Arial" panose="020B0604020202020204" pitchFamily="34" charset="0"/>
              </a:rPr>
              <a:t>once per year </a:t>
            </a:r>
            <a:r>
              <a:rPr lang="en-US" altLang="en-US" sz="2400" dirty="0">
                <a:latin typeface="+mj-lt"/>
                <a:cs typeface="Arial" panose="020B0604020202020204" pitchFamily="34" charset="0"/>
              </a:rPr>
              <a:t>for free.</a:t>
            </a:r>
          </a:p>
        </p:txBody>
      </p:sp>
      <p:pic>
        <p:nvPicPr>
          <p:cNvPr id="2" name="Picture 1"/>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6934200" y="395772"/>
            <a:ext cx="650297" cy="650297"/>
          </a:xfrm>
          <a:prstGeom prst="rect">
            <a:avLst/>
          </a:prstGeom>
        </p:spPr>
      </p:pic>
    </p:spTree>
    <p:extLst>
      <p:ext uri="{BB962C8B-B14F-4D97-AF65-F5344CB8AC3E}">
        <p14:creationId xmlns:p14="http://schemas.microsoft.com/office/powerpoint/2010/main" val="2803826892"/>
      </p:ext>
    </p:extLst>
  </p:cSld>
  <p:clrMapOvr>
    <a:masterClrMapping/>
  </p:clrMapOvr>
  <p:transition advTm="188995"/>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45" name="Title 1"/>
          <p:cNvSpPr>
            <a:spLocks noGrp="1"/>
          </p:cNvSpPr>
          <p:nvPr>
            <p:ph type="title"/>
          </p:nvPr>
        </p:nvSpPr>
        <p:spPr>
          <a:xfrm>
            <a:off x="2362202" y="1447800"/>
            <a:ext cx="4419599" cy="3581400"/>
          </a:xfrm>
        </p:spPr>
        <p:txBody>
          <a:bodyPr>
            <a:normAutofit/>
          </a:bodyPr>
          <a:lstStyle/>
          <a:p>
            <a:r>
              <a:rPr lang="en-US" sz="5400" b="1" dirty="0">
                <a:solidFill>
                  <a:schemeClr val="bg1"/>
                </a:solidFill>
                <a:latin typeface="Arial" panose="020B0604020202020204" pitchFamily="34" charset="0"/>
                <a:cs typeface="Arial" panose="020B0604020202020204" pitchFamily="34" charset="0"/>
              </a:rPr>
              <a:t>Resources</a:t>
            </a:r>
            <a:r>
              <a:rPr lang="en-US" sz="7200" b="1" dirty="0">
                <a:solidFill>
                  <a:schemeClr val="bg1"/>
                </a:solidFill>
                <a:latin typeface="Arial" panose="020B0604020202020204" pitchFamily="34" charset="0"/>
                <a:cs typeface="Arial" panose="020B0604020202020204" pitchFamily="34" charset="0"/>
              </a:rPr>
              <a:t/>
            </a:r>
            <a:br>
              <a:rPr lang="en-US" sz="7200" b="1" dirty="0">
                <a:solidFill>
                  <a:schemeClr val="bg1"/>
                </a:solidFill>
                <a:latin typeface="Arial" panose="020B0604020202020204" pitchFamily="34" charset="0"/>
                <a:cs typeface="Arial" panose="020B0604020202020204" pitchFamily="34" charset="0"/>
              </a:rPr>
            </a:br>
            <a:endParaRPr lang="en-US" sz="4800" b="1" i="1" dirty="0">
              <a:solidFill>
                <a:schemeClr val="bg1"/>
              </a:solidFill>
              <a:latin typeface="Arial" panose="020B0604020202020204" pitchFamily="34" charset="0"/>
              <a:cs typeface="Arial" panose="020B0604020202020204" pitchFamily="34" charset="0"/>
            </a:endParaRPr>
          </a:p>
        </p:txBody>
      </p:sp>
      <p:sp>
        <p:nvSpPr>
          <p:cNvPr id="6" name="Parallelogram 2"/>
          <p:cNvSpPr/>
          <p:nvPr/>
        </p:nvSpPr>
        <p:spPr>
          <a:xfrm>
            <a:off x="-381000" y="5181600"/>
            <a:ext cx="8915400" cy="12192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b="0" i="1" dirty="0">
                <a:solidFill>
                  <a:srgbClr val="1E59B8"/>
                </a:solidFill>
                <a:latin typeface="+mj-lt"/>
              </a:rPr>
              <a:t>Intake &amp; Benefits Training</a:t>
            </a:r>
          </a:p>
        </p:txBody>
      </p:sp>
    </p:spTree>
    <p:extLst>
      <p:ext uri="{BB962C8B-B14F-4D97-AF65-F5344CB8AC3E}">
        <p14:creationId xmlns:p14="http://schemas.microsoft.com/office/powerpoint/2010/main" val="135706308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0397" y="1456296"/>
            <a:ext cx="5308767" cy="4124206"/>
          </a:xfrm>
          <a:prstGeom prst="rect">
            <a:avLst/>
          </a:prstGeom>
          <a:noFill/>
        </p:spPr>
        <p:txBody>
          <a:bodyPr wrap="square" rtlCol="0">
            <a:spAutoFit/>
          </a:bodyPr>
          <a:lstStyle/>
          <a:p>
            <a:pPr lvl="1"/>
            <a:r>
              <a:rPr lang="en-US" sz="1400" dirty="0">
                <a:solidFill>
                  <a:schemeClr val="bg1"/>
                </a:solidFill>
                <a:latin typeface="Franklin Gothic Book" panose="020B0503020102020204" pitchFamily="34" charset="0"/>
              </a:rPr>
              <a:t>--</a:t>
            </a:r>
            <a:endParaRPr lang="en-US" dirty="0">
              <a:latin typeface="+mj-lt"/>
            </a:endParaRPr>
          </a:p>
          <a:p>
            <a:r>
              <a:rPr lang="en-US" dirty="0">
                <a:latin typeface="+mj-lt"/>
              </a:rPr>
              <a:t>Credit Reports</a:t>
            </a:r>
          </a:p>
          <a:p>
            <a:r>
              <a:rPr lang="en-US" dirty="0">
                <a:solidFill>
                  <a:schemeClr val="bg1"/>
                </a:solidFill>
                <a:latin typeface="+mj-lt"/>
              </a:rPr>
              <a:t>-</a:t>
            </a:r>
            <a:endParaRPr lang="en-US" dirty="0">
              <a:latin typeface="+mj-lt"/>
            </a:endParaRPr>
          </a:p>
          <a:p>
            <a:r>
              <a:rPr lang="en-US" dirty="0">
                <a:latin typeface="+mj-lt"/>
              </a:rPr>
              <a:t>Why Review Credit Reports</a:t>
            </a:r>
          </a:p>
          <a:p>
            <a:endParaRPr lang="en-US" dirty="0">
              <a:latin typeface="+mj-lt"/>
            </a:endParaRPr>
          </a:p>
          <a:p>
            <a:r>
              <a:rPr lang="en-US" dirty="0">
                <a:latin typeface="+mj-lt"/>
              </a:rPr>
              <a:t>How to Pull a Credit Report</a:t>
            </a:r>
          </a:p>
          <a:p>
            <a:endParaRPr lang="en-US" dirty="0">
              <a:latin typeface="+mj-lt"/>
            </a:endParaRPr>
          </a:p>
          <a:p>
            <a:r>
              <a:rPr lang="en-US" dirty="0">
                <a:latin typeface="+mj-lt"/>
              </a:rPr>
              <a:t>Benefits Hub- Financial Coaching</a:t>
            </a:r>
          </a:p>
          <a:p>
            <a:endParaRPr lang="en-US" dirty="0">
              <a:latin typeface="+mj-lt"/>
            </a:endParaRPr>
          </a:p>
          <a:p>
            <a:r>
              <a:rPr lang="en-US" dirty="0">
                <a:solidFill>
                  <a:prstClr val="black"/>
                </a:solidFill>
                <a:latin typeface="+mj-lt"/>
              </a:rPr>
              <a:t>Recording Data</a:t>
            </a:r>
          </a:p>
          <a:p>
            <a:endParaRPr lang="en-US" sz="3200" dirty="0">
              <a:latin typeface="Franklin Gothic Book" panose="020B0503020102020204" pitchFamily="34" charset="0"/>
            </a:endParaRPr>
          </a:p>
        </p:txBody>
      </p:sp>
      <p:grpSp>
        <p:nvGrpSpPr>
          <p:cNvPr id="10" name="Group 9"/>
          <p:cNvGrpSpPr/>
          <p:nvPr/>
        </p:nvGrpSpPr>
        <p:grpSpPr>
          <a:xfrm>
            <a:off x="2" y="2"/>
            <a:ext cx="1968261" cy="6868249"/>
            <a:chOff x="-1" y="22412"/>
            <a:chExt cx="1968262" cy="6835588"/>
          </a:xfrm>
        </p:grpSpPr>
        <p:pic>
          <p:nvPicPr>
            <p:cNvPr id="11" name="Picture 10"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3" name="Rectangle 12"/>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33" name="Oval 32"/>
          <p:cNvSpPr/>
          <p:nvPr/>
        </p:nvSpPr>
        <p:spPr>
          <a:xfrm>
            <a:off x="2746957" y="1787432"/>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746957" y="3182276"/>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746957" y="3895733"/>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a:stCxn id="34" idx="4"/>
            <a:endCxn id="35" idx="0"/>
          </p:cNvCxnSpPr>
          <p:nvPr/>
        </p:nvCxnSpPr>
        <p:spPr>
          <a:xfrm>
            <a:off x="2973677" y="3622407"/>
            <a:ext cx="0" cy="2733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5" idx="4"/>
          </p:cNvCxnSpPr>
          <p:nvPr/>
        </p:nvCxnSpPr>
        <p:spPr>
          <a:xfrm>
            <a:off x="2973677" y="4335864"/>
            <a:ext cx="0" cy="55107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2746957" y="4586691"/>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746958" y="2468819"/>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stCxn id="39" idx="4"/>
            <a:endCxn id="34" idx="0"/>
          </p:cNvCxnSpPr>
          <p:nvPr/>
        </p:nvCxnSpPr>
        <p:spPr>
          <a:xfrm flipH="1">
            <a:off x="2973679" y="2908950"/>
            <a:ext cx="1" cy="2733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3" idx="4"/>
            <a:endCxn id="39" idx="0"/>
          </p:cNvCxnSpPr>
          <p:nvPr/>
        </p:nvCxnSpPr>
        <p:spPr>
          <a:xfrm>
            <a:off x="2973679" y="2227563"/>
            <a:ext cx="1" cy="2412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2" name="Parallelogram 2"/>
          <p:cNvSpPr/>
          <p:nvPr/>
        </p:nvSpPr>
        <p:spPr>
          <a:xfrm>
            <a:off x="2590800" y="242668"/>
            <a:ext cx="7023338" cy="1073738"/>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a:t>
            </a:r>
            <a:r>
              <a:rPr lang="en-US" sz="3200" dirty="0">
                <a:latin typeface="FuturT"/>
              </a:rPr>
              <a:t>Credit Pull, AFS, Benefits Hubs</a:t>
            </a:r>
          </a:p>
        </p:txBody>
      </p:sp>
      <p:pic>
        <p:nvPicPr>
          <p:cNvPr id="21" name="Picture 20"/>
          <p:cNvPicPr>
            <a:picLocks noChangeAspect="1"/>
          </p:cNvPicPr>
          <p:nvPr/>
        </p:nvPicPr>
        <p:blipFill rotWithShape="1">
          <a:blip r:embed="rId5"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2746955" y="2283895"/>
            <a:ext cx="651077" cy="613789"/>
          </a:xfrm>
          <a:prstGeom prst="rect">
            <a:avLst/>
          </a:prstGeom>
        </p:spPr>
      </p:pic>
    </p:spTree>
    <p:extLst>
      <p:ext uri="{BB962C8B-B14F-4D97-AF65-F5344CB8AC3E}">
        <p14:creationId xmlns:p14="http://schemas.microsoft.com/office/powerpoint/2010/main" val="377019605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1"/>
          <p:cNvSpPr>
            <a:spLocks noGrp="1"/>
          </p:cNvSpPr>
          <p:nvPr>
            <p:ph idx="1"/>
          </p:nvPr>
        </p:nvSpPr>
        <p:spPr>
          <a:xfrm>
            <a:off x="1600200" y="1981200"/>
            <a:ext cx="5715000" cy="2819398"/>
          </a:xfrm>
        </p:spPr>
        <p:txBody>
          <a:bodyPr>
            <a:normAutofit/>
          </a:bodyPr>
          <a:lstStyle/>
          <a:p>
            <a:pPr marL="457200" indent="-457200">
              <a:spcAft>
                <a:spcPts val="1200"/>
              </a:spcAft>
              <a:buFont typeface="+mj-lt"/>
              <a:buAutoNum type="arabicPeriod"/>
            </a:pPr>
            <a:r>
              <a:rPr lang="en-US" altLang="en-US" sz="2400" dirty="0">
                <a:latin typeface="+mj-lt"/>
                <a:cs typeface="Arial" panose="020B0604020202020204" pitchFamily="34" charset="0"/>
              </a:rPr>
              <a:t>To identify inaccurate data</a:t>
            </a:r>
            <a:endParaRPr lang="en-US" altLang="en-US" sz="2000" dirty="0">
              <a:latin typeface="+mj-lt"/>
              <a:cs typeface="Arial" panose="020B0604020202020204" pitchFamily="34" charset="0"/>
            </a:endParaRPr>
          </a:p>
          <a:p>
            <a:pPr marL="457200" indent="-457200">
              <a:spcBef>
                <a:spcPct val="0"/>
              </a:spcBef>
              <a:spcAft>
                <a:spcPts val="1200"/>
              </a:spcAft>
              <a:buFont typeface="+mj-lt"/>
              <a:buAutoNum type="arabicPeriod"/>
            </a:pPr>
            <a:r>
              <a:rPr lang="en-US" altLang="en-US" sz="2400" dirty="0">
                <a:latin typeface="+mj-lt"/>
                <a:cs typeface="Arial" panose="020B0604020202020204" pitchFamily="34" charset="0"/>
              </a:rPr>
              <a:t>To know your borrowing power</a:t>
            </a:r>
          </a:p>
          <a:p>
            <a:pPr marL="457200" indent="-457200">
              <a:spcAft>
                <a:spcPts val="1200"/>
              </a:spcAft>
              <a:buFont typeface="+mj-lt"/>
              <a:buAutoNum type="arabicPeriod"/>
            </a:pPr>
            <a:r>
              <a:rPr lang="en-US" altLang="en-US" sz="2400" dirty="0">
                <a:latin typeface="+mj-lt"/>
                <a:cs typeface="Arial" panose="020B0604020202020204" pitchFamily="34" charset="0"/>
              </a:rPr>
              <a:t>To reveal attempts to steal your identity</a:t>
            </a:r>
          </a:p>
          <a:p>
            <a:pPr marL="457200" indent="-457200">
              <a:spcAft>
                <a:spcPts val="1200"/>
              </a:spcAft>
              <a:buFont typeface="+mj-lt"/>
              <a:buAutoNum type="arabicPeriod"/>
            </a:pPr>
            <a:r>
              <a:rPr lang="en-US" altLang="en-US" sz="2400" dirty="0">
                <a:latin typeface="+mj-lt"/>
                <a:cs typeface="Arial" panose="020B0604020202020204" pitchFamily="34" charset="0"/>
              </a:rPr>
              <a:t>To see who else has been looking at your credit</a:t>
            </a: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14" name="Parallelogram 2"/>
          <p:cNvSpPr/>
          <p:nvPr/>
        </p:nvSpPr>
        <p:spPr>
          <a:xfrm>
            <a:off x="838200" y="152399"/>
            <a:ext cx="8915399"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latin typeface="FuturT"/>
              </a:rPr>
              <a:t> Why Review Credit Reports?</a:t>
            </a:r>
            <a:endParaRPr lang="en-US" sz="2800" dirty="0">
              <a:latin typeface="FuturT"/>
            </a:endParaRPr>
          </a:p>
        </p:txBody>
      </p:sp>
      <p:pic>
        <p:nvPicPr>
          <p:cNvPr id="6" name="Picture 5"/>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8001000" y="360650"/>
            <a:ext cx="650297" cy="650297"/>
          </a:xfrm>
          <a:prstGeom prst="rect">
            <a:avLst/>
          </a:prstGeom>
        </p:spPr>
      </p:pic>
    </p:spTree>
    <p:extLst>
      <p:ext uri="{BB962C8B-B14F-4D97-AF65-F5344CB8AC3E}">
        <p14:creationId xmlns:p14="http://schemas.microsoft.com/office/powerpoint/2010/main" val="3062276839"/>
      </p:ext>
    </p:extLst>
  </p:cSld>
  <p:clrMapOvr>
    <a:masterClrMapping/>
  </p:clrMapOvr>
  <p:transition advTm="92773"/>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0397" y="1456296"/>
            <a:ext cx="5308767" cy="4124206"/>
          </a:xfrm>
          <a:prstGeom prst="rect">
            <a:avLst/>
          </a:prstGeom>
          <a:noFill/>
        </p:spPr>
        <p:txBody>
          <a:bodyPr wrap="square" rtlCol="0">
            <a:spAutoFit/>
          </a:bodyPr>
          <a:lstStyle/>
          <a:p>
            <a:pPr lvl="1"/>
            <a:r>
              <a:rPr lang="en-US" sz="1400" dirty="0">
                <a:solidFill>
                  <a:schemeClr val="bg1"/>
                </a:solidFill>
                <a:latin typeface="Franklin Gothic Book" panose="020B0503020102020204" pitchFamily="34" charset="0"/>
              </a:rPr>
              <a:t>--</a:t>
            </a:r>
            <a:endParaRPr lang="en-US" dirty="0">
              <a:latin typeface="+mj-lt"/>
            </a:endParaRPr>
          </a:p>
          <a:p>
            <a:r>
              <a:rPr lang="en-US" dirty="0">
                <a:latin typeface="+mj-lt"/>
              </a:rPr>
              <a:t>Credit Reports</a:t>
            </a:r>
          </a:p>
          <a:p>
            <a:r>
              <a:rPr lang="en-US" dirty="0">
                <a:solidFill>
                  <a:schemeClr val="bg1"/>
                </a:solidFill>
                <a:latin typeface="+mj-lt"/>
              </a:rPr>
              <a:t>-</a:t>
            </a:r>
            <a:endParaRPr lang="en-US" dirty="0">
              <a:latin typeface="+mj-lt"/>
            </a:endParaRPr>
          </a:p>
          <a:p>
            <a:r>
              <a:rPr lang="en-US" dirty="0">
                <a:latin typeface="+mj-lt"/>
              </a:rPr>
              <a:t>Why Review Credit Reports</a:t>
            </a:r>
          </a:p>
          <a:p>
            <a:endParaRPr lang="en-US" dirty="0">
              <a:latin typeface="+mj-lt"/>
            </a:endParaRPr>
          </a:p>
          <a:p>
            <a:r>
              <a:rPr lang="en-US" dirty="0">
                <a:latin typeface="+mj-lt"/>
              </a:rPr>
              <a:t>How to Pull a Credit Report</a:t>
            </a:r>
          </a:p>
          <a:p>
            <a:endParaRPr lang="en-US" dirty="0">
              <a:latin typeface="+mj-lt"/>
            </a:endParaRPr>
          </a:p>
          <a:p>
            <a:r>
              <a:rPr lang="en-US" dirty="0">
                <a:latin typeface="+mj-lt"/>
              </a:rPr>
              <a:t>Benefits Hub- Financial Coaching</a:t>
            </a:r>
          </a:p>
          <a:p>
            <a:endParaRPr lang="en-US" dirty="0">
              <a:latin typeface="+mj-lt"/>
            </a:endParaRPr>
          </a:p>
          <a:p>
            <a:r>
              <a:rPr lang="en-US" dirty="0">
                <a:solidFill>
                  <a:prstClr val="black"/>
                </a:solidFill>
                <a:latin typeface="+mj-lt"/>
              </a:rPr>
              <a:t>Recording Data</a:t>
            </a:r>
          </a:p>
          <a:p>
            <a:endParaRPr lang="en-US" sz="3200" dirty="0">
              <a:latin typeface="Franklin Gothic Book" panose="020B0503020102020204" pitchFamily="34" charset="0"/>
            </a:endParaRPr>
          </a:p>
        </p:txBody>
      </p:sp>
      <p:grpSp>
        <p:nvGrpSpPr>
          <p:cNvPr id="10" name="Group 9"/>
          <p:cNvGrpSpPr/>
          <p:nvPr/>
        </p:nvGrpSpPr>
        <p:grpSpPr>
          <a:xfrm>
            <a:off x="2" y="2"/>
            <a:ext cx="1968261" cy="6868249"/>
            <a:chOff x="-1" y="22412"/>
            <a:chExt cx="1968262" cy="6835588"/>
          </a:xfrm>
        </p:grpSpPr>
        <p:pic>
          <p:nvPicPr>
            <p:cNvPr id="11" name="Picture 10"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3" name="Rectangle 12"/>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33" name="Oval 32"/>
          <p:cNvSpPr/>
          <p:nvPr/>
        </p:nvSpPr>
        <p:spPr>
          <a:xfrm>
            <a:off x="2746957" y="1787432"/>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746957" y="3182276"/>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746957" y="3895733"/>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a:stCxn id="34" idx="4"/>
            <a:endCxn id="35" idx="0"/>
          </p:cNvCxnSpPr>
          <p:nvPr/>
        </p:nvCxnSpPr>
        <p:spPr>
          <a:xfrm>
            <a:off x="2973677" y="3622407"/>
            <a:ext cx="0" cy="2733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5" idx="4"/>
          </p:cNvCxnSpPr>
          <p:nvPr/>
        </p:nvCxnSpPr>
        <p:spPr>
          <a:xfrm>
            <a:off x="2973677" y="4335864"/>
            <a:ext cx="0" cy="55107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2746957" y="4586691"/>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746958" y="2468819"/>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stCxn id="39" idx="4"/>
            <a:endCxn id="34" idx="0"/>
          </p:cNvCxnSpPr>
          <p:nvPr/>
        </p:nvCxnSpPr>
        <p:spPr>
          <a:xfrm flipH="1">
            <a:off x="2973679" y="2908950"/>
            <a:ext cx="1" cy="2733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3" idx="4"/>
            <a:endCxn id="39" idx="0"/>
          </p:cNvCxnSpPr>
          <p:nvPr/>
        </p:nvCxnSpPr>
        <p:spPr>
          <a:xfrm>
            <a:off x="2973679" y="2227563"/>
            <a:ext cx="1" cy="2412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2" name="Parallelogram 2"/>
          <p:cNvSpPr/>
          <p:nvPr/>
        </p:nvSpPr>
        <p:spPr>
          <a:xfrm>
            <a:off x="2590800" y="216990"/>
            <a:ext cx="7023338" cy="1073738"/>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a:t>
            </a:r>
            <a:r>
              <a:rPr lang="en-US" sz="3200" dirty="0">
                <a:latin typeface="FuturT"/>
              </a:rPr>
              <a:t>Credit Pull, AFS, Benefits Hubs</a:t>
            </a:r>
          </a:p>
        </p:txBody>
      </p:sp>
      <p:pic>
        <p:nvPicPr>
          <p:cNvPr id="21" name="Picture 20"/>
          <p:cNvPicPr>
            <a:picLocks noChangeAspect="1"/>
          </p:cNvPicPr>
          <p:nvPr/>
        </p:nvPicPr>
        <p:blipFill rotWithShape="1">
          <a:blip r:embed="rId5"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2776040" y="3007865"/>
            <a:ext cx="651077" cy="613789"/>
          </a:xfrm>
          <a:prstGeom prst="rect">
            <a:avLst/>
          </a:prstGeom>
        </p:spPr>
      </p:pic>
    </p:spTree>
    <p:extLst>
      <p:ext uri="{BB962C8B-B14F-4D97-AF65-F5344CB8AC3E}">
        <p14:creationId xmlns:p14="http://schemas.microsoft.com/office/powerpoint/2010/main" val="344484877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2"/>
          <p:cNvSpPr>
            <a:spLocks noGrp="1"/>
          </p:cNvSpPr>
          <p:nvPr>
            <p:ph type="title"/>
          </p:nvPr>
        </p:nvSpPr>
        <p:spPr>
          <a:xfrm>
            <a:off x="1447800" y="242030"/>
            <a:ext cx="8229600" cy="11430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lvl="1" algn="l"/>
            <a:r>
              <a:rPr lang="en-US" sz="3600" b="1" dirty="0">
                <a:latin typeface="Arial" panose="020B0604020202020204" pitchFamily="34" charset="0"/>
                <a:cs typeface="Arial" panose="020B0604020202020204" pitchFamily="34" charset="0"/>
              </a:rPr>
              <a:t>     Methods for Later Credit Pulls</a:t>
            </a:r>
          </a:p>
        </p:txBody>
      </p:sp>
      <p:sp>
        <p:nvSpPr>
          <p:cNvPr id="3" name="Content Placeholder 2"/>
          <p:cNvSpPr>
            <a:spLocks noGrp="1"/>
          </p:cNvSpPr>
          <p:nvPr>
            <p:ph idx="1"/>
          </p:nvPr>
        </p:nvSpPr>
        <p:spPr>
          <a:xfrm>
            <a:off x="457200" y="1600203"/>
            <a:ext cx="4876800" cy="4343398"/>
          </a:xfrm>
        </p:spPr>
        <p:txBody>
          <a:bodyPr>
            <a:normAutofit/>
          </a:bodyPr>
          <a:lstStyle/>
          <a:p>
            <a:pPr marL="0" indent="0">
              <a:buNone/>
            </a:pPr>
            <a:endParaRPr lang="en-US" altLang="en-US" sz="2400" b="1" dirty="0">
              <a:solidFill>
                <a:schemeClr val="accent2">
                  <a:lumMod val="75000"/>
                </a:schemeClr>
              </a:solidFill>
              <a:cs typeface="Arial" charset="0"/>
            </a:endParaRPr>
          </a:p>
          <a:p>
            <a:pPr marL="0" indent="0">
              <a:buNone/>
            </a:pPr>
            <a:r>
              <a:rPr lang="en-US" altLang="en-US" sz="2400" b="1" dirty="0">
                <a:solidFill>
                  <a:schemeClr val="accent2">
                    <a:lumMod val="75000"/>
                  </a:schemeClr>
                </a:solidFill>
                <a:cs typeface="Arial" charset="0"/>
              </a:rPr>
              <a:t>A. Online</a:t>
            </a:r>
          </a:p>
          <a:p>
            <a:pPr marL="0" indent="0">
              <a:buNone/>
            </a:pPr>
            <a:endParaRPr lang="en-US" altLang="en-US" sz="1800" b="1" dirty="0">
              <a:cs typeface="Arial" charset="0"/>
            </a:endParaRPr>
          </a:p>
          <a:p>
            <a:pPr marL="0" indent="0">
              <a:buNone/>
            </a:pPr>
            <a:endParaRPr lang="en-US" altLang="en-US" sz="1800" dirty="0">
              <a:cs typeface="Arial" charset="0"/>
            </a:endParaRPr>
          </a:p>
          <a:p>
            <a:pPr marL="0" indent="0">
              <a:buNone/>
            </a:pPr>
            <a:endParaRPr lang="en-US" altLang="en-US" sz="2400" b="1" dirty="0">
              <a:solidFill>
                <a:schemeClr val="accent5">
                  <a:lumMod val="75000"/>
                </a:schemeClr>
              </a:solidFill>
              <a:cs typeface="Arial" charset="0"/>
            </a:endParaRPr>
          </a:p>
          <a:p>
            <a:pPr marL="0" indent="0">
              <a:buNone/>
            </a:pPr>
            <a:endParaRPr lang="en-US" altLang="en-US" sz="2400" b="1" dirty="0">
              <a:solidFill>
                <a:schemeClr val="accent5">
                  <a:lumMod val="75000"/>
                </a:schemeClr>
              </a:solidFill>
              <a:cs typeface="Arial" charset="0"/>
            </a:endParaRPr>
          </a:p>
          <a:p>
            <a:pPr marL="0" indent="0">
              <a:buNone/>
            </a:pPr>
            <a:r>
              <a:rPr lang="en-US" altLang="en-US" sz="2400" b="1" dirty="0">
                <a:solidFill>
                  <a:schemeClr val="accent5">
                    <a:lumMod val="75000"/>
                  </a:schemeClr>
                </a:solidFill>
                <a:cs typeface="Arial" charset="0"/>
              </a:rPr>
              <a:t>C. By Mail</a:t>
            </a:r>
          </a:p>
          <a:p>
            <a:pPr marL="0" indent="0">
              <a:buNone/>
            </a:pPr>
            <a:r>
              <a:rPr lang="en-US" altLang="en-US" sz="1800" dirty="0">
                <a:cs typeface="Arial" charset="0"/>
              </a:rPr>
              <a:t>Annual Credit Report Request Service</a:t>
            </a:r>
            <a:br>
              <a:rPr lang="en-US" altLang="en-US" sz="1800" dirty="0">
                <a:cs typeface="Arial" charset="0"/>
              </a:rPr>
            </a:br>
            <a:r>
              <a:rPr lang="en-US" altLang="en-US" sz="1800" dirty="0">
                <a:cs typeface="Arial" charset="0"/>
              </a:rPr>
              <a:t>PO Box 105281</a:t>
            </a:r>
            <a:br>
              <a:rPr lang="en-US" altLang="en-US" sz="1800" dirty="0">
                <a:cs typeface="Arial" charset="0"/>
              </a:rPr>
            </a:br>
            <a:r>
              <a:rPr lang="en-US" altLang="en-US" sz="1800" dirty="0">
                <a:cs typeface="Arial" charset="0"/>
              </a:rPr>
              <a:t>Atlanta, GA  30348-5281</a:t>
            </a:r>
            <a:endParaRPr lang="en-US" sz="1800" dirty="0"/>
          </a:p>
        </p:txBody>
      </p:sp>
      <p:pic>
        <p:nvPicPr>
          <p:cNvPr id="3074" name="Picture 2" descr="Image result for computer curs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334557">
            <a:off x="1969825" y="2231192"/>
            <a:ext cx="447704" cy="67071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5457518" y="2053985"/>
            <a:ext cx="3200400" cy="738664"/>
          </a:xfrm>
          <a:prstGeom prst="rect">
            <a:avLst/>
          </a:prstGeom>
          <a:noFill/>
        </p:spPr>
        <p:txBody>
          <a:bodyPr wrap="square" rtlCol="0">
            <a:spAutoFit/>
          </a:bodyPr>
          <a:lstStyle/>
          <a:p>
            <a:pPr marL="0" indent="0">
              <a:buNone/>
            </a:pPr>
            <a:r>
              <a:rPr lang="en-US" altLang="en-US" dirty="0">
                <a:solidFill>
                  <a:schemeClr val="accent6"/>
                </a:solidFill>
                <a:cs typeface="Arial" charset="0"/>
              </a:rPr>
              <a:t>B. Over the Phone</a:t>
            </a:r>
          </a:p>
          <a:p>
            <a:pPr marL="0" indent="0">
              <a:buNone/>
            </a:pPr>
            <a:r>
              <a:rPr lang="en-US" altLang="en-US" sz="1800" dirty="0">
                <a:cs typeface="Arial" charset="0"/>
              </a:rPr>
              <a:t>Call 877-322-8228</a:t>
            </a:r>
          </a:p>
        </p:txBody>
      </p:sp>
      <p:pic>
        <p:nvPicPr>
          <p:cNvPr id="3076" name="Picture 4" descr="Image result for telephone cartoon"/>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647413" y="2423317"/>
            <a:ext cx="1306635" cy="133606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5">
            <a:clrChange>
              <a:clrFrom>
                <a:srgbClr val="000000"/>
              </a:clrFrom>
              <a:clrTo>
                <a:srgbClr val="000000">
                  <a:alpha val="0"/>
                </a:srgbClr>
              </a:clrTo>
            </a:clrChange>
          </a:blip>
          <a:stretch>
            <a:fillRect/>
          </a:stretch>
        </p:blipFill>
        <p:spPr>
          <a:xfrm>
            <a:off x="938502" y="5605560"/>
            <a:ext cx="1809493" cy="1088523"/>
          </a:xfrm>
          <a:prstGeom prst="rect">
            <a:avLst/>
          </a:prstGeom>
        </p:spPr>
      </p:pic>
      <p:sp>
        <p:nvSpPr>
          <p:cNvPr id="8" name="TextBox 7"/>
          <p:cNvSpPr txBox="1"/>
          <p:nvPr/>
        </p:nvSpPr>
        <p:spPr>
          <a:xfrm>
            <a:off x="5029200" y="4510850"/>
            <a:ext cx="4114800" cy="1138773"/>
          </a:xfrm>
          <a:prstGeom prst="rect">
            <a:avLst/>
          </a:prstGeom>
          <a:noFill/>
        </p:spPr>
        <p:txBody>
          <a:bodyPr wrap="square" rtlCol="0">
            <a:spAutoFit/>
          </a:bodyPr>
          <a:lstStyle/>
          <a:p>
            <a:r>
              <a:rPr lang="en-US" dirty="0">
                <a:solidFill>
                  <a:srgbClr val="1E59B8"/>
                </a:solidFill>
              </a:rPr>
              <a:t>D. In-person Financial Coaching</a:t>
            </a:r>
          </a:p>
          <a:p>
            <a:endParaRPr lang="en-US" sz="2000" b="0" dirty="0"/>
          </a:p>
        </p:txBody>
      </p:sp>
      <p:pic>
        <p:nvPicPr>
          <p:cNvPr id="2" name="Picture 1" descr="Rimproveri e consigli - Italiano L2 - comeItalian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7718" y="5080236"/>
            <a:ext cx="1243013" cy="1243013"/>
          </a:xfrm>
          <a:prstGeom prst="rect">
            <a:avLst/>
          </a:prstGeom>
        </p:spPr>
      </p:pic>
    </p:spTree>
    <p:extLst>
      <p:ext uri="{BB962C8B-B14F-4D97-AF65-F5344CB8AC3E}">
        <p14:creationId xmlns:p14="http://schemas.microsoft.com/office/powerpoint/2010/main" val="107002889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1"/>
          <p:cNvSpPr>
            <a:spLocks noGrp="1"/>
          </p:cNvSpPr>
          <p:nvPr>
            <p:ph idx="1"/>
          </p:nvPr>
        </p:nvSpPr>
        <p:spPr>
          <a:xfrm>
            <a:off x="280284" y="1659729"/>
            <a:ext cx="8330315" cy="2836071"/>
          </a:xfrm>
        </p:spPr>
        <p:txBody>
          <a:bodyPr>
            <a:normAutofit/>
          </a:bodyPr>
          <a:lstStyle/>
          <a:p>
            <a:pPr marL="0" indent="0">
              <a:buNone/>
            </a:pPr>
            <a:r>
              <a:rPr lang="en-US" altLang="en-US" sz="2400" dirty="0">
                <a:cs typeface="Arial" charset="0"/>
              </a:rPr>
              <a:t>Using the </a:t>
            </a:r>
            <a:r>
              <a:rPr lang="en-US" altLang="en-US" sz="2400" b="1" dirty="0">
                <a:solidFill>
                  <a:srgbClr val="0070C0"/>
                </a:solidFill>
                <a:cs typeface="Arial" charset="0"/>
              </a:rPr>
              <a:t>Benefit Calculator</a:t>
            </a:r>
            <a:r>
              <a:rPr lang="en-US" altLang="en-US" sz="2400" dirty="0">
                <a:cs typeface="Arial" charset="0"/>
              </a:rPr>
              <a:t>, and mark client is interested in pulling a credit report </a:t>
            </a:r>
            <a:endParaRPr lang="en-US" altLang="en-US" sz="2400" dirty="0">
              <a:cs typeface="Arial" charset="0"/>
              <a:sym typeface="Wingdings" panose="05000000000000000000" pitchFamily="2" charset="2"/>
            </a:endParaRPr>
          </a:p>
          <a:p>
            <a:pPr marL="0" indent="0">
              <a:buNone/>
            </a:pPr>
            <a:r>
              <a:rPr lang="en-US" altLang="en-US" sz="2400" dirty="0">
                <a:cs typeface="Arial" charset="0"/>
                <a:sym typeface="Wingdings" panose="05000000000000000000" pitchFamily="2" charset="2"/>
              </a:rPr>
              <a:t>     </a:t>
            </a:r>
            <a:endParaRPr lang="en-US" altLang="en-US" sz="1400" dirty="0">
              <a:cs typeface="Arial" charset="0"/>
              <a:sym typeface="Wingdings" panose="05000000000000000000" pitchFamily="2" charset="2"/>
            </a:endParaRPr>
          </a:p>
          <a:p>
            <a:r>
              <a:rPr lang="en-US" altLang="en-US" sz="2400" dirty="0">
                <a:cs typeface="Arial" charset="0"/>
                <a:sym typeface="Wingdings" panose="05000000000000000000" pitchFamily="2" charset="2"/>
              </a:rPr>
              <a:t>A </a:t>
            </a:r>
            <a:r>
              <a:rPr lang="en-US" altLang="en-US" sz="2400" b="1" dirty="0">
                <a:cs typeface="Arial" charset="0"/>
                <a:sym typeface="Wingdings" panose="05000000000000000000" pitchFamily="2" charset="2"/>
              </a:rPr>
              <a:t>referral link </a:t>
            </a:r>
            <a:r>
              <a:rPr lang="en-US" altLang="en-US" sz="2400" dirty="0">
                <a:cs typeface="Arial" charset="0"/>
                <a:sym typeface="Wingdings" panose="05000000000000000000" pitchFamily="2" charset="2"/>
              </a:rPr>
              <a:t>to the following site will be listed:    </a:t>
            </a:r>
            <a:endParaRPr lang="en-US" altLang="en-US" sz="2900" dirty="0">
              <a:latin typeface="+mj-lt"/>
              <a:cs typeface="Arial" charset="0"/>
              <a:sym typeface="Wingdings" panose="05000000000000000000" pitchFamily="2" charset="2"/>
            </a:endParaRPr>
          </a:p>
          <a:p>
            <a:pPr marL="0" indent="0">
              <a:buNone/>
            </a:pPr>
            <a:r>
              <a:rPr lang="en-US" altLang="en-US" sz="2100" b="1" dirty="0">
                <a:solidFill>
                  <a:srgbClr val="0070C0"/>
                </a:solidFill>
                <a:latin typeface="+mj-lt"/>
                <a:cs typeface="Arial" charset="0"/>
              </a:rPr>
              <a:t>	https://www.annualcreditreport.com</a:t>
            </a:r>
          </a:p>
        </p:txBody>
      </p:sp>
      <p:sp>
        <p:nvSpPr>
          <p:cNvPr id="14" name="Parallelogram 2"/>
          <p:cNvSpPr/>
          <p:nvPr/>
        </p:nvSpPr>
        <p:spPr>
          <a:xfrm>
            <a:off x="-381000" y="315352"/>
            <a:ext cx="8686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400" dirty="0">
                <a:latin typeface="FuturT"/>
              </a:rPr>
              <a:t>Requesting Credit Reports - Online</a:t>
            </a:r>
          </a:p>
        </p:txBody>
      </p:sp>
      <p:grpSp>
        <p:nvGrpSpPr>
          <p:cNvPr id="5" name="Group 4"/>
          <p:cNvGrpSpPr/>
          <p:nvPr/>
        </p:nvGrpSpPr>
        <p:grpSpPr>
          <a:xfrm>
            <a:off x="4343400" y="3625481"/>
            <a:ext cx="4451147" cy="3230948"/>
            <a:chOff x="4235653" y="1524002"/>
            <a:chExt cx="4451147" cy="3230948"/>
          </a:xfrm>
        </p:grpSpPr>
        <p:pic>
          <p:nvPicPr>
            <p:cNvPr id="6" name="Picture 5"/>
            <p:cNvPicPr/>
            <p:nvPr/>
          </p:nvPicPr>
          <p:blipFill rotWithShape="1">
            <a:blip r:embed="rId3"/>
            <a:srcRect l="13687" t="7838" r="16411" b="2389"/>
            <a:stretch/>
          </p:blipFill>
          <p:spPr>
            <a:xfrm>
              <a:off x="5398168" y="1524002"/>
              <a:ext cx="3288632" cy="298418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a:srcRect l="50556" t="44444" r="35000" b="47556"/>
            <a:stretch/>
          </p:blipFill>
          <p:spPr>
            <a:xfrm>
              <a:off x="4235653" y="4168732"/>
              <a:ext cx="2653894" cy="45932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9716" y="4381294"/>
              <a:ext cx="273631" cy="373656"/>
            </a:xfrm>
            <a:prstGeom prst="rect">
              <a:avLst/>
            </a:prstGeom>
            <a:ln>
              <a:noFill/>
            </a:ln>
            <a:effectLst>
              <a:outerShdw blurRad="292100" dist="139700" dir="2700000" algn="tl" rotWithShape="0">
                <a:srgbClr val="333333">
                  <a:alpha val="65000"/>
                </a:srgbClr>
              </a:outerShdw>
            </a:effectLst>
          </p:spPr>
        </p:pic>
        <p:sp>
          <p:nvSpPr>
            <p:cNvPr id="9" name="Trapezoid 15"/>
            <p:cNvSpPr/>
            <p:nvPr/>
          </p:nvSpPr>
          <p:spPr>
            <a:xfrm>
              <a:off x="4419600" y="3771996"/>
              <a:ext cx="2286000" cy="471179"/>
            </a:xfrm>
            <a:custGeom>
              <a:avLst/>
              <a:gdLst>
                <a:gd name="connsiteX0" fmla="*/ 0 w 4724400"/>
                <a:gd name="connsiteY0" fmla="*/ 914400 h 914400"/>
                <a:gd name="connsiteX1" fmla="*/ 1900992 w 4724400"/>
                <a:gd name="connsiteY1" fmla="*/ 0 h 914400"/>
                <a:gd name="connsiteX2" fmla="*/ 2823408 w 4724400"/>
                <a:gd name="connsiteY2" fmla="*/ 0 h 914400"/>
                <a:gd name="connsiteX3" fmla="*/ 4724400 w 4724400"/>
                <a:gd name="connsiteY3" fmla="*/ 914400 h 914400"/>
                <a:gd name="connsiteX4" fmla="*/ 0 w 4724400"/>
                <a:gd name="connsiteY4" fmla="*/ 914400 h 914400"/>
                <a:gd name="connsiteX0" fmla="*/ 0 w 4724400"/>
                <a:gd name="connsiteY0" fmla="*/ 926431 h 926431"/>
                <a:gd name="connsiteX1" fmla="*/ 1900992 w 4724400"/>
                <a:gd name="connsiteY1" fmla="*/ 12031 h 926431"/>
                <a:gd name="connsiteX2" fmla="*/ 4279229 w 4724400"/>
                <a:gd name="connsiteY2" fmla="*/ 0 h 926431"/>
                <a:gd name="connsiteX3" fmla="*/ 4724400 w 4724400"/>
                <a:gd name="connsiteY3" fmla="*/ 926431 h 926431"/>
                <a:gd name="connsiteX4" fmla="*/ 0 w 4724400"/>
                <a:gd name="connsiteY4" fmla="*/ 926431 h 926431"/>
                <a:gd name="connsiteX0" fmla="*/ 0 w 4724400"/>
                <a:gd name="connsiteY0" fmla="*/ 926431 h 926431"/>
                <a:gd name="connsiteX1" fmla="*/ 3284624 w 4724400"/>
                <a:gd name="connsiteY1" fmla="*/ 0 h 926431"/>
                <a:gd name="connsiteX2" fmla="*/ 4279229 w 4724400"/>
                <a:gd name="connsiteY2" fmla="*/ 0 h 926431"/>
                <a:gd name="connsiteX3" fmla="*/ 4724400 w 4724400"/>
                <a:gd name="connsiteY3" fmla="*/ 926431 h 926431"/>
                <a:gd name="connsiteX4" fmla="*/ 0 w 4724400"/>
                <a:gd name="connsiteY4" fmla="*/ 926431 h 926431"/>
                <a:gd name="connsiteX0" fmla="*/ 0 w 4724400"/>
                <a:gd name="connsiteY0" fmla="*/ 974548 h 974548"/>
                <a:gd name="connsiteX1" fmla="*/ 2919933 w 4724400"/>
                <a:gd name="connsiteY1" fmla="*/ 0 h 974548"/>
                <a:gd name="connsiteX2" fmla="*/ 4279229 w 4724400"/>
                <a:gd name="connsiteY2" fmla="*/ 48117 h 974548"/>
                <a:gd name="connsiteX3" fmla="*/ 4724400 w 4724400"/>
                <a:gd name="connsiteY3" fmla="*/ 974548 h 974548"/>
                <a:gd name="connsiteX4" fmla="*/ 0 w 4724400"/>
                <a:gd name="connsiteY4" fmla="*/ 974548 h 974548"/>
                <a:gd name="connsiteX0" fmla="*/ 0 w 4724400"/>
                <a:gd name="connsiteY0" fmla="*/ 974548 h 974548"/>
                <a:gd name="connsiteX1" fmla="*/ 2919933 w 4724400"/>
                <a:gd name="connsiteY1" fmla="*/ 0 h 974548"/>
                <a:gd name="connsiteX2" fmla="*/ 4146614 w 4724400"/>
                <a:gd name="connsiteY2" fmla="*/ 9624 h 974548"/>
                <a:gd name="connsiteX3" fmla="*/ 4724400 w 4724400"/>
                <a:gd name="connsiteY3" fmla="*/ 974548 h 974548"/>
                <a:gd name="connsiteX4" fmla="*/ 0 w 4724400"/>
                <a:gd name="connsiteY4" fmla="*/ 974548 h 974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974548">
                  <a:moveTo>
                    <a:pt x="0" y="974548"/>
                  </a:moveTo>
                  <a:lnTo>
                    <a:pt x="2919933" y="0"/>
                  </a:lnTo>
                  <a:lnTo>
                    <a:pt x="4146614" y="9624"/>
                  </a:lnTo>
                  <a:lnTo>
                    <a:pt x="4724400" y="974548"/>
                  </a:lnTo>
                  <a:lnTo>
                    <a:pt x="0" y="974548"/>
                  </a:lnTo>
                  <a:close/>
                </a:path>
              </a:pathLst>
            </a:custGeom>
            <a:solidFill>
              <a:srgbClr val="F2D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1489174"/>
      </p:ext>
    </p:extLst>
  </p:cSld>
  <p:clrMapOvr>
    <a:masterClrMapping/>
  </p:clrMapOvr>
  <p:transition advTm="133100"/>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arallelogram 2"/>
          <p:cNvSpPr/>
          <p:nvPr/>
        </p:nvSpPr>
        <p:spPr>
          <a:xfrm>
            <a:off x="-685800" y="279869"/>
            <a:ext cx="8839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400" dirty="0">
                <a:latin typeface="FuturT"/>
              </a:rPr>
              <a:t>   Requesting Credit Reports- Online</a:t>
            </a:r>
          </a:p>
        </p:txBody>
      </p:sp>
      <p:grpSp>
        <p:nvGrpSpPr>
          <p:cNvPr id="5" name="Group 4"/>
          <p:cNvGrpSpPr/>
          <p:nvPr/>
        </p:nvGrpSpPr>
        <p:grpSpPr>
          <a:xfrm>
            <a:off x="4267200" y="2895600"/>
            <a:ext cx="4451147" cy="3230948"/>
            <a:chOff x="4235653" y="1524002"/>
            <a:chExt cx="4451147" cy="3230948"/>
          </a:xfrm>
        </p:grpSpPr>
        <p:pic>
          <p:nvPicPr>
            <p:cNvPr id="6" name="Picture 5"/>
            <p:cNvPicPr/>
            <p:nvPr/>
          </p:nvPicPr>
          <p:blipFill rotWithShape="1">
            <a:blip r:embed="rId3"/>
            <a:srcRect l="13687" t="7838" r="16411" b="2389"/>
            <a:stretch/>
          </p:blipFill>
          <p:spPr>
            <a:xfrm>
              <a:off x="5398168" y="1524002"/>
              <a:ext cx="3288632" cy="298418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a:srcRect l="50556" t="44444" r="35000" b="47556"/>
            <a:stretch/>
          </p:blipFill>
          <p:spPr>
            <a:xfrm>
              <a:off x="4235653" y="4168732"/>
              <a:ext cx="2653894" cy="45932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9716" y="4381294"/>
              <a:ext cx="273631" cy="373656"/>
            </a:xfrm>
            <a:prstGeom prst="rect">
              <a:avLst/>
            </a:prstGeom>
            <a:ln>
              <a:noFill/>
            </a:ln>
            <a:effectLst>
              <a:outerShdw blurRad="292100" dist="139700" dir="2700000" algn="tl" rotWithShape="0">
                <a:srgbClr val="333333">
                  <a:alpha val="65000"/>
                </a:srgbClr>
              </a:outerShdw>
            </a:effectLst>
          </p:spPr>
        </p:pic>
        <p:sp>
          <p:nvSpPr>
            <p:cNvPr id="9" name="Trapezoid 15"/>
            <p:cNvSpPr/>
            <p:nvPr/>
          </p:nvSpPr>
          <p:spPr>
            <a:xfrm>
              <a:off x="4419600" y="3771996"/>
              <a:ext cx="2286000" cy="471179"/>
            </a:xfrm>
            <a:custGeom>
              <a:avLst/>
              <a:gdLst>
                <a:gd name="connsiteX0" fmla="*/ 0 w 4724400"/>
                <a:gd name="connsiteY0" fmla="*/ 914400 h 914400"/>
                <a:gd name="connsiteX1" fmla="*/ 1900992 w 4724400"/>
                <a:gd name="connsiteY1" fmla="*/ 0 h 914400"/>
                <a:gd name="connsiteX2" fmla="*/ 2823408 w 4724400"/>
                <a:gd name="connsiteY2" fmla="*/ 0 h 914400"/>
                <a:gd name="connsiteX3" fmla="*/ 4724400 w 4724400"/>
                <a:gd name="connsiteY3" fmla="*/ 914400 h 914400"/>
                <a:gd name="connsiteX4" fmla="*/ 0 w 4724400"/>
                <a:gd name="connsiteY4" fmla="*/ 914400 h 914400"/>
                <a:gd name="connsiteX0" fmla="*/ 0 w 4724400"/>
                <a:gd name="connsiteY0" fmla="*/ 926431 h 926431"/>
                <a:gd name="connsiteX1" fmla="*/ 1900992 w 4724400"/>
                <a:gd name="connsiteY1" fmla="*/ 12031 h 926431"/>
                <a:gd name="connsiteX2" fmla="*/ 4279229 w 4724400"/>
                <a:gd name="connsiteY2" fmla="*/ 0 h 926431"/>
                <a:gd name="connsiteX3" fmla="*/ 4724400 w 4724400"/>
                <a:gd name="connsiteY3" fmla="*/ 926431 h 926431"/>
                <a:gd name="connsiteX4" fmla="*/ 0 w 4724400"/>
                <a:gd name="connsiteY4" fmla="*/ 926431 h 926431"/>
                <a:gd name="connsiteX0" fmla="*/ 0 w 4724400"/>
                <a:gd name="connsiteY0" fmla="*/ 926431 h 926431"/>
                <a:gd name="connsiteX1" fmla="*/ 3284624 w 4724400"/>
                <a:gd name="connsiteY1" fmla="*/ 0 h 926431"/>
                <a:gd name="connsiteX2" fmla="*/ 4279229 w 4724400"/>
                <a:gd name="connsiteY2" fmla="*/ 0 h 926431"/>
                <a:gd name="connsiteX3" fmla="*/ 4724400 w 4724400"/>
                <a:gd name="connsiteY3" fmla="*/ 926431 h 926431"/>
                <a:gd name="connsiteX4" fmla="*/ 0 w 4724400"/>
                <a:gd name="connsiteY4" fmla="*/ 926431 h 926431"/>
                <a:gd name="connsiteX0" fmla="*/ 0 w 4724400"/>
                <a:gd name="connsiteY0" fmla="*/ 974548 h 974548"/>
                <a:gd name="connsiteX1" fmla="*/ 2919933 w 4724400"/>
                <a:gd name="connsiteY1" fmla="*/ 0 h 974548"/>
                <a:gd name="connsiteX2" fmla="*/ 4279229 w 4724400"/>
                <a:gd name="connsiteY2" fmla="*/ 48117 h 974548"/>
                <a:gd name="connsiteX3" fmla="*/ 4724400 w 4724400"/>
                <a:gd name="connsiteY3" fmla="*/ 974548 h 974548"/>
                <a:gd name="connsiteX4" fmla="*/ 0 w 4724400"/>
                <a:gd name="connsiteY4" fmla="*/ 974548 h 974548"/>
                <a:gd name="connsiteX0" fmla="*/ 0 w 4724400"/>
                <a:gd name="connsiteY0" fmla="*/ 974548 h 974548"/>
                <a:gd name="connsiteX1" fmla="*/ 2919933 w 4724400"/>
                <a:gd name="connsiteY1" fmla="*/ 0 h 974548"/>
                <a:gd name="connsiteX2" fmla="*/ 4146614 w 4724400"/>
                <a:gd name="connsiteY2" fmla="*/ 9624 h 974548"/>
                <a:gd name="connsiteX3" fmla="*/ 4724400 w 4724400"/>
                <a:gd name="connsiteY3" fmla="*/ 974548 h 974548"/>
                <a:gd name="connsiteX4" fmla="*/ 0 w 4724400"/>
                <a:gd name="connsiteY4" fmla="*/ 974548 h 974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974548">
                  <a:moveTo>
                    <a:pt x="0" y="974548"/>
                  </a:moveTo>
                  <a:lnTo>
                    <a:pt x="2919933" y="0"/>
                  </a:lnTo>
                  <a:lnTo>
                    <a:pt x="4146614" y="9624"/>
                  </a:lnTo>
                  <a:lnTo>
                    <a:pt x="4724400" y="974548"/>
                  </a:lnTo>
                  <a:lnTo>
                    <a:pt x="0" y="974548"/>
                  </a:lnTo>
                  <a:close/>
                </a:path>
              </a:pathLst>
            </a:custGeom>
            <a:solidFill>
              <a:srgbClr val="F2D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381000" y="2406069"/>
            <a:ext cx="5105400" cy="2539157"/>
          </a:xfrm>
          <a:prstGeom prst="rect">
            <a:avLst/>
          </a:prstGeom>
          <a:noFill/>
        </p:spPr>
        <p:txBody>
          <a:bodyPr wrap="square" rtlCol="0">
            <a:spAutoFit/>
          </a:bodyPr>
          <a:lstStyle/>
          <a:p>
            <a:pPr marL="0" indent="0">
              <a:buNone/>
            </a:pPr>
            <a:r>
              <a:rPr lang="en-US" altLang="en-US" b="0" dirty="0">
                <a:latin typeface="+mn-lt"/>
                <a:cs typeface="Arial" charset="0"/>
              </a:rPr>
              <a:t>From there, it’s a </a:t>
            </a:r>
            <a:r>
              <a:rPr lang="en-US" altLang="en-US" dirty="0">
                <a:solidFill>
                  <a:srgbClr val="0070C0"/>
                </a:solidFill>
                <a:latin typeface="+mn-lt"/>
                <a:cs typeface="Arial" charset="0"/>
              </a:rPr>
              <a:t>3-step</a:t>
            </a:r>
            <a:r>
              <a:rPr lang="en-US" altLang="en-US" b="0" dirty="0">
                <a:latin typeface="+mn-lt"/>
                <a:cs typeface="Arial" charset="0"/>
              </a:rPr>
              <a:t> process:</a:t>
            </a:r>
          </a:p>
          <a:p>
            <a:pPr marL="0" indent="0">
              <a:spcAft>
                <a:spcPts val="600"/>
              </a:spcAft>
              <a:buNone/>
            </a:pPr>
            <a:endParaRPr lang="en-US" altLang="en-US" b="0" dirty="0">
              <a:latin typeface="+mn-lt"/>
              <a:cs typeface="Arial" charset="0"/>
            </a:endParaRPr>
          </a:p>
          <a:p>
            <a:pPr marL="457200" indent="-457200">
              <a:spcAft>
                <a:spcPts val="600"/>
              </a:spcAft>
              <a:buAutoNum type="arabicPeriod"/>
            </a:pPr>
            <a:r>
              <a:rPr lang="en-US" altLang="en-US" b="0" dirty="0">
                <a:latin typeface="+mn-lt"/>
                <a:cs typeface="Arial" charset="0"/>
              </a:rPr>
              <a:t>Enter specific required data</a:t>
            </a:r>
          </a:p>
          <a:p>
            <a:pPr marL="457200" indent="-457200">
              <a:spcAft>
                <a:spcPts val="600"/>
              </a:spcAft>
              <a:buAutoNum type="arabicPeriod"/>
            </a:pPr>
            <a:r>
              <a:rPr lang="en-US" altLang="en-US" b="0" dirty="0">
                <a:latin typeface="+mn-lt"/>
                <a:cs typeface="Arial" charset="0"/>
              </a:rPr>
              <a:t>Answer questions to confirm clients’ identify</a:t>
            </a:r>
          </a:p>
          <a:p>
            <a:pPr marL="457200" indent="-457200">
              <a:spcAft>
                <a:spcPts val="600"/>
              </a:spcAft>
              <a:buAutoNum type="arabicPeriod"/>
            </a:pPr>
            <a:r>
              <a:rPr lang="en-US" altLang="en-US" b="0" dirty="0">
                <a:latin typeface="+mn-lt"/>
                <a:cs typeface="Arial" charset="0"/>
              </a:rPr>
              <a:t>Clients review their report</a:t>
            </a:r>
          </a:p>
        </p:txBody>
      </p:sp>
    </p:spTree>
    <p:extLst>
      <p:ext uri="{BB962C8B-B14F-4D97-AF65-F5344CB8AC3E}">
        <p14:creationId xmlns:p14="http://schemas.microsoft.com/office/powerpoint/2010/main" val="2817594669"/>
      </p:ext>
    </p:extLst>
  </p:cSld>
  <p:clrMapOvr>
    <a:masterClrMapping/>
  </p:clrMapOvr>
  <p:transition advTm="133100"/>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rallelogram 2"/>
          <p:cNvSpPr/>
          <p:nvPr/>
        </p:nvSpPr>
        <p:spPr>
          <a:xfrm>
            <a:off x="2165231" y="271079"/>
            <a:ext cx="7709138"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300" dirty="0">
                <a:latin typeface="FuturT"/>
              </a:rPr>
              <a:t>Requesting Credit Reports- Mail</a:t>
            </a:r>
          </a:p>
        </p:txBody>
      </p:sp>
      <p:grpSp>
        <p:nvGrpSpPr>
          <p:cNvPr id="13" name="Group 12"/>
          <p:cNvGrpSpPr/>
          <p:nvPr/>
        </p:nvGrpSpPr>
        <p:grpSpPr>
          <a:xfrm>
            <a:off x="2" y="2"/>
            <a:ext cx="1968261" cy="6868249"/>
            <a:chOff x="-1" y="22412"/>
            <a:chExt cx="1968262" cy="6835588"/>
          </a:xfrm>
        </p:grpSpPr>
        <p:pic>
          <p:nvPicPr>
            <p:cNvPr id="14" name="Picture 13"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5" name="Rectangle 14"/>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7" name="TextBox 16"/>
          <p:cNvSpPr txBox="1"/>
          <p:nvPr/>
        </p:nvSpPr>
        <p:spPr>
          <a:xfrm>
            <a:off x="2241431" y="2590800"/>
            <a:ext cx="6673969" cy="2078711"/>
          </a:xfrm>
          <a:prstGeom prst="rect">
            <a:avLst/>
          </a:prstGeom>
          <a:noFill/>
        </p:spPr>
        <p:txBody>
          <a:bodyPr wrap="square" rtlCol="0">
            <a:spAutoFit/>
          </a:bodyPr>
          <a:lstStyle/>
          <a:p>
            <a:r>
              <a:rPr lang="en-US" b="0" dirty="0">
                <a:latin typeface="+mn-lt"/>
              </a:rPr>
              <a:t>If the </a:t>
            </a:r>
            <a:r>
              <a:rPr lang="en-US" b="0" dirty="0" err="1">
                <a:latin typeface="+mn-lt"/>
              </a:rPr>
              <a:t>AnnualCreditReport</a:t>
            </a:r>
            <a:r>
              <a:rPr lang="en-US" b="0" dirty="0">
                <a:latin typeface="+mn-lt"/>
              </a:rPr>
              <a:t> site is </a:t>
            </a:r>
            <a:r>
              <a:rPr lang="en-US" b="0" dirty="0">
                <a:solidFill>
                  <a:srgbClr val="0070C0"/>
                </a:solidFill>
                <a:latin typeface="+mn-lt"/>
              </a:rPr>
              <a:t>temporarily down</a:t>
            </a:r>
            <a:r>
              <a:rPr lang="en-US" b="0" dirty="0">
                <a:latin typeface="+mn-lt"/>
              </a:rPr>
              <a:t>:</a:t>
            </a:r>
          </a:p>
          <a:p>
            <a:endParaRPr lang="en-US" sz="1400" b="0" dirty="0">
              <a:latin typeface="+mn-lt"/>
            </a:endParaRPr>
          </a:p>
          <a:p>
            <a:pPr marL="342900" indent="-342900">
              <a:lnSpc>
                <a:spcPct val="130000"/>
              </a:lnSpc>
              <a:buFont typeface="Wingdings" panose="05000000000000000000" pitchFamily="2" charset="2"/>
              <a:buChar char="q"/>
            </a:pPr>
            <a:r>
              <a:rPr lang="en-US" b="0" dirty="0">
                <a:latin typeface="+mn-lt"/>
              </a:rPr>
              <a:t>Request </a:t>
            </a:r>
            <a:r>
              <a:rPr lang="en-US" b="0" i="1" dirty="0">
                <a:latin typeface="+mn-lt"/>
              </a:rPr>
              <a:t>by </a:t>
            </a:r>
            <a:r>
              <a:rPr lang="en-US" i="1" dirty="0">
                <a:latin typeface="+mn-lt"/>
              </a:rPr>
              <a:t>mail </a:t>
            </a:r>
          </a:p>
          <a:p>
            <a:pPr marL="342900" indent="-342900">
              <a:lnSpc>
                <a:spcPct val="130000"/>
              </a:lnSpc>
              <a:buFont typeface="Wingdings" panose="05000000000000000000" pitchFamily="2" charset="2"/>
              <a:buChar char="q"/>
            </a:pPr>
            <a:r>
              <a:rPr lang="en-US" b="0" dirty="0">
                <a:latin typeface="+mn-lt"/>
              </a:rPr>
              <a:t>Refer client to </a:t>
            </a:r>
            <a:r>
              <a:rPr lang="en-US" b="0" i="1" dirty="0">
                <a:latin typeface="+mn-lt"/>
              </a:rPr>
              <a:t>visit </a:t>
            </a:r>
            <a:r>
              <a:rPr lang="en-US" i="1" dirty="0">
                <a:latin typeface="+mn-lt"/>
              </a:rPr>
              <a:t>in-person Financial Coach </a:t>
            </a:r>
          </a:p>
          <a:p>
            <a:pPr marL="342900" indent="-342900">
              <a:lnSpc>
                <a:spcPct val="130000"/>
              </a:lnSpc>
              <a:buFont typeface="Wingdings" panose="05000000000000000000" pitchFamily="2" charset="2"/>
              <a:buChar char="q"/>
            </a:pPr>
            <a:r>
              <a:rPr lang="en-US" b="0" dirty="0">
                <a:latin typeface="+mn-lt"/>
              </a:rPr>
              <a:t>Client can </a:t>
            </a:r>
            <a:r>
              <a:rPr lang="en-US" b="0" i="1" dirty="0">
                <a:latin typeface="+mn-lt"/>
              </a:rPr>
              <a:t>call </a:t>
            </a:r>
            <a:r>
              <a:rPr lang="en-US" i="1" dirty="0">
                <a:latin typeface="+mn-lt"/>
              </a:rPr>
              <a:t>American Financial Solutions </a:t>
            </a:r>
          </a:p>
        </p:txBody>
      </p:sp>
    </p:spTree>
    <p:extLst>
      <p:ext uri="{BB962C8B-B14F-4D97-AF65-F5344CB8AC3E}">
        <p14:creationId xmlns:p14="http://schemas.microsoft.com/office/powerpoint/2010/main" val="3310676637"/>
      </p:ext>
    </p:extLst>
  </p:cSld>
  <p:clrMapOvr>
    <a:masterClrMapping/>
  </p:clrMapOvr>
  <p:transition advTm="211085"/>
</p:sld>
</file>

<file path=ppt/slides/slide2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arallelogram 2"/>
          <p:cNvSpPr/>
          <p:nvPr/>
        </p:nvSpPr>
        <p:spPr>
          <a:xfrm>
            <a:off x="2286000" y="297547"/>
            <a:ext cx="76200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dirty="0">
                <a:latin typeface="FuturT"/>
              </a:rPr>
              <a:t>    </a:t>
            </a:r>
            <a:r>
              <a:rPr lang="en-US" sz="2800" dirty="0">
                <a:solidFill>
                  <a:schemeClr val="tx1"/>
                </a:solidFill>
                <a:latin typeface="FuturT"/>
              </a:rPr>
              <a:t>Client Scenario - Credit Report Pull!</a:t>
            </a:r>
          </a:p>
        </p:txBody>
      </p:sp>
      <p:grpSp>
        <p:nvGrpSpPr>
          <p:cNvPr id="5" name="Group 4"/>
          <p:cNvGrpSpPr/>
          <p:nvPr/>
        </p:nvGrpSpPr>
        <p:grpSpPr>
          <a:xfrm>
            <a:off x="2" y="2"/>
            <a:ext cx="1968261" cy="6868249"/>
            <a:chOff x="-1" y="22412"/>
            <a:chExt cx="1968262" cy="6835588"/>
          </a:xfrm>
        </p:grpSpPr>
        <p:pic>
          <p:nvPicPr>
            <p:cNvPr id="6" name="Picture 5" descr="C:\Users\ykim\Desktop\Temp\Flyer - Tax Volunteer Recruitment 2014-2015_Page_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7" name="Rectangle 6"/>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descr="logo_transparent 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9" name="TextBox 8"/>
          <p:cNvSpPr txBox="1"/>
          <p:nvPr/>
        </p:nvSpPr>
        <p:spPr>
          <a:xfrm>
            <a:off x="3082090" y="1828800"/>
            <a:ext cx="4648200" cy="3170099"/>
          </a:xfrm>
          <a:prstGeom prst="rect">
            <a:avLst/>
          </a:prstGeom>
          <a:noFill/>
        </p:spPr>
        <p:txBody>
          <a:bodyPr wrap="square" rtlCol="0">
            <a:spAutoFit/>
          </a:bodyPr>
          <a:lstStyle/>
          <a:p>
            <a:r>
              <a:rPr lang="en-US" sz="2800" dirty="0">
                <a:latin typeface="+mj-lt"/>
              </a:rPr>
              <a:t>A client just requested you pull their credit report.</a:t>
            </a:r>
          </a:p>
          <a:p>
            <a:endParaRPr lang="en-US" dirty="0">
              <a:latin typeface="+mj-lt"/>
            </a:endParaRPr>
          </a:p>
          <a:p>
            <a:r>
              <a:rPr lang="en-US" b="0" dirty="0">
                <a:latin typeface="+mj-lt"/>
              </a:rPr>
              <a:t>You pulled it and reviewed it with the client.</a:t>
            </a:r>
          </a:p>
          <a:p>
            <a:endParaRPr lang="en-US" b="0" dirty="0">
              <a:latin typeface="+mj-lt"/>
            </a:endParaRPr>
          </a:p>
          <a:p>
            <a:r>
              <a:rPr lang="en-US" b="0" dirty="0">
                <a:latin typeface="+mj-lt"/>
                <a:sym typeface="Wingdings" panose="05000000000000000000" pitchFamily="2" charset="2"/>
              </a:rPr>
              <a:t> Put a tally down for credit pull on your data tracking sheet. </a:t>
            </a:r>
            <a:r>
              <a:rPr lang="en-US" b="0" dirty="0">
                <a:latin typeface="+mj-lt"/>
              </a:rPr>
              <a:t> </a:t>
            </a:r>
          </a:p>
        </p:txBody>
      </p:sp>
    </p:spTree>
    <p:extLst>
      <p:ext uri="{BB962C8B-B14F-4D97-AF65-F5344CB8AC3E}">
        <p14:creationId xmlns:p14="http://schemas.microsoft.com/office/powerpoint/2010/main" val="2358786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209470" y="5526890"/>
            <a:ext cx="6331615" cy="830997"/>
          </a:xfrm>
          <a:prstGeom prst="rect">
            <a:avLst/>
          </a:prstGeom>
        </p:spPr>
        <p:txBody>
          <a:bodyPr wrap="square">
            <a:spAutoFit/>
          </a:bodyPr>
          <a:lstStyle/>
          <a:p>
            <a:r>
              <a:rPr lang="en-US" altLang="en-US" b="0" dirty="0">
                <a:latin typeface="+mj-lt"/>
                <a:cs typeface="Arial" panose="020B0604020202020204" pitchFamily="34" charset="0"/>
              </a:rPr>
              <a:t>Plus hand out AFS business cards – found in your Benefits Hub Bins</a:t>
            </a:r>
          </a:p>
        </p:txBody>
      </p:sp>
      <p:sp>
        <p:nvSpPr>
          <p:cNvPr id="13" name="Parallelogram 2"/>
          <p:cNvSpPr/>
          <p:nvPr/>
        </p:nvSpPr>
        <p:spPr>
          <a:xfrm>
            <a:off x="2727372" y="255391"/>
            <a:ext cx="6821752" cy="963809"/>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latin typeface="FuturT"/>
              </a:rPr>
              <a:t> Soft Referral - Materials</a:t>
            </a:r>
          </a:p>
        </p:txBody>
      </p:sp>
      <p:grpSp>
        <p:nvGrpSpPr>
          <p:cNvPr id="14" name="Group 13"/>
          <p:cNvGrpSpPr/>
          <p:nvPr/>
        </p:nvGrpSpPr>
        <p:grpSpPr>
          <a:xfrm>
            <a:off x="2" y="2"/>
            <a:ext cx="1968261" cy="6868249"/>
            <a:chOff x="-1" y="22412"/>
            <a:chExt cx="1968262" cy="6835588"/>
          </a:xfrm>
        </p:grpSpPr>
        <p:pic>
          <p:nvPicPr>
            <p:cNvPr id="15" name="Picture 14"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6" name="Rectangle 15"/>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2" name="TextBox 1"/>
          <p:cNvSpPr txBox="1"/>
          <p:nvPr/>
        </p:nvSpPr>
        <p:spPr>
          <a:xfrm>
            <a:off x="2214969" y="4582536"/>
            <a:ext cx="6493041" cy="830997"/>
          </a:xfrm>
          <a:prstGeom prst="rect">
            <a:avLst/>
          </a:prstGeom>
          <a:noFill/>
        </p:spPr>
        <p:txBody>
          <a:bodyPr wrap="square" rtlCol="0">
            <a:spAutoFit/>
          </a:bodyPr>
          <a:lstStyle/>
          <a:p>
            <a:r>
              <a:rPr lang="en-US" b="0" dirty="0">
                <a:latin typeface="+mj-lt"/>
              </a:rPr>
              <a:t>For credit pulls – </a:t>
            </a:r>
            <a:r>
              <a:rPr lang="en-US" b="0" dirty="0">
                <a:solidFill>
                  <a:srgbClr val="1E59B8"/>
                </a:solidFill>
                <a:latin typeface="+mj-lt"/>
              </a:rPr>
              <a:t>provide flyer for AFS and Benefits Hub, who can pull reports.</a:t>
            </a:r>
          </a:p>
        </p:txBody>
      </p:sp>
      <p:pic>
        <p:nvPicPr>
          <p:cNvPr id="3" name="Picture 2"/>
          <p:cNvPicPr>
            <a:picLocks noChangeAspect="1"/>
          </p:cNvPicPr>
          <p:nvPr/>
        </p:nvPicPr>
        <p:blipFill rotWithShape="1">
          <a:blip r:embed="rId5"/>
          <a:srcRect b="52381"/>
          <a:stretch/>
        </p:blipFill>
        <p:spPr>
          <a:xfrm>
            <a:off x="3352800" y="1661893"/>
            <a:ext cx="4391224" cy="27013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21017561"/>
      </p:ext>
    </p:extLst>
  </p:cSld>
  <p:clrMapOvr>
    <a:masterClrMapping/>
  </p:clrMapOvr>
  <p:transition advTm="211085"/>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rallelogram 2"/>
          <p:cNvSpPr/>
          <p:nvPr/>
        </p:nvSpPr>
        <p:spPr>
          <a:xfrm>
            <a:off x="2895600" y="304800"/>
            <a:ext cx="7315200" cy="9144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latin typeface="FuturT"/>
              </a:rPr>
              <a:t>Soft Referral Email</a:t>
            </a:r>
          </a:p>
        </p:txBody>
      </p:sp>
      <p:grpSp>
        <p:nvGrpSpPr>
          <p:cNvPr id="18" name="Group 17"/>
          <p:cNvGrpSpPr/>
          <p:nvPr/>
        </p:nvGrpSpPr>
        <p:grpSpPr>
          <a:xfrm>
            <a:off x="2" y="2"/>
            <a:ext cx="1968261" cy="6868249"/>
            <a:chOff x="-1" y="22412"/>
            <a:chExt cx="1968262" cy="6835588"/>
          </a:xfrm>
        </p:grpSpPr>
        <p:pic>
          <p:nvPicPr>
            <p:cNvPr id="19" name="Picture 18"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20" name="Rectangle 19"/>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24" name="Rectangle 23"/>
          <p:cNvSpPr/>
          <p:nvPr/>
        </p:nvSpPr>
        <p:spPr>
          <a:xfrm>
            <a:off x="2209800" y="1661893"/>
            <a:ext cx="6671510" cy="830997"/>
          </a:xfrm>
          <a:prstGeom prst="rect">
            <a:avLst/>
          </a:prstGeom>
        </p:spPr>
        <p:txBody>
          <a:bodyPr wrap="square">
            <a:spAutoFit/>
          </a:bodyPr>
          <a:lstStyle/>
          <a:p>
            <a:r>
              <a:rPr lang="en-US" altLang="en-US" b="0" dirty="0">
                <a:latin typeface="+mj-lt"/>
                <a:cs typeface="Arial" panose="020B0604020202020204" pitchFamily="34" charset="0"/>
              </a:rPr>
              <a:t>Client can receive Benefits Hub and AFS information via the </a:t>
            </a:r>
            <a:r>
              <a:rPr lang="en-US" altLang="en-US" dirty="0">
                <a:solidFill>
                  <a:srgbClr val="1E59B8"/>
                </a:solidFill>
                <a:latin typeface="+mj-lt"/>
                <a:cs typeface="Arial" panose="020B0604020202020204" pitchFamily="34" charset="0"/>
              </a:rPr>
              <a:t>soft referral email:</a:t>
            </a:r>
          </a:p>
        </p:txBody>
      </p:sp>
      <p:pic>
        <p:nvPicPr>
          <p:cNvPr id="2" name="Picture 1"/>
          <p:cNvPicPr>
            <a:picLocks noChangeAspect="1"/>
          </p:cNvPicPr>
          <p:nvPr/>
        </p:nvPicPr>
        <p:blipFill>
          <a:blip r:embed="rId5"/>
          <a:stretch>
            <a:fillRect/>
          </a:stretch>
        </p:blipFill>
        <p:spPr>
          <a:xfrm>
            <a:off x="3505200" y="2819400"/>
            <a:ext cx="3757272" cy="37051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7889090"/>
      </p:ext>
    </p:extLst>
  </p:cSld>
  <p:clrMapOvr>
    <a:masterClrMapping/>
  </p:clrMapOvr>
  <p:transition advTm="211085"/>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0" y="22412"/>
            <a:ext cx="1968262" cy="6835588"/>
            <a:chOff x="-1" y="22412"/>
            <a:chExt cx="1968262" cy="6835588"/>
          </a:xfrm>
        </p:grpSpPr>
        <p:pic>
          <p:nvPicPr>
            <p:cNvPr id="40" name="Picture 39"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41" name="Rectangle 40"/>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42"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2" name="Rectangle 11"/>
          <p:cNvSpPr/>
          <p:nvPr/>
        </p:nvSpPr>
        <p:spPr>
          <a:xfrm>
            <a:off x="2676896" y="2481858"/>
            <a:ext cx="5986607" cy="3385542"/>
          </a:xfrm>
          <a:prstGeom prst="rect">
            <a:avLst/>
          </a:prstGeom>
        </p:spPr>
        <p:txBody>
          <a:bodyPr wrap="square">
            <a:spAutoFit/>
          </a:bodyPr>
          <a:lstStyle/>
          <a:p>
            <a:pPr marL="342900" marR="0" lvl="0" indent="-342900" algn="l" defTabSz="914400" rtl="0" eaLnBrk="0" fontAlgn="auto" latinLnBrk="0" hangingPunct="0">
              <a:lnSpc>
                <a:spcPct val="150000"/>
              </a:lnSpc>
              <a:spcBef>
                <a:spcPct val="0"/>
              </a:spcBef>
              <a:spcAft>
                <a:spcPts val="0"/>
              </a:spcAft>
              <a:buClrTx/>
              <a:buSzTx/>
              <a:buFont typeface="Wingdings" charset="2"/>
              <a:buChar char="ü"/>
              <a:tabLst/>
              <a:defRPr/>
            </a:pPr>
            <a:r>
              <a:rPr kumimoji="0" lang="en-US" sz="24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Intake and Benefits Manual</a:t>
            </a:r>
            <a:r>
              <a:rPr kumimoji="0" lang="en-US" sz="24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 </a:t>
            </a:r>
            <a:r>
              <a:rPr kumimoji="0" lang="en-US" sz="2400" b="0" i="1" u="none" strike="noStrike" kern="1200" cap="none" spc="0" normalizeH="0" baseline="0" noProof="0" dirty="0">
                <a:ln>
                  <a:noFill/>
                </a:ln>
                <a:solidFill>
                  <a:prstClr val="black"/>
                </a:solidFill>
                <a:effectLst/>
                <a:uLnTx/>
                <a:uFillTx/>
                <a:latin typeface="Calibri"/>
                <a:ea typeface="ＭＳ Ｐゴシック" pitchFamily="48" charset="-128"/>
                <a:cs typeface="+mn-cs"/>
              </a:rPr>
              <a:t> </a:t>
            </a:r>
          </a:p>
          <a:p>
            <a:pPr marL="342900" marR="0" lvl="0" indent="-342900" algn="l" defTabSz="914400" rtl="0" eaLnBrk="0" fontAlgn="auto" latinLnBrk="0" hangingPunct="0">
              <a:lnSpc>
                <a:spcPct val="150000"/>
              </a:lnSpc>
              <a:spcBef>
                <a:spcPct val="0"/>
              </a:spcBef>
              <a:spcAft>
                <a:spcPts val="0"/>
              </a:spcAft>
              <a:buClrTx/>
              <a:buSzTx/>
              <a:buFont typeface="Wingdings" charset="2"/>
              <a:buChar char="ü"/>
              <a:tabLst/>
              <a:defRPr/>
            </a:pPr>
            <a:r>
              <a:rPr kumimoji="0" lang="en-US" sz="2400" b="1" i="0" u="none" strike="noStrike" kern="1200" cap="none" spc="0" normalizeH="0" baseline="0" noProof="0" dirty="0">
                <a:ln>
                  <a:noFill/>
                </a:ln>
                <a:solidFill>
                  <a:prstClr val="black"/>
                </a:solidFill>
                <a:effectLst/>
                <a:uLnTx/>
                <a:uFillTx/>
                <a:latin typeface="Calibri"/>
                <a:ea typeface="ＭＳ Ｐゴシック" pitchFamily="48" charset="-128"/>
                <a:cs typeface="MetaBook-Roman"/>
              </a:rPr>
              <a:t>Online Benefits Calculator</a:t>
            </a:r>
            <a:endParaRPr kumimoji="0" lang="en-US" sz="2400" b="1" i="1"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0" marR="0" lvl="0" indent="0" algn="l" defTabSz="914400" rtl="0" eaLnBrk="0" fontAlgn="auto" latinLnBrk="0" hangingPunct="0">
              <a:lnSpc>
                <a:spcPct val="150000"/>
              </a:lnSpc>
              <a:spcBef>
                <a:spcPct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a:ea typeface="ＭＳ Ｐゴシック" pitchFamily="48" charset="-128"/>
                <a:cs typeface="+mn-cs"/>
              </a:rPr>
              <a:t>	-</a:t>
            </a:r>
            <a:r>
              <a:rPr kumimoji="0" lang="en-US" sz="2000" b="0" i="1" u="none" strike="noStrike" kern="1200" cap="none" spc="0" normalizeH="0" baseline="0" noProof="0" dirty="0">
                <a:ln>
                  <a:noFill/>
                </a:ln>
                <a:solidFill>
                  <a:prstClr val="black"/>
                </a:solidFill>
                <a:effectLst/>
                <a:uLnTx/>
                <a:uFillTx/>
                <a:latin typeface="Calibri"/>
                <a:ea typeface="ＭＳ Ｐゴシック" pitchFamily="48" charset="-128"/>
                <a:cs typeface="+mn-cs"/>
              </a:rPr>
              <a:t> Start every Benefits Screening here! </a:t>
            </a:r>
            <a:endParaRPr kumimoji="0" lang="en-US" sz="2400" b="1"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342900" marR="0" lvl="0" indent="-342900" algn="l" defTabSz="914400" rtl="0" eaLnBrk="0" fontAlgn="auto" latinLnBrk="0" hangingPunct="0">
              <a:lnSpc>
                <a:spcPct val="150000"/>
              </a:lnSpc>
              <a:spcBef>
                <a:spcPct val="0"/>
              </a:spcBef>
              <a:spcAft>
                <a:spcPts val="0"/>
              </a:spcAft>
              <a:buClrTx/>
              <a:buSzTx/>
              <a:buFont typeface="Wingdings" charset="2"/>
              <a:buChar char="ü"/>
              <a:tabLst/>
              <a:defRPr/>
            </a:pPr>
            <a:r>
              <a:rPr kumimoji="0" lang="en-US" sz="24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Benefits Material Bins</a:t>
            </a:r>
          </a:p>
          <a:p>
            <a:pPr marL="0" marR="0" lvl="0" indent="0" algn="l" defTabSz="914400" rtl="0" eaLnBrk="0" fontAlgn="auto" latinLnBrk="0" hangingPunct="0">
              <a:lnSpc>
                <a:spcPct val="150000"/>
              </a:lnSpc>
              <a:spcBef>
                <a:spcPct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a:ea typeface="ＭＳ Ｐゴシック" pitchFamily="48" charset="-128"/>
                <a:cs typeface="+mn-cs"/>
              </a:rPr>
              <a:t>	- </a:t>
            </a:r>
            <a:r>
              <a:rPr kumimoji="0" lang="en-US" sz="2000" b="0" i="1" u="none" strike="noStrike" kern="1200" cap="none" spc="0" normalizeH="0" baseline="0" noProof="0" dirty="0">
                <a:ln>
                  <a:noFill/>
                </a:ln>
                <a:solidFill>
                  <a:prstClr val="black"/>
                </a:solidFill>
                <a:effectLst/>
                <a:uLnTx/>
                <a:uFillTx/>
                <a:latin typeface="Calibri"/>
                <a:ea typeface="ＭＳ Ｐゴシック" pitchFamily="48" charset="-128"/>
                <a:cs typeface="+mn-cs"/>
              </a:rPr>
              <a:t>All material Benefits Hub resources live here</a:t>
            </a:r>
          </a:p>
          <a:p>
            <a:pPr marL="342900" marR="0" lvl="0" indent="-342900" algn="l" defTabSz="914400" rtl="0" eaLnBrk="0" fontAlgn="auto" latinLnBrk="0" hangingPunct="0">
              <a:lnSpc>
                <a:spcPct val="150000"/>
              </a:lnSpc>
              <a:spcBef>
                <a:spcPct val="0"/>
              </a:spcBef>
              <a:spcAft>
                <a:spcPts val="0"/>
              </a:spcAft>
              <a:buClrTx/>
              <a:buSzTx/>
              <a:buFont typeface="Wingdings" charset="2"/>
              <a:buChar char="ü"/>
              <a:tabLst/>
              <a:defRPr/>
            </a:pPr>
            <a:r>
              <a:rPr kumimoji="0" lang="en-US" sz="2400" b="1" i="0" u="none" strike="noStrike" kern="1200" cap="none" spc="0" normalizeH="0" baseline="0" noProof="0" dirty="0">
                <a:ln>
                  <a:noFill/>
                </a:ln>
                <a:solidFill>
                  <a:prstClr val="black"/>
                </a:solidFill>
                <a:effectLst/>
                <a:uLnTx/>
                <a:uFillTx/>
                <a:latin typeface="Calibri"/>
                <a:ea typeface="ＭＳ Ｐゴシック" pitchFamily="48" charset="-128"/>
                <a:cs typeface="MetaBook-Roman"/>
              </a:rPr>
              <a:t>FreeTaxKingCounty.com/intake</a:t>
            </a:r>
            <a:r>
              <a:rPr kumimoji="0" lang="en-US" sz="24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 </a:t>
            </a:r>
            <a:r>
              <a:rPr kumimoji="0" lang="en-US" sz="20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	</a:t>
            </a:r>
          </a:p>
        </p:txBody>
      </p:sp>
      <p:sp>
        <p:nvSpPr>
          <p:cNvPr id="14" name="Rectangle 13"/>
          <p:cNvSpPr/>
          <p:nvPr/>
        </p:nvSpPr>
        <p:spPr>
          <a:xfrm>
            <a:off x="2362200" y="1410348"/>
            <a:ext cx="6445604" cy="954107"/>
          </a:xfrm>
          <a:prstGeom prst="rect">
            <a:avLst/>
          </a:prstGeom>
        </p:spPr>
        <p:txBody>
          <a:bodyPr wrap="square">
            <a:spAutoFit/>
          </a:body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Resources help support your work, including:</a:t>
            </a:r>
          </a:p>
        </p:txBody>
      </p:sp>
      <p:sp>
        <p:nvSpPr>
          <p:cNvPr id="11" name="Parallelogram 2"/>
          <p:cNvSpPr/>
          <p:nvPr/>
        </p:nvSpPr>
        <p:spPr>
          <a:xfrm>
            <a:off x="3200400" y="152400"/>
            <a:ext cx="70104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Resources</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407276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ubtitle 2"/>
          <p:cNvSpPr txBox="1">
            <a:spLocks/>
          </p:cNvSpPr>
          <p:nvPr/>
        </p:nvSpPr>
        <p:spPr>
          <a:xfrm>
            <a:off x="1423891" y="3607790"/>
            <a:ext cx="6500911" cy="81878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1200"/>
              </a:spcBef>
              <a:spcAft>
                <a:spcPts val="600"/>
              </a:spcAft>
            </a:pPr>
            <a:endParaRPr lang="en-US" sz="2400" b="0" dirty="0">
              <a:solidFill>
                <a:schemeClr val="tx1"/>
              </a:solidFill>
              <a:latin typeface="FuturT"/>
              <a:cs typeface="MetaBook-Roman"/>
            </a:endParaRPr>
          </a:p>
        </p:txBody>
      </p:sp>
      <p:sp>
        <p:nvSpPr>
          <p:cNvPr id="23" name="Parallelogram 2"/>
          <p:cNvSpPr/>
          <p:nvPr/>
        </p:nvSpPr>
        <p:spPr>
          <a:xfrm>
            <a:off x="-647273" y="228652"/>
            <a:ext cx="8038674" cy="99576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FuturT"/>
              </a:rPr>
              <a:t>	Credit Pulls- Data Tracking</a:t>
            </a:r>
            <a:endParaRPr lang="en-US" sz="2800" dirty="0">
              <a:latin typeface="FuturT"/>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9" name="TextBox 8"/>
          <p:cNvSpPr txBox="1"/>
          <p:nvPr/>
        </p:nvSpPr>
        <p:spPr>
          <a:xfrm>
            <a:off x="533400" y="1599374"/>
            <a:ext cx="3657600" cy="461665"/>
          </a:xfrm>
          <a:prstGeom prst="rect">
            <a:avLst/>
          </a:prstGeom>
          <a:noFill/>
        </p:spPr>
        <p:txBody>
          <a:bodyPr wrap="square" rtlCol="0">
            <a:spAutoFit/>
          </a:bodyPr>
          <a:lstStyle/>
          <a:p>
            <a:r>
              <a:rPr lang="en-US" dirty="0">
                <a:solidFill>
                  <a:srgbClr val="1E59B8"/>
                </a:solidFill>
                <a:latin typeface="+mj-lt"/>
              </a:rPr>
              <a:t>Soft Referrals</a:t>
            </a:r>
            <a:endParaRPr lang="en-US" dirty="0">
              <a:latin typeface="+mj-lt"/>
            </a:endParaRPr>
          </a:p>
        </p:txBody>
      </p:sp>
      <p:sp>
        <p:nvSpPr>
          <p:cNvPr id="12" name="TextBox 11"/>
          <p:cNvSpPr txBox="1"/>
          <p:nvPr/>
        </p:nvSpPr>
        <p:spPr>
          <a:xfrm>
            <a:off x="4876800" y="1599374"/>
            <a:ext cx="3657600" cy="461665"/>
          </a:xfrm>
          <a:prstGeom prst="rect">
            <a:avLst/>
          </a:prstGeom>
          <a:noFill/>
        </p:spPr>
        <p:txBody>
          <a:bodyPr wrap="square" rtlCol="0">
            <a:spAutoFit/>
          </a:bodyPr>
          <a:lstStyle/>
          <a:p>
            <a:r>
              <a:rPr lang="en-US" dirty="0">
                <a:solidFill>
                  <a:srgbClr val="1E59B8"/>
                </a:solidFill>
                <a:latin typeface="+mj-lt"/>
              </a:rPr>
              <a:t>Hard Referrals</a:t>
            </a:r>
            <a:endParaRPr lang="en-US" dirty="0">
              <a:latin typeface="+mj-lt"/>
            </a:endParaRPr>
          </a:p>
        </p:txBody>
      </p:sp>
      <p:sp>
        <p:nvSpPr>
          <p:cNvPr id="14" name="TextBox 13"/>
          <p:cNvSpPr txBox="1"/>
          <p:nvPr/>
        </p:nvSpPr>
        <p:spPr>
          <a:xfrm>
            <a:off x="781240" y="2146400"/>
            <a:ext cx="3657600" cy="923330"/>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200" b="0" dirty="0">
                <a:latin typeface="+mj-lt"/>
              </a:rPr>
              <a:t>Soft referral email</a:t>
            </a:r>
          </a:p>
          <a:p>
            <a:pPr marL="342900" indent="-342900">
              <a:spcAft>
                <a:spcPts val="1200"/>
              </a:spcAft>
              <a:buFont typeface="Arial" panose="020B0604020202020204" pitchFamily="34" charset="0"/>
              <a:buChar char="•"/>
            </a:pPr>
            <a:r>
              <a:rPr lang="en-US" sz="2200" b="0" dirty="0">
                <a:latin typeface="+mj-lt"/>
              </a:rPr>
              <a:t>Soft referral flyer</a:t>
            </a:r>
          </a:p>
        </p:txBody>
      </p:sp>
      <p:sp>
        <p:nvSpPr>
          <p:cNvPr id="15" name="TextBox 14"/>
          <p:cNvSpPr txBox="1"/>
          <p:nvPr/>
        </p:nvSpPr>
        <p:spPr>
          <a:xfrm>
            <a:off x="5095332" y="2061039"/>
            <a:ext cx="3657600" cy="430887"/>
          </a:xfrm>
          <a:prstGeom prst="rect">
            <a:avLst/>
          </a:prstGeom>
          <a:noFill/>
        </p:spPr>
        <p:txBody>
          <a:bodyPr wrap="square" rtlCol="0">
            <a:spAutoFit/>
          </a:bodyPr>
          <a:lstStyle/>
          <a:p>
            <a:pPr marL="342900" indent="-342900">
              <a:spcBef>
                <a:spcPts val="300"/>
              </a:spcBef>
              <a:buFont typeface="Arial" panose="020B0604020202020204" pitchFamily="34" charset="0"/>
              <a:buChar char="•"/>
            </a:pPr>
            <a:r>
              <a:rPr lang="en-US" sz="2200" b="0" dirty="0">
                <a:latin typeface="+mj-lt"/>
              </a:rPr>
              <a:t>Pulling credit report on site</a:t>
            </a:r>
          </a:p>
        </p:txBody>
      </p:sp>
      <p:pic>
        <p:nvPicPr>
          <p:cNvPr id="13314" name="Picture 2" descr="Image result for picture of a pencil"/>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52528" y="3441705"/>
            <a:ext cx="1991473" cy="177365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3" name="Straight Connector 2"/>
          <p:cNvCxnSpPr/>
          <p:nvPr/>
        </p:nvCxnSpPr>
        <p:spPr>
          <a:xfrm>
            <a:off x="4438840" y="1599374"/>
            <a:ext cx="0" cy="304882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130162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 name="TextBox 4"/>
          <p:cNvSpPr txBox="1"/>
          <p:nvPr/>
        </p:nvSpPr>
        <p:spPr>
          <a:xfrm>
            <a:off x="1752599" y="2459506"/>
            <a:ext cx="5638802" cy="1015663"/>
          </a:xfrm>
          <a:prstGeom prst="rect">
            <a:avLst/>
          </a:prstGeom>
          <a:noFill/>
        </p:spPr>
        <p:txBody>
          <a:bodyPr wrap="square" rtlCol="0">
            <a:spAutoFit/>
          </a:bodyPr>
          <a:lstStyle/>
          <a:p>
            <a:pPr algn="ctr">
              <a:defRPr/>
            </a:pPr>
            <a:r>
              <a:rPr lang="en-US" sz="6000" dirty="0">
                <a:solidFill>
                  <a:prstClr val="white"/>
                </a:solidFill>
              </a:rPr>
              <a:t>Questions?</a:t>
            </a:r>
          </a:p>
        </p:txBody>
      </p:sp>
      <p:sp>
        <p:nvSpPr>
          <p:cNvPr id="6" name="Parallelogram 2"/>
          <p:cNvSpPr/>
          <p:nvPr/>
        </p:nvSpPr>
        <p:spPr>
          <a:xfrm>
            <a:off x="-381000" y="5181600"/>
            <a:ext cx="8915400" cy="12192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b="0" i="1" dirty="0">
                <a:solidFill>
                  <a:srgbClr val="1E59B8"/>
                </a:solidFill>
                <a:latin typeface="+mj-lt"/>
              </a:rPr>
              <a:t>Intake &amp; Benefits Training</a:t>
            </a:r>
          </a:p>
        </p:txBody>
      </p:sp>
    </p:spTree>
    <p:extLst>
      <p:ext uri="{BB962C8B-B14F-4D97-AF65-F5344CB8AC3E}">
        <p14:creationId xmlns:p14="http://schemas.microsoft.com/office/powerpoint/2010/main" val="100359237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Training Roadmap</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51" name="Rectangle 50"/>
          <p:cNvSpPr/>
          <p:nvPr/>
        </p:nvSpPr>
        <p:spPr>
          <a:xfrm>
            <a:off x="5948019" y="1963103"/>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Intake &amp; Screening</a:t>
            </a:r>
          </a:p>
        </p:txBody>
      </p:sp>
      <p:sp>
        <p:nvSpPr>
          <p:cNvPr id="16" name="Rectangle 15"/>
          <p:cNvSpPr/>
          <p:nvPr/>
        </p:nvSpPr>
        <p:spPr>
          <a:xfrm>
            <a:off x="3192043" y="3381885"/>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Standards of Conduct</a:t>
            </a:r>
          </a:p>
        </p:txBody>
      </p:sp>
      <p:sp>
        <p:nvSpPr>
          <p:cNvPr id="17" name="Rectangle 16"/>
          <p:cNvSpPr/>
          <p:nvPr/>
        </p:nvSpPr>
        <p:spPr>
          <a:xfrm>
            <a:off x="3188011" y="4729505"/>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400" dirty="0">
                <a:solidFill>
                  <a:prstClr val="white"/>
                </a:solidFill>
                <a:latin typeface="Calibri"/>
              </a:rPr>
              <a:t>Financial Coaching Services</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tangle 18"/>
          <p:cNvSpPr/>
          <p:nvPr/>
        </p:nvSpPr>
        <p:spPr>
          <a:xfrm>
            <a:off x="1828800" y="1963103"/>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Campaign Overview</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tangle 20"/>
          <p:cNvSpPr/>
          <p:nvPr/>
        </p:nvSpPr>
        <p:spPr>
          <a:xfrm>
            <a:off x="3192043" y="1975169"/>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Resources</a:t>
            </a:r>
          </a:p>
        </p:txBody>
      </p:sp>
      <p:sp>
        <p:nvSpPr>
          <p:cNvPr id="22" name="Rectangle 21"/>
          <p:cNvSpPr/>
          <p:nvPr/>
        </p:nvSpPr>
        <p:spPr>
          <a:xfrm>
            <a:off x="4569023" y="1975169"/>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Site Operation &amp; Flow</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22"/>
          <p:cNvSpPr/>
          <p:nvPr/>
        </p:nvSpPr>
        <p:spPr>
          <a:xfrm>
            <a:off x="1829565" y="3381885"/>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mj-lt"/>
              </a:rPr>
              <a:t>Cultural Humility</a:t>
            </a:r>
          </a:p>
        </p:txBody>
      </p:sp>
      <p:sp>
        <p:nvSpPr>
          <p:cNvPr id="18" name="Rectangle 17"/>
          <p:cNvSpPr/>
          <p:nvPr/>
        </p:nvSpPr>
        <p:spPr>
          <a:xfrm>
            <a:off x="4569023" y="3381885"/>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mj-lt"/>
              </a:rPr>
              <a:t>Benefits Referrals &amp; Data Tracking</a:t>
            </a:r>
          </a:p>
        </p:txBody>
      </p:sp>
      <p:sp>
        <p:nvSpPr>
          <p:cNvPr id="24" name="Rectangle 23"/>
          <p:cNvSpPr/>
          <p:nvPr/>
        </p:nvSpPr>
        <p:spPr>
          <a:xfrm>
            <a:off x="5932993" y="3381885"/>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mj-lt"/>
              </a:rPr>
              <a:t>Basic Food &amp; Healthcare</a:t>
            </a:r>
          </a:p>
        </p:txBody>
      </p:sp>
      <p:sp>
        <p:nvSpPr>
          <p:cNvPr id="25" name="Rectangle 24"/>
          <p:cNvSpPr/>
          <p:nvPr/>
        </p:nvSpPr>
        <p:spPr>
          <a:xfrm>
            <a:off x="1828800"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mj-lt"/>
              </a:rPr>
              <a:t>Utility Assistance</a:t>
            </a:r>
          </a:p>
        </p:txBody>
      </p:sp>
      <p:sp>
        <p:nvSpPr>
          <p:cNvPr id="20" name="Rectangle 19"/>
          <p:cNvSpPr/>
          <p:nvPr/>
        </p:nvSpPr>
        <p:spPr>
          <a:xfrm>
            <a:off x="5932993" y="4736783"/>
            <a:ext cx="1157698" cy="1157698"/>
          </a:xfrm>
          <a:prstGeom prst="rect">
            <a:avLst/>
          </a:prstGeom>
          <a:solidFill>
            <a:schemeClr val="bg1"/>
          </a:solidFill>
          <a:ln>
            <a:solidFill>
              <a:srgbClr val="299AB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400" dirty="0">
                <a:solidFill>
                  <a:srgbClr val="299AB9"/>
                </a:solidFill>
                <a:latin typeface="Calibri"/>
              </a:rPr>
              <a:t>Practice &amp; Review</a:t>
            </a:r>
          </a:p>
        </p:txBody>
      </p:sp>
      <p:sp>
        <p:nvSpPr>
          <p:cNvPr id="26" name="Rectangle 25"/>
          <p:cNvSpPr/>
          <p:nvPr/>
        </p:nvSpPr>
        <p:spPr>
          <a:xfrm>
            <a:off x="4575618" y="4736783"/>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mj-lt"/>
              </a:rPr>
              <a:t>Credit Pulls</a:t>
            </a:r>
          </a:p>
        </p:txBody>
      </p:sp>
    </p:spTree>
    <p:extLst>
      <p:ext uri="{BB962C8B-B14F-4D97-AF65-F5344CB8AC3E}">
        <p14:creationId xmlns:p14="http://schemas.microsoft.com/office/powerpoint/2010/main" val="421411910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52599" y="2459504"/>
            <a:ext cx="5638802" cy="1938992"/>
          </a:xfrm>
          <a:prstGeom prst="rect">
            <a:avLst/>
          </a:prstGeom>
          <a:noFill/>
        </p:spPr>
        <p:txBody>
          <a:bodyPr wrap="square" rtlCol="0">
            <a:spAutoFit/>
          </a:bodyPr>
          <a:lstStyle/>
          <a:p>
            <a:pPr algn="ctr"/>
            <a:r>
              <a:rPr lang="en-US" sz="6000" dirty="0">
                <a:solidFill>
                  <a:schemeClr val="bg1"/>
                </a:solidFill>
              </a:rPr>
              <a:t>Practice &amp; Review</a:t>
            </a:r>
          </a:p>
        </p:txBody>
      </p:sp>
      <p:sp>
        <p:nvSpPr>
          <p:cNvPr id="6" name="Parallelogram 2"/>
          <p:cNvSpPr/>
          <p:nvPr/>
        </p:nvSpPr>
        <p:spPr>
          <a:xfrm>
            <a:off x="-381000" y="5181600"/>
            <a:ext cx="8915400" cy="12192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b="0" i="1" dirty="0">
                <a:solidFill>
                  <a:srgbClr val="1E59B8"/>
                </a:solidFill>
                <a:latin typeface="+mj-lt"/>
              </a:rPr>
              <a:t>Intake &amp; Benefits Training</a:t>
            </a:r>
          </a:p>
        </p:txBody>
      </p:sp>
    </p:spTree>
    <p:extLst>
      <p:ext uri="{BB962C8B-B14F-4D97-AF65-F5344CB8AC3E}">
        <p14:creationId xmlns:p14="http://schemas.microsoft.com/office/powerpoint/2010/main" val="116755169"/>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51470" y="2097290"/>
            <a:ext cx="5936660" cy="3477875"/>
          </a:xfrm>
          <a:prstGeom prst="rect">
            <a:avLst/>
          </a:prstGeom>
          <a:noFill/>
        </p:spPr>
        <p:txBody>
          <a:bodyPr wrap="square" rtlCol="0">
            <a:spAutoFit/>
          </a:bodyPr>
          <a:lstStyle/>
          <a:p>
            <a:pPr>
              <a:spcAft>
                <a:spcPts val="1800"/>
              </a:spcAft>
            </a:pPr>
            <a:r>
              <a:rPr lang="en-US" sz="3200" b="0" dirty="0">
                <a:latin typeface="+mj-lt"/>
              </a:rPr>
              <a:t>Review of </a:t>
            </a:r>
            <a:r>
              <a:rPr lang="en-US" sz="3200" dirty="0">
                <a:latin typeface="+mj-lt"/>
              </a:rPr>
              <a:t>Intake Process</a:t>
            </a:r>
          </a:p>
          <a:p>
            <a:pPr>
              <a:spcAft>
                <a:spcPts val="1800"/>
              </a:spcAft>
            </a:pPr>
            <a:r>
              <a:rPr lang="en-US" sz="3200" b="0" dirty="0">
                <a:latin typeface="+mj-lt"/>
              </a:rPr>
              <a:t>Review of </a:t>
            </a:r>
            <a:r>
              <a:rPr lang="en-US" sz="3200" dirty="0">
                <a:latin typeface="+mj-lt"/>
              </a:rPr>
              <a:t>Benefits Referrals</a:t>
            </a:r>
          </a:p>
          <a:p>
            <a:pPr>
              <a:spcAft>
                <a:spcPts val="1800"/>
              </a:spcAft>
            </a:pPr>
            <a:r>
              <a:rPr lang="en-US" sz="3200" dirty="0">
                <a:latin typeface="+mj-lt"/>
              </a:rPr>
              <a:t>Practice Return:</a:t>
            </a:r>
            <a:r>
              <a:rPr lang="en-US" sz="3200" dirty="0">
                <a:solidFill>
                  <a:srgbClr val="1E59B8"/>
                </a:solidFill>
                <a:latin typeface="+mj-lt"/>
              </a:rPr>
              <a:t> </a:t>
            </a:r>
            <a:r>
              <a:rPr lang="en-US" sz="3200" i="1" dirty="0">
                <a:solidFill>
                  <a:srgbClr val="1E59B8"/>
                </a:solidFill>
                <a:latin typeface="+mj-lt"/>
              </a:rPr>
              <a:t>Muffin Man</a:t>
            </a:r>
            <a:r>
              <a:rPr lang="en-US" sz="3200" i="1" dirty="0">
                <a:solidFill>
                  <a:prstClr val="black"/>
                </a:solidFill>
                <a:latin typeface="+mj-lt"/>
              </a:rPr>
              <a:t> </a:t>
            </a:r>
          </a:p>
          <a:p>
            <a:pPr>
              <a:spcAft>
                <a:spcPts val="1800"/>
              </a:spcAft>
            </a:pPr>
            <a:r>
              <a:rPr lang="en-US" sz="3200" b="0" dirty="0">
                <a:latin typeface="+mj-lt"/>
              </a:rPr>
              <a:t>Troubleshooting and Questions</a:t>
            </a:r>
          </a:p>
          <a:p>
            <a:pPr>
              <a:spcAft>
                <a:spcPts val="1800"/>
              </a:spcAft>
            </a:pPr>
            <a:r>
              <a:rPr lang="en-US" sz="3200" b="0" dirty="0">
                <a:latin typeface="+mj-lt"/>
              </a:rPr>
              <a:t>What to Expect on Your First Day</a:t>
            </a:r>
          </a:p>
        </p:txBody>
      </p:sp>
      <p:grpSp>
        <p:nvGrpSpPr>
          <p:cNvPr id="10" name="Group 9"/>
          <p:cNvGrpSpPr/>
          <p:nvPr/>
        </p:nvGrpSpPr>
        <p:grpSpPr>
          <a:xfrm>
            <a:off x="2" y="2"/>
            <a:ext cx="1968261" cy="6868249"/>
            <a:chOff x="-1" y="22412"/>
            <a:chExt cx="1968262" cy="6835588"/>
          </a:xfrm>
        </p:grpSpPr>
        <p:pic>
          <p:nvPicPr>
            <p:cNvPr id="11" name="Picture 10"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3" name="Rectangle 12"/>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20" name="Parallelogram 2"/>
          <p:cNvSpPr/>
          <p:nvPr/>
        </p:nvSpPr>
        <p:spPr>
          <a:xfrm>
            <a:off x="2649242" y="190739"/>
            <a:ext cx="6932486" cy="1011394"/>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	Wrap-Up</a:t>
            </a:r>
          </a:p>
        </p:txBody>
      </p:sp>
      <p:grpSp>
        <p:nvGrpSpPr>
          <p:cNvPr id="29" name="Group 28"/>
          <p:cNvGrpSpPr/>
          <p:nvPr/>
        </p:nvGrpSpPr>
        <p:grpSpPr>
          <a:xfrm>
            <a:off x="2362200" y="2178108"/>
            <a:ext cx="533400" cy="3316241"/>
            <a:chOff x="2523803" y="1925673"/>
            <a:chExt cx="454937" cy="3051129"/>
          </a:xfrm>
        </p:grpSpPr>
        <p:sp>
          <p:nvSpPr>
            <p:cNvPr id="30" name="Oval 29"/>
            <p:cNvSpPr/>
            <p:nvPr/>
          </p:nvSpPr>
          <p:spPr>
            <a:xfrm>
              <a:off x="2525297" y="1925673"/>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523803" y="3231171"/>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523803" y="3860441"/>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flipH="1">
              <a:off x="2750526" y="2365806"/>
              <a:ext cx="1493" cy="23510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750523" y="3671304"/>
              <a:ext cx="0" cy="18913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750523" y="4300574"/>
              <a:ext cx="0" cy="23609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2523803" y="4536669"/>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2523804" y="2600907"/>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p:nvPr/>
          </p:nvCxnSpPr>
          <p:spPr>
            <a:xfrm flipH="1">
              <a:off x="2750525" y="3041040"/>
              <a:ext cx="1" cy="190131"/>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6858" y="272713"/>
            <a:ext cx="838200" cy="838200"/>
          </a:xfrm>
          <a:prstGeom prst="rect">
            <a:avLst/>
          </a:prstGeom>
        </p:spPr>
      </p:pic>
      <p:pic>
        <p:nvPicPr>
          <p:cNvPr id="21" name="Picture 20"/>
          <p:cNvPicPr>
            <a:picLocks noChangeAspect="1"/>
          </p:cNvPicPr>
          <p:nvPr/>
        </p:nvPicPr>
        <p:blipFill rotWithShape="1">
          <a:blip r:embed="rId6"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2389957" y="2029577"/>
            <a:ext cx="651077" cy="613789"/>
          </a:xfrm>
          <a:prstGeom prst="rect">
            <a:avLst/>
          </a:prstGeom>
        </p:spPr>
      </p:pic>
    </p:spTree>
    <p:extLst>
      <p:ext uri="{BB962C8B-B14F-4D97-AF65-F5344CB8AC3E}">
        <p14:creationId xmlns:p14="http://schemas.microsoft.com/office/powerpoint/2010/main" val="272486028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rallelogram 2"/>
          <p:cNvSpPr/>
          <p:nvPr/>
        </p:nvSpPr>
        <p:spPr>
          <a:xfrm>
            <a:off x="2133600" y="325864"/>
            <a:ext cx="7467600" cy="1050954"/>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latin typeface="FuturT"/>
              </a:rPr>
              <a:t>      Review: Intake Process</a:t>
            </a:r>
          </a:p>
        </p:txBody>
      </p:sp>
      <p:grpSp>
        <p:nvGrpSpPr>
          <p:cNvPr id="14" name="Group 13"/>
          <p:cNvGrpSpPr/>
          <p:nvPr/>
        </p:nvGrpSpPr>
        <p:grpSpPr>
          <a:xfrm>
            <a:off x="0" y="0"/>
            <a:ext cx="1968261" cy="6868249"/>
            <a:chOff x="-1" y="22412"/>
            <a:chExt cx="1968262" cy="6835588"/>
          </a:xfrm>
        </p:grpSpPr>
        <p:pic>
          <p:nvPicPr>
            <p:cNvPr id="15" name="Picture 14"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6" name="Rectangle 15"/>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6" name="Rectangle 5"/>
          <p:cNvSpPr/>
          <p:nvPr/>
        </p:nvSpPr>
        <p:spPr>
          <a:xfrm>
            <a:off x="2438400" y="1827934"/>
            <a:ext cx="6019800" cy="3585597"/>
          </a:xfrm>
          <a:prstGeom prst="rect">
            <a:avLst/>
          </a:prstGeom>
        </p:spPr>
        <p:txBody>
          <a:bodyPr wrap="square">
            <a:spAutoFit/>
          </a:bodyPr>
          <a:lstStyle/>
          <a:p>
            <a:pPr fontAlgn="auto">
              <a:spcAft>
                <a:spcPts val="3000"/>
              </a:spcAft>
            </a:pPr>
            <a:r>
              <a:rPr lang="en-US" sz="2800" i="1" dirty="0">
                <a:latin typeface="+mj-lt"/>
              </a:rPr>
              <a:t>       5-Step </a:t>
            </a:r>
            <a:r>
              <a:rPr lang="en-US" sz="2800" i="1" dirty="0">
                <a:solidFill>
                  <a:srgbClr val="C00000"/>
                </a:solidFill>
                <a:latin typeface="+mj-lt"/>
              </a:rPr>
              <a:t>INTAKE</a:t>
            </a:r>
            <a:r>
              <a:rPr lang="en-US" sz="2800" i="1" dirty="0">
                <a:latin typeface="+mj-lt"/>
              </a:rPr>
              <a:t> Process</a:t>
            </a:r>
            <a:r>
              <a:rPr lang="en-US" sz="2800" dirty="0">
                <a:latin typeface="+mj-lt"/>
              </a:rPr>
              <a:t>: </a:t>
            </a:r>
          </a:p>
          <a:p>
            <a:pPr marL="971550" lvl="1" indent="-514350" fontAlgn="auto">
              <a:spcBef>
                <a:spcPts val="0"/>
              </a:spcBef>
              <a:spcAft>
                <a:spcPts val="1200"/>
              </a:spcAft>
              <a:buFont typeface="+mj-lt"/>
              <a:buAutoNum type="arabicPeriod"/>
            </a:pPr>
            <a:r>
              <a:rPr lang="en-US" sz="2200" dirty="0">
                <a:solidFill>
                  <a:srgbClr val="1E59B8"/>
                </a:solidFill>
                <a:latin typeface="+mj-lt"/>
              </a:rPr>
              <a:t>Client is welcomed, screened for scope and documents </a:t>
            </a:r>
          </a:p>
          <a:p>
            <a:pPr marL="971550" lvl="1" indent="-514350" fontAlgn="auto">
              <a:spcBef>
                <a:spcPts val="0"/>
              </a:spcBef>
              <a:spcAft>
                <a:spcPts val="1200"/>
              </a:spcAft>
              <a:buFont typeface="+mj-lt"/>
              <a:buAutoNum type="arabicPeriod"/>
            </a:pPr>
            <a:r>
              <a:rPr lang="en-US" sz="2200" b="0" dirty="0">
                <a:latin typeface="+mj-lt"/>
              </a:rPr>
              <a:t>Client signs in, complete intake forms</a:t>
            </a:r>
          </a:p>
          <a:p>
            <a:pPr marL="971550" lvl="1" indent="-514350" fontAlgn="auto">
              <a:spcBef>
                <a:spcPts val="0"/>
              </a:spcBef>
              <a:spcAft>
                <a:spcPts val="1200"/>
              </a:spcAft>
              <a:buFont typeface="+mj-lt"/>
              <a:buAutoNum type="arabicPeriod"/>
            </a:pPr>
            <a:r>
              <a:rPr lang="en-US" sz="2200" b="0" dirty="0">
                <a:latin typeface="+mj-lt"/>
              </a:rPr>
              <a:t>Completed forms are reviewed</a:t>
            </a:r>
          </a:p>
          <a:p>
            <a:pPr marL="971550" lvl="1" indent="-514350" fontAlgn="auto">
              <a:spcBef>
                <a:spcPts val="0"/>
              </a:spcBef>
              <a:spcAft>
                <a:spcPts val="1200"/>
              </a:spcAft>
              <a:buFont typeface="+mj-lt"/>
              <a:buAutoNum type="arabicPeriod"/>
            </a:pPr>
            <a:r>
              <a:rPr lang="en-US" sz="2200" b="0" dirty="0">
                <a:latin typeface="+mj-lt"/>
              </a:rPr>
              <a:t>Client is screened for benefits</a:t>
            </a:r>
          </a:p>
          <a:p>
            <a:pPr marL="971550" lvl="1" indent="-514350" fontAlgn="auto">
              <a:spcBef>
                <a:spcPts val="0"/>
              </a:spcBef>
              <a:spcAft>
                <a:spcPts val="1200"/>
              </a:spcAft>
              <a:buFont typeface="+mj-lt"/>
              <a:buAutoNum type="arabicPeriod"/>
            </a:pPr>
            <a:r>
              <a:rPr lang="en-US" sz="2200" b="0" dirty="0">
                <a:latin typeface="+mj-lt"/>
              </a:rPr>
              <a:t>Client is assigned to tax volunteer</a:t>
            </a:r>
          </a:p>
        </p:txBody>
      </p:sp>
      <p:pic>
        <p:nvPicPr>
          <p:cNvPr id="2" name="Picture 1"/>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2438400" y="496149"/>
            <a:ext cx="710385" cy="710385"/>
          </a:xfrm>
          <a:prstGeom prst="rect">
            <a:avLst/>
          </a:prstGeom>
        </p:spPr>
      </p:pic>
    </p:spTree>
    <p:extLst>
      <p:ext uri="{BB962C8B-B14F-4D97-AF65-F5344CB8AC3E}">
        <p14:creationId xmlns:p14="http://schemas.microsoft.com/office/powerpoint/2010/main" val="139735704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2246341" y="1828800"/>
            <a:ext cx="6400800" cy="435790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3000"/>
              </a:spcAft>
            </a:pPr>
            <a:r>
              <a:rPr lang="en-US" sz="2800" i="1" dirty="0">
                <a:solidFill>
                  <a:schemeClr val="tx1"/>
                </a:solidFill>
                <a:latin typeface="+mj-lt"/>
                <a:ea typeface="Arial" charset="0"/>
                <a:cs typeface="Arial" charset="0"/>
              </a:rPr>
              <a:t>         5-Step </a:t>
            </a:r>
            <a:r>
              <a:rPr lang="en-US" sz="2800" i="1" dirty="0">
                <a:solidFill>
                  <a:srgbClr val="7030A0"/>
                </a:solidFill>
                <a:latin typeface="+mj-lt"/>
                <a:ea typeface="Arial" charset="0"/>
                <a:cs typeface="Arial" charset="0"/>
              </a:rPr>
              <a:t>REFERRAL</a:t>
            </a:r>
            <a:r>
              <a:rPr lang="en-US" sz="2800" i="1" dirty="0">
                <a:solidFill>
                  <a:schemeClr val="tx1"/>
                </a:solidFill>
                <a:latin typeface="+mj-lt"/>
                <a:ea typeface="Arial" charset="0"/>
                <a:cs typeface="Arial" charset="0"/>
              </a:rPr>
              <a:t> Process</a:t>
            </a:r>
            <a:r>
              <a:rPr lang="en-US" sz="2800" dirty="0">
                <a:solidFill>
                  <a:schemeClr val="tx1"/>
                </a:solidFill>
                <a:latin typeface="+mj-lt"/>
                <a:ea typeface="Arial" charset="0"/>
                <a:cs typeface="Arial" charset="0"/>
              </a:rPr>
              <a:t>: </a:t>
            </a:r>
          </a:p>
          <a:p>
            <a:pPr marL="971550" lvl="1" indent="-514350" algn="l" fontAlgn="auto">
              <a:spcBef>
                <a:spcPts val="0"/>
              </a:spcBef>
              <a:spcAft>
                <a:spcPts val="1200"/>
              </a:spcAft>
              <a:buFont typeface="+mj-lt"/>
              <a:buAutoNum type="arabicPeriod"/>
            </a:pPr>
            <a:r>
              <a:rPr lang="en-US" sz="2200" b="0" dirty="0">
                <a:solidFill>
                  <a:schemeClr val="tx1"/>
                </a:solidFill>
                <a:latin typeface="+mj-lt"/>
                <a:ea typeface="Arial" charset="0"/>
                <a:cs typeface="Arial" charset="0"/>
              </a:rPr>
              <a:t>Review the United Way Intake Form.</a:t>
            </a:r>
          </a:p>
          <a:p>
            <a:pPr marL="971550" lvl="1" indent="-514350" algn="l" fontAlgn="auto">
              <a:spcBef>
                <a:spcPts val="0"/>
              </a:spcBef>
              <a:spcAft>
                <a:spcPts val="1200"/>
              </a:spcAft>
              <a:buFont typeface="+mj-lt"/>
              <a:buAutoNum type="arabicPeriod"/>
            </a:pPr>
            <a:r>
              <a:rPr lang="en-US" sz="2200" b="0" dirty="0">
                <a:solidFill>
                  <a:schemeClr val="tx1"/>
                </a:solidFill>
                <a:latin typeface="+mj-lt"/>
                <a:ea typeface="Arial" charset="0"/>
                <a:cs typeface="Arial" charset="0"/>
              </a:rPr>
              <a:t>Begin all screenings using the Benefits Calculator.</a:t>
            </a:r>
          </a:p>
          <a:p>
            <a:pPr marL="971550" lvl="1" indent="-514350" algn="l" fontAlgn="auto">
              <a:spcBef>
                <a:spcPts val="0"/>
              </a:spcBef>
              <a:spcAft>
                <a:spcPts val="1200"/>
              </a:spcAft>
              <a:buFont typeface="+mj-lt"/>
              <a:buAutoNum type="arabicPeriod"/>
            </a:pPr>
            <a:r>
              <a:rPr lang="en-US" sz="2200" b="0" dirty="0">
                <a:solidFill>
                  <a:schemeClr val="tx1"/>
                </a:solidFill>
                <a:latin typeface="+mj-lt"/>
                <a:ea typeface="Arial" charset="0"/>
                <a:cs typeface="Arial" charset="0"/>
              </a:rPr>
              <a:t>Help the client fill out any referrals.</a:t>
            </a:r>
          </a:p>
          <a:p>
            <a:pPr marL="971550" lvl="1" indent="-514350" algn="l" fontAlgn="auto">
              <a:spcBef>
                <a:spcPts val="0"/>
              </a:spcBef>
              <a:spcAft>
                <a:spcPts val="1200"/>
              </a:spcAft>
              <a:buFont typeface="+mj-lt"/>
              <a:buAutoNum type="arabicPeriod"/>
            </a:pPr>
            <a:r>
              <a:rPr lang="en-US" sz="2200" b="0" dirty="0">
                <a:solidFill>
                  <a:schemeClr val="tx1"/>
                </a:solidFill>
                <a:latin typeface="+mj-lt"/>
                <a:ea typeface="Arial" charset="0"/>
                <a:cs typeface="Arial" charset="0"/>
              </a:rPr>
              <a:t>Give the client a “What to Expect” sheet.</a:t>
            </a:r>
          </a:p>
          <a:p>
            <a:pPr marL="971550" lvl="1" indent="-514350" algn="l" fontAlgn="auto">
              <a:spcBef>
                <a:spcPts val="0"/>
              </a:spcBef>
              <a:spcAft>
                <a:spcPts val="1200"/>
              </a:spcAft>
              <a:buFont typeface="+mj-lt"/>
              <a:buAutoNum type="arabicPeriod"/>
            </a:pPr>
            <a:r>
              <a:rPr lang="en-US" sz="2200" dirty="0">
                <a:solidFill>
                  <a:srgbClr val="1E59B8"/>
                </a:solidFill>
                <a:latin typeface="+mj-lt"/>
                <a:ea typeface="Arial" charset="0"/>
                <a:cs typeface="Arial" charset="0"/>
              </a:rPr>
              <a:t>Record your data and digitally input data on the website at the end of your shift! </a:t>
            </a:r>
            <a:endParaRPr lang="en-US" b="0" dirty="0">
              <a:latin typeface="+mj-lt"/>
            </a:endParaRPr>
          </a:p>
          <a:p>
            <a:pPr marL="514350" indent="-514350" fontAlgn="auto">
              <a:spcAft>
                <a:spcPts val="0"/>
              </a:spcAft>
              <a:buFont typeface="+mj-lt"/>
              <a:buAutoNum type="arabicPeriod"/>
            </a:pPr>
            <a:endParaRPr lang="en-US" b="0" dirty="0"/>
          </a:p>
        </p:txBody>
      </p:sp>
      <p:sp>
        <p:nvSpPr>
          <p:cNvPr id="10" name="Parallelogram 2"/>
          <p:cNvSpPr/>
          <p:nvPr/>
        </p:nvSpPr>
        <p:spPr>
          <a:xfrm>
            <a:off x="2057400" y="293920"/>
            <a:ext cx="8153400" cy="1074053"/>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latin typeface="FuturT"/>
              </a:rPr>
              <a:t>     Review: Benefits Referrals</a:t>
            </a:r>
          </a:p>
        </p:txBody>
      </p:sp>
      <p:grpSp>
        <p:nvGrpSpPr>
          <p:cNvPr id="13" name="Group 12"/>
          <p:cNvGrpSpPr/>
          <p:nvPr/>
        </p:nvGrpSpPr>
        <p:grpSpPr>
          <a:xfrm>
            <a:off x="2" y="2"/>
            <a:ext cx="1968261" cy="6868249"/>
            <a:chOff x="-1" y="22412"/>
            <a:chExt cx="1968262" cy="6835588"/>
          </a:xfrm>
        </p:grpSpPr>
        <p:pic>
          <p:nvPicPr>
            <p:cNvPr id="14" name="Picture 13" descr="C:\Users\ykim\Desktop\Temp\Flyer - Tax Volunteer Recruitment 2014-2015_Page_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5" name="Rectangle 14"/>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descr="logo_transparent 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pic>
        <p:nvPicPr>
          <p:cNvPr id="8" name="Picture 7"/>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2304554" y="497324"/>
            <a:ext cx="667246" cy="667246"/>
          </a:xfrm>
          <a:prstGeom prst="rect">
            <a:avLst/>
          </a:prstGeom>
        </p:spPr>
      </p:pic>
    </p:spTree>
    <p:extLst>
      <p:ext uri="{BB962C8B-B14F-4D97-AF65-F5344CB8AC3E}">
        <p14:creationId xmlns:p14="http://schemas.microsoft.com/office/powerpoint/2010/main" val="77743265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51470" y="2097290"/>
            <a:ext cx="5936660" cy="3477875"/>
          </a:xfrm>
          <a:prstGeom prst="rect">
            <a:avLst/>
          </a:prstGeom>
          <a:noFill/>
        </p:spPr>
        <p:txBody>
          <a:bodyPr wrap="square" rtlCol="0">
            <a:spAutoFit/>
          </a:bodyPr>
          <a:lstStyle/>
          <a:p>
            <a:pPr>
              <a:spcAft>
                <a:spcPts val="1800"/>
              </a:spcAft>
            </a:pPr>
            <a:r>
              <a:rPr lang="en-US" sz="3200" b="0" dirty="0">
                <a:latin typeface="+mj-lt"/>
              </a:rPr>
              <a:t>Review of </a:t>
            </a:r>
            <a:r>
              <a:rPr lang="en-US" sz="3200" dirty="0">
                <a:latin typeface="+mj-lt"/>
              </a:rPr>
              <a:t>Intake Process</a:t>
            </a:r>
          </a:p>
          <a:p>
            <a:pPr>
              <a:spcAft>
                <a:spcPts val="1800"/>
              </a:spcAft>
            </a:pPr>
            <a:r>
              <a:rPr lang="en-US" sz="3200" b="0" dirty="0">
                <a:latin typeface="+mj-lt"/>
              </a:rPr>
              <a:t>Review of </a:t>
            </a:r>
            <a:r>
              <a:rPr lang="en-US" sz="3200" dirty="0">
                <a:latin typeface="+mj-lt"/>
              </a:rPr>
              <a:t>Benefits Referrals</a:t>
            </a:r>
          </a:p>
          <a:p>
            <a:pPr>
              <a:spcAft>
                <a:spcPts val="1800"/>
              </a:spcAft>
            </a:pPr>
            <a:r>
              <a:rPr lang="en-US" sz="3200" dirty="0">
                <a:latin typeface="+mj-lt"/>
              </a:rPr>
              <a:t>Practice Return:</a:t>
            </a:r>
            <a:r>
              <a:rPr lang="en-US" sz="3200" dirty="0">
                <a:solidFill>
                  <a:srgbClr val="1E59B8"/>
                </a:solidFill>
                <a:latin typeface="+mj-lt"/>
              </a:rPr>
              <a:t> </a:t>
            </a:r>
            <a:r>
              <a:rPr lang="en-US" sz="3200" i="1" dirty="0">
                <a:solidFill>
                  <a:srgbClr val="1E59B8"/>
                </a:solidFill>
                <a:latin typeface="+mj-lt"/>
              </a:rPr>
              <a:t>Muffin Man</a:t>
            </a:r>
            <a:r>
              <a:rPr lang="en-US" sz="3200" i="1" dirty="0">
                <a:solidFill>
                  <a:prstClr val="black"/>
                </a:solidFill>
                <a:latin typeface="+mj-lt"/>
              </a:rPr>
              <a:t> </a:t>
            </a:r>
          </a:p>
          <a:p>
            <a:pPr>
              <a:spcAft>
                <a:spcPts val="1800"/>
              </a:spcAft>
            </a:pPr>
            <a:r>
              <a:rPr lang="en-US" sz="3200" b="0" dirty="0">
                <a:latin typeface="+mj-lt"/>
              </a:rPr>
              <a:t>Troubleshooting and Questions</a:t>
            </a:r>
          </a:p>
          <a:p>
            <a:pPr>
              <a:spcAft>
                <a:spcPts val="1800"/>
              </a:spcAft>
            </a:pPr>
            <a:r>
              <a:rPr lang="en-US" sz="3200" b="0" dirty="0">
                <a:latin typeface="+mj-lt"/>
              </a:rPr>
              <a:t>What to Expect</a:t>
            </a:r>
          </a:p>
        </p:txBody>
      </p:sp>
      <p:grpSp>
        <p:nvGrpSpPr>
          <p:cNvPr id="10" name="Group 9"/>
          <p:cNvGrpSpPr/>
          <p:nvPr/>
        </p:nvGrpSpPr>
        <p:grpSpPr>
          <a:xfrm>
            <a:off x="2" y="2"/>
            <a:ext cx="1968261" cy="6868249"/>
            <a:chOff x="-1" y="22412"/>
            <a:chExt cx="1968262" cy="6835588"/>
          </a:xfrm>
        </p:grpSpPr>
        <p:pic>
          <p:nvPicPr>
            <p:cNvPr id="11" name="Picture 10"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3" name="Rectangle 12"/>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20" name="Parallelogram 2"/>
          <p:cNvSpPr/>
          <p:nvPr/>
        </p:nvSpPr>
        <p:spPr>
          <a:xfrm>
            <a:off x="2678882" y="170752"/>
            <a:ext cx="6922318"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	Wrap-Up</a:t>
            </a:r>
          </a:p>
        </p:txBody>
      </p:sp>
      <p:grpSp>
        <p:nvGrpSpPr>
          <p:cNvPr id="29" name="Group 28"/>
          <p:cNvGrpSpPr/>
          <p:nvPr/>
        </p:nvGrpSpPr>
        <p:grpSpPr>
          <a:xfrm>
            <a:off x="2362200" y="2178108"/>
            <a:ext cx="533400" cy="3316241"/>
            <a:chOff x="2523803" y="1925673"/>
            <a:chExt cx="454937" cy="3051129"/>
          </a:xfrm>
        </p:grpSpPr>
        <p:sp>
          <p:nvSpPr>
            <p:cNvPr id="30" name="Oval 29"/>
            <p:cNvSpPr/>
            <p:nvPr/>
          </p:nvSpPr>
          <p:spPr>
            <a:xfrm>
              <a:off x="2525297" y="1925673"/>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523803" y="3231171"/>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523803" y="3860441"/>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flipH="1">
              <a:off x="2750526" y="2365806"/>
              <a:ext cx="1493" cy="23510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750523" y="3671304"/>
              <a:ext cx="0" cy="18913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750523" y="4300574"/>
              <a:ext cx="0" cy="23609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2523803" y="4536669"/>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2523804" y="2600907"/>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p:nvPr/>
          </p:nvCxnSpPr>
          <p:spPr>
            <a:xfrm flipH="1">
              <a:off x="2750525" y="3041040"/>
              <a:ext cx="1" cy="190131"/>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0" y="285052"/>
            <a:ext cx="838200" cy="838200"/>
          </a:xfrm>
          <a:prstGeom prst="rect">
            <a:avLst/>
          </a:prstGeom>
        </p:spPr>
      </p:pic>
      <p:pic>
        <p:nvPicPr>
          <p:cNvPr id="21" name="Picture 20"/>
          <p:cNvPicPr>
            <a:picLocks noChangeAspect="1"/>
          </p:cNvPicPr>
          <p:nvPr/>
        </p:nvPicPr>
        <p:blipFill rotWithShape="1">
          <a:blip r:embed="rId6"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2348521" y="3461627"/>
            <a:ext cx="651077" cy="613789"/>
          </a:xfrm>
          <a:prstGeom prst="rect">
            <a:avLst/>
          </a:prstGeom>
        </p:spPr>
      </p:pic>
    </p:spTree>
    <p:extLst>
      <p:ext uri="{BB962C8B-B14F-4D97-AF65-F5344CB8AC3E}">
        <p14:creationId xmlns:p14="http://schemas.microsoft.com/office/powerpoint/2010/main" val="106395201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329911" y="1661893"/>
            <a:ext cx="6623503" cy="1531188"/>
          </a:xfrm>
          <a:prstGeom prst="rect">
            <a:avLst/>
          </a:prstGeom>
        </p:spPr>
        <p:txBody>
          <a:bodyPr wrap="square">
            <a:spAutoFit/>
          </a:bodyPr>
          <a:lstStyle/>
          <a:p>
            <a:endParaRPr lang="en-US" sz="1050" b="0" dirty="0">
              <a:latin typeface="+mj-lt"/>
            </a:endParaRPr>
          </a:p>
          <a:p>
            <a:endParaRPr lang="en-US" sz="1100" b="0" dirty="0">
              <a:latin typeface="+mj-lt"/>
            </a:endParaRPr>
          </a:p>
          <a:p>
            <a:r>
              <a:rPr lang="en-US" b="0" dirty="0">
                <a:latin typeface="+mj-lt"/>
              </a:rPr>
              <a:t>He rents his apartment, is self-employed, and is not receiving any other income besides what’s documented in the forms he’s brought. </a:t>
            </a:r>
          </a:p>
        </p:txBody>
      </p:sp>
      <p:sp>
        <p:nvSpPr>
          <p:cNvPr id="12" name="Parallelogram 2"/>
          <p:cNvSpPr/>
          <p:nvPr/>
        </p:nvSpPr>
        <p:spPr>
          <a:xfrm>
            <a:off x="2667000" y="314168"/>
            <a:ext cx="6934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latin typeface="FuturT"/>
              </a:rPr>
              <a:t>Muffin Man Practice</a:t>
            </a:r>
          </a:p>
        </p:txBody>
      </p:sp>
      <p:grpSp>
        <p:nvGrpSpPr>
          <p:cNvPr id="13" name="Group 12"/>
          <p:cNvGrpSpPr/>
          <p:nvPr/>
        </p:nvGrpSpPr>
        <p:grpSpPr>
          <a:xfrm>
            <a:off x="2" y="2"/>
            <a:ext cx="1968261" cy="6868249"/>
            <a:chOff x="-1" y="22412"/>
            <a:chExt cx="1968262" cy="6835588"/>
          </a:xfrm>
        </p:grpSpPr>
        <p:pic>
          <p:nvPicPr>
            <p:cNvPr id="14" name="Picture 13"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5" name="Rectangle 14"/>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2" name="Rectangle 1"/>
          <p:cNvSpPr/>
          <p:nvPr/>
        </p:nvSpPr>
        <p:spPr>
          <a:xfrm>
            <a:off x="2174397" y="4265072"/>
            <a:ext cx="6934530" cy="1785104"/>
          </a:xfrm>
          <a:prstGeom prst="rect">
            <a:avLst/>
          </a:prstGeom>
        </p:spPr>
        <p:txBody>
          <a:bodyPr wrap="square">
            <a:spAutoFit/>
          </a:bodyPr>
          <a:lstStyle/>
          <a:p>
            <a:r>
              <a:rPr lang="en-US" dirty="0">
                <a:solidFill>
                  <a:srgbClr val="1E59B8"/>
                </a:solidFill>
                <a:latin typeface="+mj-lt"/>
              </a:rPr>
              <a:t>Questions:</a:t>
            </a:r>
          </a:p>
          <a:p>
            <a:endParaRPr lang="en-US" sz="1400" dirty="0">
              <a:solidFill>
                <a:srgbClr val="1E59B8"/>
              </a:solidFill>
            </a:endParaRPr>
          </a:p>
          <a:p>
            <a:pPr marL="457200" indent="-457200">
              <a:buFont typeface="+mj-lt"/>
              <a:buAutoNum type="arabicPeriod"/>
            </a:pPr>
            <a:r>
              <a:rPr lang="en-US" dirty="0">
                <a:latin typeface="+mn-lt"/>
              </a:rPr>
              <a:t>Is the Muffin Man within scope for our program? </a:t>
            </a:r>
          </a:p>
          <a:p>
            <a:pPr marL="457200" indent="-457200">
              <a:buFont typeface="+mj-lt"/>
              <a:buAutoNum type="arabicPeriod"/>
            </a:pPr>
            <a:r>
              <a:rPr lang="en-US" dirty="0">
                <a:latin typeface="+mn-lt"/>
              </a:rPr>
              <a:t>If so, what else does the Muffin Man need to provide? </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405724"/>
            <a:ext cx="850445" cy="850445"/>
          </a:xfrm>
          <a:prstGeom prst="rect">
            <a:avLst/>
          </a:prstGeom>
        </p:spPr>
      </p:pic>
    </p:spTree>
    <p:extLst>
      <p:ext uri="{BB962C8B-B14F-4D97-AF65-F5344CB8AC3E}">
        <p14:creationId xmlns:p14="http://schemas.microsoft.com/office/powerpoint/2010/main" val="88665142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10"/>
          <p:cNvSpPr/>
          <p:nvPr/>
        </p:nvSpPr>
        <p:spPr>
          <a:xfrm>
            <a:off x="2209469" y="1661893"/>
            <a:ext cx="6858331" cy="4739759"/>
          </a:xfrm>
          <a:prstGeom prst="rect">
            <a:avLst/>
          </a:prstGeom>
        </p:spPr>
        <p:txBody>
          <a:bodyPr wrap="square">
            <a:spAutoFit/>
          </a:bodyPr>
          <a:lstStyle/>
          <a:p>
            <a:pPr>
              <a:lnSpc>
                <a:spcPct val="150000"/>
              </a:lnSpc>
            </a:pPr>
            <a:r>
              <a:rPr lang="en-US" sz="2800" dirty="0">
                <a:solidFill>
                  <a:srgbClr val="1E59B8"/>
                </a:solidFill>
                <a:latin typeface="+mj-lt"/>
              </a:rPr>
              <a:t>Intake:</a:t>
            </a:r>
          </a:p>
          <a:p>
            <a:r>
              <a:rPr lang="en-US" b="0" dirty="0">
                <a:latin typeface="+mj-lt"/>
              </a:rPr>
              <a:t>Review the Muffin Man’s intake sheets carefully. </a:t>
            </a:r>
          </a:p>
          <a:p>
            <a:endParaRPr lang="en-US" sz="2000" b="0" dirty="0">
              <a:latin typeface="+mj-lt"/>
            </a:endParaRPr>
          </a:p>
          <a:p>
            <a:pPr marL="800100" lvl="1" indent="-342900">
              <a:buFont typeface="Arial" panose="020B0604020202020204" pitchFamily="34" charset="0"/>
              <a:buChar char="•"/>
            </a:pPr>
            <a:r>
              <a:rPr lang="en-US" dirty="0">
                <a:latin typeface="+mj-lt"/>
              </a:rPr>
              <a:t>Does the Muffin Man have the correct tax  documents with him today?</a:t>
            </a:r>
            <a:r>
              <a:rPr lang="en-US" i="1" dirty="0">
                <a:latin typeface="+mj-lt"/>
              </a:rPr>
              <a:t> </a:t>
            </a:r>
          </a:p>
          <a:p>
            <a:pPr algn="ctr"/>
            <a:r>
              <a:rPr lang="en-US" sz="1800" i="1" dirty="0">
                <a:solidFill>
                  <a:srgbClr val="1E59B8"/>
                </a:solidFill>
                <a:latin typeface="+mj-lt"/>
              </a:rPr>
              <a:t>(hint: Take a look at pages 2 and 3 of the IRS intake sheet)</a:t>
            </a:r>
          </a:p>
          <a:p>
            <a:pPr lvl="1">
              <a:lnSpc>
                <a:spcPct val="150000"/>
              </a:lnSpc>
            </a:pPr>
            <a:endParaRPr lang="en-US" sz="2000" b="0" i="1" dirty="0">
              <a:latin typeface="+mj-lt"/>
            </a:endParaRPr>
          </a:p>
          <a:p>
            <a:r>
              <a:rPr lang="en-US" b="0" dirty="0">
                <a:latin typeface="+mj-lt"/>
              </a:rPr>
              <a:t>It looks like there’s a 20-minute wait before the Muffin Man can see a preparer.  </a:t>
            </a:r>
          </a:p>
          <a:p>
            <a:endParaRPr lang="en-US" b="0" dirty="0">
              <a:latin typeface="+mj-lt"/>
            </a:endParaRPr>
          </a:p>
          <a:p>
            <a:pPr marL="800100" lvl="1" indent="-342900">
              <a:buFont typeface="Arial" panose="020B0604020202020204" pitchFamily="34" charset="0"/>
              <a:buChar char="•"/>
            </a:pPr>
            <a:r>
              <a:rPr lang="en-US" dirty="0">
                <a:latin typeface="+mj-lt"/>
              </a:rPr>
              <a:t>What do you suggest you do in the meantime? </a:t>
            </a:r>
          </a:p>
        </p:txBody>
      </p:sp>
      <p:sp>
        <p:nvSpPr>
          <p:cNvPr id="12"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latin typeface="FuturT"/>
              </a:rPr>
              <a:t>Muffin Man Practice</a:t>
            </a:r>
          </a:p>
        </p:txBody>
      </p:sp>
      <p:grpSp>
        <p:nvGrpSpPr>
          <p:cNvPr id="13" name="Group 12"/>
          <p:cNvGrpSpPr/>
          <p:nvPr/>
        </p:nvGrpSpPr>
        <p:grpSpPr>
          <a:xfrm>
            <a:off x="2" y="2"/>
            <a:ext cx="1968261" cy="6868249"/>
            <a:chOff x="-1" y="22412"/>
            <a:chExt cx="1968262" cy="6835588"/>
          </a:xfrm>
        </p:grpSpPr>
        <p:pic>
          <p:nvPicPr>
            <p:cNvPr id="14" name="Picture 13"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5" name="Rectangle 14"/>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7600" y="339090"/>
            <a:ext cx="845820" cy="845820"/>
          </a:xfrm>
          <a:prstGeom prst="rect">
            <a:avLst/>
          </a:prstGeom>
        </p:spPr>
      </p:pic>
    </p:spTree>
    <p:extLst>
      <p:ext uri="{BB962C8B-B14F-4D97-AF65-F5344CB8AC3E}">
        <p14:creationId xmlns:p14="http://schemas.microsoft.com/office/powerpoint/2010/main" val="1165380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0" y="22412"/>
            <a:ext cx="1968262" cy="6835588"/>
            <a:chOff x="-1" y="22412"/>
            <a:chExt cx="1968262" cy="6835588"/>
          </a:xfrm>
        </p:grpSpPr>
        <p:pic>
          <p:nvPicPr>
            <p:cNvPr id="40" name="Picture 39"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41" name="Rectangle 40"/>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42"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20" name="TextBox 19"/>
          <p:cNvSpPr txBox="1"/>
          <p:nvPr/>
        </p:nvSpPr>
        <p:spPr>
          <a:xfrm>
            <a:off x="5334000" y="2081748"/>
            <a:ext cx="3618668" cy="3785652"/>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n-cs"/>
              </a:rPr>
              <a:t>Available at each tax site</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endPar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n-cs"/>
              </a:rPr>
              <a:t>Useful information about making referrals, so use it regularly when you work with clients!</a:t>
            </a:r>
            <a:r>
              <a:rPr kumimoji="0" lang="en-US" b="0" i="1" u="none" strike="noStrike" kern="1200" cap="none" spc="0" normalizeH="0" baseline="0" noProof="0" dirty="0">
                <a:ln>
                  <a:noFill/>
                </a:ln>
                <a:solidFill>
                  <a:prstClr val="black"/>
                </a:solidFill>
                <a:effectLst/>
                <a:uLnTx/>
                <a:uFillTx/>
                <a:latin typeface="Calibri"/>
                <a:ea typeface="ＭＳ Ｐゴシック" pitchFamily="48" charset="-128"/>
                <a:cs typeface="+mn-cs"/>
              </a:rPr>
              <a:t>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endParaRPr kumimoji="0" lang="en-US" b="0" i="1"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b="0" i="1" u="none" strike="noStrike" kern="1200" cap="none" spc="0" normalizeH="0" baseline="0" noProof="0" dirty="0">
                <a:ln>
                  <a:noFill/>
                </a:ln>
                <a:solidFill>
                  <a:prstClr val="black"/>
                </a:solidFill>
                <a:effectLst/>
                <a:uLnTx/>
                <a:uFillTx/>
                <a:latin typeface="Calibri"/>
                <a:ea typeface="ＭＳ Ｐゴシック" pitchFamily="48" charset="-128"/>
                <a:cs typeface="+mn-cs"/>
              </a:rPr>
              <a:t>Don’t take it home on accident!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p:txBody>
      </p:sp>
      <p:sp>
        <p:nvSpPr>
          <p:cNvPr id="15"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Intake &amp; Benefits Manual</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9469" y="2008457"/>
            <a:ext cx="2945485" cy="384193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5699908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609600" y="1447802"/>
            <a:ext cx="7772400" cy="4770537"/>
          </a:xfrm>
          <a:prstGeom prst="rect">
            <a:avLst/>
          </a:prstGeom>
        </p:spPr>
        <p:txBody>
          <a:bodyPr wrap="square">
            <a:spAutoFit/>
          </a:bodyPr>
          <a:lstStyle/>
          <a:p>
            <a:pPr>
              <a:spcAft>
                <a:spcPts val="1200"/>
              </a:spcAft>
            </a:pPr>
            <a:r>
              <a:rPr lang="en-US" dirty="0">
                <a:solidFill>
                  <a:srgbClr val="1E59B8"/>
                </a:solidFill>
              </a:rPr>
              <a:t>Benefits:</a:t>
            </a:r>
          </a:p>
          <a:p>
            <a:pPr marL="742950" lvl="1" indent="-285750">
              <a:spcAft>
                <a:spcPts val="1200"/>
              </a:spcAft>
              <a:buFont typeface="Arial" panose="020B0604020202020204" pitchFamily="34" charset="0"/>
              <a:buChar char="•"/>
            </a:pPr>
            <a:r>
              <a:rPr lang="en-US" sz="2000" b="0" dirty="0">
                <a:latin typeface="+mj-lt"/>
              </a:rPr>
              <a:t>Where will you look to see what benefits the Muffin Man is </a:t>
            </a:r>
            <a:br>
              <a:rPr lang="en-US" sz="2000" b="0" dirty="0">
                <a:latin typeface="+mj-lt"/>
              </a:rPr>
            </a:br>
            <a:r>
              <a:rPr lang="en-US" sz="2000" b="0" dirty="0">
                <a:latin typeface="+mj-lt"/>
              </a:rPr>
              <a:t>interested in?</a:t>
            </a:r>
          </a:p>
          <a:p>
            <a:pPr marL="742950" lvl="1" indent="-285750">
              <a:spcAft>
                <a:spcPts val="1200"/>
              </a:spcAft>
              <a:buFont typeface="Arial" panose="020B0604020202020204" pitchFamily="34" charset="0"/>
              <a:buChar char="•"/>
            </a:pPr>
            <a:r>
              <a:rPr lang="en-US" sz="2000" b="0" dirty="0">
                <a:latin typeface="+mj-lt"/>
              </a:rPr>
              <a:t>Determine if he is eligible for the benefits he’s interested in. </a:t>
            </a:r>
          </a:p>
          <a:p>
            <a:pPr marL="742950" lvl="1" indent="-285750">
              <a:spcAft>
                <a:spcPts val="1200"/>
              </a:spcAft>
              <a:buFont typeface="Arial" panose="020B0604020202020204" pitchFamily="34" charset="0"/>
              <a:buChar char="•"/>
            </a:pPr>
            <a:r>
              <a:rPr lang="en-US" sz="2000" b="0" dirty="0">
                <a:latin typeface="+mj-lt"/>
              </a:rPr>
              <a:t>If so, practice the steps of a benefits referral with a partner.</a:t>
            </a:r>
            <a:endParaRPr lang="en-US" sz="1800" b="0" dirty="0">
              <a:latin typeface="+mj-lt"/>
            </a:endParaRPr>
          </a:p>
          <a:p>
            <a:pPr>
              <a:lnSpc>
                <a:spcPct val="150000"/>
              </a:lnSpc>
              <a:spcAft>
                <a:spcPts val="1200"/>
              </a:spcAft>
            </a:pPr>
            <a:r>
              <a:rPr lang="en-US" sz="2000" dirty="0">
                <a:latin typeface="+mj-lt"/>
              </a:rPr>
              <a:t>Additional Notes: </a:t>
            </a:r>
          </a:p>
          <a:p>
            <a:pPr marL="742950" lvl="1" indent="-285750">
              <a:spcAft>
                <a:spcPts val="1200"/>
              </a:spcAft>
              <a:buFont typeface="Arial" panose="020B0604020202020204" pitchFamily="34" charset="0"/>
              <a:buChar char="•"/>
            </a:pPr>
            <a:r>
              <a:rPr lang="en-US" sz="2000" b="0" i="1" dirty="0">
                <a:latin typeface="+mj-lt"/>
              </a:rPr>
              <a:t>The Muffin Man supports his daughter, Ginger, who lives with him all year and he pays for all of her living expenses. </a:t>
            </a:r>
          </a:p>
          <a:p>
            <a:pPr marL="742950" lvl="1" indent="-285750">
              <a:spcAft>
                <a:spcPts val="1200"/>
              </a:spcAft>
              <a:buFont typeface="Arial" panose="020B0604020202020204" pitchFamily="34" charset="0"/>
              <a:buChar char="•"/>
            </a:pPr>
            <a:r>
              <a:rPr lang="en-US" sz="2000" b="0" i="1" dirty="0">
                <a:latin typeface="+mj-lt"/>
              </a:rPr>
              <a:t>The Muffin Man is a Seattle City Light customer. </a:t>
            </a:r>
          </a:p>
          <a:p>
            <a:pPr marL="742950" lvl="1" indent="-285750">
              <a:spcAft>
                <a:spcPts val="1200"/>
              </a:spcAft>
              <a:buFont typeface="Arial" panose="020B0604020202020204" pitchFamily="34" charset="0"/>
              <a:buChar char="•"/>
            </a:pPr>
            <a:r>
              <a:rPr lang="en-US" sz="2000" b="0" i="1" dirty="0">
                <a:latin typeface="+mj-lt"/>
              </a:rPr>
              <a:t>The Muffin Man already has health insurance, but is interested in finding dental help in his 98104 zip code. </a:t>
            </a:r>
          </a:p>
        </p:txBody>
      </p:sp>
      <p:sp>
        <p:nvSpPr>
          <p:cNvPr id="11" name="Parallelogram 2"/>
          <p:cNvSpPr/>
          <p:nvPr/>
        </p:nvSpPr>
        <p:spPr>
          <a:xfrm>
            <a:off x="-304800" y="228600"/>
            <a:ext cx="70866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	Muffin Man Practice</a:t>
            </a:r>
            <a:endParaRPr lang="en-US" sz="2800" dirty="0">
              <a:latin typeface="Futur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339090"/>
            <a:ext cx="845820" cy="845820"/>
          </a:xfrm>
          <a:prstGeom prst="rect">
            <a:avLst/>
          </a:prstGeom>
        </p:spPr>
      </p:pic>
    </p:spTree>
    <p:extLst>
      <p:ext uri="{BB962C8B-B14F-4D97-AF65-F5344CB8AC3E}">
        <p14:creationId xmlns:p14="http://schemas.microsoft.com/office/powerpoint/2010/main" val="905074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51470" y="2097290"/>
            <a:ext cx="5936660" cy="3477875"/>
          </a:xfrm>
          <a:prstGeom prst="rect">
            <a:avLst/>
          </a:prstGeom>
          <a:noFill/>
        </p:spPr>
        <p:txBody>
          <a:bodyPr wrap="square" rtlCol="0">
            <a:spAutoFit/>
          </a:bodyPr>
          <a:lstStyle/>
          <a:p>
            <a:pPr>
              <a:spcAft>
                <a:spcPts val="1800"/>
              </a:spcAft>
            </a:pPr>
            <a:r>
              <a:rPr lang="en-US" sz="3200" b="0" dirty="0">
                <a:latin typeface="+mj-lt"/>
              </a:rPr>
              <a:t>Review of </a:t>
            </a:r>
            <a:r>
              <a:rPr lang="en-US" sz="3200" dirty="0">
                <a:latin typeface="+mj-lt"/>
              </a:rPr>
              <a:t>Intake Process</a:t>
            </a:r>
          </a:p>
          <a:p>
            <a:pPr>
              <a:spcAft>
                <a:spcPts val="1800"/>
              </a:spcAft>
            </a:pPr>
            <a:r>
              <a:rPr lang="en-US" sz="3200" b="0" dirty="0">
                <a:latin typeface="+mj-lt"/>
              </a:rPr>
              <a:t>Review of </a:t>
            </a:r>
            <a:r>
              <a:rPr lang="en-US" sz="3200" dirty="0">
                <a:latin typeface="+mj-lt"/>
              </a:rPr>
              <a:t>Benefits Referrals</a:t>
            </a:r>
          </a:p>
          <a:p>
            <a:pPr>
              <a:spcAft>
                <a:spcPts val="1800"/>
              </a:spcAft>
            </a:pPr>
            <a:r>
              <a:rPr lang="en-US" sz="3200" dirty="0">
                <a:solidFill>
                  <a:srgbClr val="1E59B8"/>
                </a:solidFill>
                <a:latin typeface="+mj-lt"/>
              </a:rPr>
              <a:t>Practice Scenario</a:t>
            </a:r>
            <a:r>
              <a:rPr lang="en-US" sz="3200" dirty="0">
                <a:solidFill>
                  <a:prstClr val="black"/>
                </a:solidFill>
                <a:latin typeface="+mj-lt"/>
              </a:rPr>
              <a:t>: </a:t>
            </a:r>
            <a:r>
              <a:rPr lang="en-US" sz="3200" i="1" dirty="0">
                <a:solidFill>
                  <a:prstClr val="black"/>
                </a:solidFill>
                <a:latin typeface="+mj-lt"/>
              </a:rPr>
              <a:t>Muffin Man</a:t>
            </a:r>
            <a:endParaRPr lang="en-US" sz="3200" i="1" dirty="0">
              <a:latin typeface="+mj-lt"/>
            </a:endParaRPr>
          </a:p>
          <a:p>
            <a:pPr>
              <a:spcAft>
                <a:spcPts val="1800"/>
              </a:spcAft>
            </a:pPr>
            <a:r>
              <a:rPr lang="en-US" sz="3200" b="0" dirty="0">
                <a:latin typeface="+mj-lt"/>
              </a:rPr>
              <a:t>What to Expect on Your First Day</a:t>
            </a:r>
          </a:p>
          <a:p>
            <a:pPr>
              <a:spcAft>
                <a:spcPts val="1800"/>
              </a:spcAft>
            </a:pPr>
            <a:r>
              <a:rPr lang="en-US" sz="3200" b="0" dirty="0">
                <a:latin typeface="+mj-lt"/>
              </a:rPr>
              <a:t>Troubleshooting and Questions</a:t>
            </a:r>
          </a:p>
        </p:txBody>
      </p:sp>
      <p:grpSp>
        <p:nvGrpSpPr>
          <p:cNvPr id="10" name="Group 9"/>
          <p:cNvGrpSpPr/>
          <p:nvPr/>
        </p:nvGrpSpPr>
        <p:grpSpPr>
          <a:xfrm>
            <a:off x="2" y="2"/>
            <a:ext cx="1968261" cy="6868249"/>
            <a:chOff x="-1" y="22412"/>
            <a:chExt cx="1968262" cy="6835588"/>
          </a:xfrm>
        </p:grpSpPr>
        <p:pic>
          <p:nvPicPr>
            <p:cNvPr id="11" name="Picture 10"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3" name="Rectangle 12"/>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20" name="Parallelogram 2"/>
          <p:cNvSpPr/>
          <p:nvPr/>
        </p:nvSpPr>
        <p:spPr>
          <a:xfrm>
            <a:off x="3352800" y="259288"/>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dirty="0">
                <a:latin typeface="FuturT"/>
              </a:rPr>
              <a:t>	Wrap-Up</a:t>
            </a:r>
          </a:p>
        </p:txBody>
      </p:sp>
      <p:grpSp>
        <p:nvGrpSpPr>
          <p:cNvPr id="29" name="Group 28"/>
          <p:cNvGrpSpPr/>
          <p:nvPr/>
        </p:nvGrpSpPr>
        <p:grpSpPr>
          <a:xfrm>
            <a:off x="2362200" y="2178108"/>
            <a:ext cx="533400" cy="3316241"/>
            <a:chOff x="2523803" y="1925673"/>
            <a:chExt cx="454937" cy="3051129"/>
          </a:xfrm>
        </p:grpSpPr>
        <p:sp>
          <p:nvSpPr>
            <p:cNvPr id="30" name="Oval 29"/>
            <p:cNvSpPr/>
            <p:nvPr/>
          </p:nvSpPr>
          <p:spPr>
            <a:xfrm>
              <a:off x="2525297" y="1925673"/>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523803" y="3231171"/>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523803" y="3860441"/>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flipH="1">
              <a:off x="2750526" y="2365806"/>
              <a:ext cx="1493" cy="23510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750523" y="3671304"/>
              <a:ext cx="0" cy="18913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750523" y="4300574"/>
              <a:ext cx="0" cy="23609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2523803" y="4536669"/>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2523804" y="2600907"/>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p:nvPr/>
          </p:nvCxnSpPr>
          <p:spPr>
            <a:xfrm flipH="1">
              <a:off x="2750525" y="3041040"/>
              <a:ext cx="1" cy="190131"/>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18" name="Picture 17"/>
          <p:cNvPicPr>
            <a:picLocks noChangeAspect="1"/>
          </p:cNvPicPr>
          <p:nvPr/>
        </p:nvPicPr>
        <p:blipFill rotWithShape="1">
          <a:blip r:embed="rId5"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2362200" y="4213281"/>
            <a:ext cx="651077" cy="613789"/>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0" y="373588"/>
            <a:ext cx="838200" cy="838200"/>
          </a:xfrm>
          <a:prstGeom prst="rect">
            <a:avLst/>
          </a:prstGeom>
        </p:spPr>
      </p:pic>
    </p:spTree>
    <p:extLst>
      <p:ext uri="{BB962C8B-B14F-4D97-AF65-F5344CB8AC3E}">
        <p14:creationId xmlns:p14="http://schemas.microsoft.com/office/powerpoint/2010/main" val="12256195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2"/>
          <p:cNvSpPr/>
          <p:nvPr/>
        </p:nvSpPr>
        <p:spPr>
          <a:xfrm>
            <a:off x="28956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latin typeface="FuturT"/>
              </a:rPr>
              <a:t>What to Expect</a:t>
            </a:r>
          </a:p>
        </p:txBody>
      </p:sp>
      <p:sp>
        <p:nvSpPr>
          <p:cNvPr id="3" name="TextBox 2"/>
          <p:cNvSpPr txBox="1"/>
          <p:nvPr/>
        </p:nvSpPr>
        <p:spPr>
          <a:xfrm>
            <a:off x="2514600" y="2159602"/>
            <a:ext cx="6324600" cy="3816429"/>
          </a:xfrm>
          <a:prstGeom prst="rect">
            <a:avLst/>
          </a:prstGeom>
          <a:noFill/>
        </p:spPr>
        <p:txBody>
          <a:bodyPr wrap="square" rtlCol="0">
            <a:spAutoFit/>
          </a:bodyPr>
          <a:lstStyle/>
          <a:p>
            <a:pPr marL="457200" indent="-457200">
              <a:spcAft>
                <a:spcPts val="1200"/>
              </a:spcAft>
              <a:buAutoNum type="arabicPeriod"/>
            </a:pPr>
            <a:r>
              <a:rPr lang="en-US" dirty="0">
                <a:latin typeface="+mj-lt"/>
              </a:rPr>
              <a:t>Meet your site manager &amp; fellow volunteers</a:t>
            </a:r>
          </a:p>
          <a:p>
            <a:pPr marL="457200" indent="-457200">
              <a:spcAft>
                <a:spcPts val="1200"/>
              </a:spcAft>
              <a:buAutoNum type="arabicPeriod"/>
            </a:pPr>
            <a:r>
              <a:rPr lang="en-US" dirty="0">
                <a:latin typeface="+mj-lt"/>
              </a:rPr>
              <a:t>Set up your intake table </a:t>
            </a:r>
            <a:r>
              <a:rPr lang="en-US" b="0" dirty="0">
                <a:latin typeface="+mj-lt"/>
              </a:rPr>
              <a:t>&amp; get familiar with your space</a:t>
            </a:r>
          </a:p>
          <a:p>
            <a:pPr marL="457200" indent="-457200">
              <a:spcAft>
                <a:spcPts val="1200"/>
              </a:spcAft>
              <a:buAutoNum type="arabicPeriod"/>
            </a:pPr>
            <a:r>
              <a:rPr lang="en-US" b="0" dirty="0">
                <a:latin typeface="+mj-lt"/>
              </a:rPr>
              <a:t>Review these </a:t>
            </a:r>
            <a:r>
              <a:rPr lang="en-US" dirty="0">
                <a:latin typeface="+mj-lt"/>
              </a:rPr>
              <a:t>training slides</a:t>
            </a:r>
          </a:p>
          <a:p>
            <a:pPr marL="457200" indent="-457200">
              <a:spcAft>
                <a:spcPts val="1200"/>
              </a:spcAft>
              <a:buAutoNum type="arabicPeriod"/>
            </a:pPr>
            <a:r>
              <a:rPr lang="en-US" b="0" dirty="0">
                <a:latin typeface="+mj-lt"/>
              </a:rPr>
              <a:t>Flip through your </a:t>
            </a:r>
            <a:r>
              <a:rPr lang="en-US" dirty="0">
                <a:latin typeface="+mj-lt"/>
              </a:rPr>
              <a:t>Intake manual</a:t>
            </a:r>
          </a:p>
          <a:p>
            <a:pPr marL="457200" indent="-457200">
              <a:spcAft>
                <a:spcPts val="1200"/>
              </a:spcAft>
              <a:buAutoNum type="arabicPeriod"/>
            </a:pPr>
            <a:r>
              <a:rPr lang="en-US" b="0" dirty="0">
                <a:latin typeface="+mj-lt"/>
              </a:rPr>
              <a:t>Navigate the </a:t>
            </a:r>
            <a:r>
              <a:rPr lang="en-US" dirty="0">
                <a:latin typeface="+mj-lt"/>
              </a:rPr>
              <a:t>Intake website</a:t>
            </a:r>
          </a:p>
          <a:p>
            <a:pPr marL="457200" indent="-457200">
              <a:spcAft>
                <a:spcPts val="1200"/>
              </a:spcAft>
              <a:buAutoNum type="arabicPeriod"/>
            </a:pPr>
            <a:r>
              <a:rPr lang="en-US" dirty="0">
                <a:latin typeface="+mj-lt"/>
              </a:rPr>
              <a:t>Ask questions! </a:t>
            </a:r>
            <a:r>
              <a:rPr lang="en-US" b="0" dirty="0">
                <a:latin typeface="+mj-lt"/>
              </a:rPr>
              <a:t>Your site manager &amp; United Way staff are happy to help</a:t>
            </a:r>
          </a:p>
        </p:txBody>
      </p:sp>
      <p:grpSp>
        <p:nvGrpSpPr>
          <p:cNvPr id="12" name="Group 11"/>
          <p:cNvGrpSpPr/>
          <p:nvPr/>
        </p:nvGrpSpPr>
        <p:grpSpPr>
          <a:xfrm>
            <a:off x="2" y="2"/>
            <a:ext cx="1968261" cy="6868249"/>
            <a:chOff x="-1" y="22412"/>
            <a:chExt cx="1968262" cy="6835588"/>
          </a:xfrm>
        </p:grpSpPr>
        <p:pic>
          <p:nvPicPr>
            <p:cNvPr id="13" name="Picture 12"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4" name="Rectangle 13"/>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2" name="TextBox 1"/>
          <p:cNvSpPr txBox="1"/>
          <p:nvPr/>
        </p:nvSpPr>
        <p:spPr>
          <a:xfrm>
            <a:off x="2514600" y="1496668"/>
            <a:ext cx="4114800" cy="461665"/>
          </a:xfrm>
          <a:prstGeom prst="rect">
            <a:avLst/>
          </a:prstGeom>
          <a:noFill/>
        </p:spPr>
        <p:txBody>
          <a:bodyPr wrap="square" rtlCol="0">
            <a:spAutoFit/>
          </a:bodyPr>
          <a:lstStyle/>
          <a:p>
            <a:r>
              <a:rPr lang="en-US" dirty="0">
                <a:solidFill>
                  <a:srgbClr val="1E59B8"/>
                </a:solidFill>
              </a:rPr>
              <a:t>Preparation &amp; First Day:</a:t>
            </a:r>
          </a:p>
        </p:txBody>
      </p:sp>
    </p:spTree>
    <p:extLst>
      <p:ext uri="{BB962C8B-B14F-4D97-AF65-F5344CB8AC3E}">
        <p14:creationId xmlns:p14="http://schemas.microsoft.com/office/powerpoint/2010/main" val="121665990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2"/>
          <p:cNvSpPr/>
          <p:nvPr/>
        </p:nvSpPr>
        <p:spPr>
          <a:xfrm>
            <a:off x="2895600" y="163235"/>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latin typeface="FuturT"/>
              </a:rPr>
              <a:t>	What to Expect</a:t>
            </a:r>
          </a:p>
        </p:txBody>
      </p:sp>
      <p:grpSp>
        <p:nvGrpSpPr>
          <p:cNvPr id="17" name="Group 16"/>
          <p:cNvGrpSpPr/>
          <p:nvPr/>
        </p:nvGrpSpPr>
        <p:grpSpPr>
          <a:xfrm>
            <a:off x="2" y="2"/>
            <a:ext cx="1968261" cy="6868249"/>
            <a:chOff x="-1" y="22412"/>
            <a:chExt cx="1968262" cy="6835588"/>
          </a:xfrm>
        </p:grpSpPr>
        <p:pic>
          <p:nvPicPr>
            <p:cNvPr id="18" name="Picture 17" descr="C:\Users\ykim\Desktop\Temp\Flyer - Tax Volunteer Recruitment 2014-2015_Page_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9" name="Rectangle 18"/>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3" descr="logo_transparent 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graphicFrame>
        <p:nvGraphicFramePr>
          <p:cNvPr id="6" name="Chart 5"/>
          <p:cNvGraphicFramePr/>
          <p:nvPr>
            <p:extLst>
              <p:ext uri="{D42A27DB-BD31-4B8C-83A1-F6EECF244321}">
                <p14:modId xmlns:p14="http://schemas.microsoft.com/office/powerpoint/2010/main" val="1371174873"/>
              </p:ext>
            </p:extLst>
          </p:nvPr>
        </p:nvGraphicFramePr>
        <p:xfrm>
          <a:off x="3276600" y="1981200"/>
          <a:ext cx="4528738" cy="2826254"/>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p:cNvSpPr/>
          <p:nvPr/>
        </p:nvSpPr>
        <p:spPr>
          <a:xfrm>
            <a:off x="2574009" y="4967353"/>
            <a:ext cx="6324599" cy="1650718"/>
          </a:xfrm>
          <a:prstGeom prst="rect">
            <a:avLst/>
          </a:prstGeom>
          <a:solidFill>
            <a:srgbClr val="F7EA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650210" y="4953000"/>
            <a:ext cx="6172199" cy="1665071"/>
          </a:xfrm>
          <a:prstGeom prst="rect">
            <a:avLst/>
          </a:prstGeom>
          <a:noFill/>
        </p:spPr>
        <p:txBody>
          <a:bodyPr wrap="square" rtlCol="0">
            <a:spAutoFit/>
          </a:bodyPr>
          <a:lstStyle/>
          <a:p>
            <a:r>
              <a:rPr lang="en-US" sz="1600" dirty="0">
                <a:latin typeface="+mj-lt"/>
              </a:rPr>
              <a:t>Peak months </a:t>
            </a:r>
            <a:r>
              <a:rPr lang="en-US" sz="1600" b="0" dirty="0">
                <a:latin typeface="+mj-lt"/>
              </a:rPr>
              <a:t>are </a:t>
            </a:r>
            <a:r>
              <a:rPr lang="en-US" sz="1600" dirty="0">
                <a:solidFill>
                  <a:schemeClr val="accent5">
                    <a:lumMod val="75000"/>
                  </a:schemeClr>
                </a:solidFill>
                <a:latin typeface="+mj-lt"/>
              </a:rPr>
              <a:t>February</a:t>
            </a:r>
            <a:r>
              <a:rPr lang="en-US" sz="1600" b="0" dirty="0">
                <a:latin typeface="+mj-lt"/>
              </a:rPr>
              <a:t> and </a:t>
            </a:r>
            <a:r>
              <a:rPr lang="en-US" sz="1600" dirty="0">
                <a:solidFill>
                  <a:schemeClr val="accent4">
                    <a:lumMod val="75000"/>
                  </a:schemeClr>
                </a:solidFill>
                <a:latin typeface="+mj-lt"/>
              </a:rPr>
              <a:t>April</a:t>
            </a:r>
            <a:r>
              <a:rPr lang="en-US" sz="1600" b="0" dirty="0">
                <a:latin typeface="+mj-lt"/>
              </a:rPr>
              <a:t>, to prepare:</a:t>
            </a:r>
          </a:p>
          <a:p>
            <a:endParaRPr lang="en-US" sz="1600" dirty="0">
              <a:latin typeface="+mj-lt"/>
            </a:endParaRPr>
          </a:p>
          <a:p>
            <a:pPr marL="228600" lvl="1" indent="-228600" defTabSz="1022350">
              <a:lnSpc>
                <a:spcPct val="90000"/>
              </a:lnSpc>
              <a:spcAft>
                <a:spcPct val="15000"/>
              </a:spcAft>
              <a:buChar char="••"/>
            </a:pPr>
            <a:r>
              <a:rPr lang="en-US" sz="1800" b="0" dirty="0">
                <a:latin typeface="+mj-lt"/>
              </a:rPr>
              <a:t>Arrive early, start intake sooner.</a:t>
            </a:r>
          </a:p>
          <a:p>
            <a:pPr marL="228600" lvl="1" indent="-228600" defTabSz="1022350">
              <a:lnSpc>
                <a:spcPct val="90000"/>
              </a:lnSpc>
              <a:spcAft>
                <a:spcPct val="15000"/>
              </a:spcAft>
              <a:buChar char="••"/>
            </a:pPr>
            <a:r>
              <a:rPr lang="en-US" sz="1800" b="0" dirty="0">
                <a:latin typeface="+mj-lt"/>
              </a:rPr>
              <a:t>Know your site’s capacity and when your list is full.</a:t>
            </a:r>
          </a:p>
          <a:p>
            <a:pPr marL="228600" lvl="1" indent="-228600" defTabSz="1022350">
              <a:lnSpc>
                <a:spcPct val="90000"/>
              </a:lnSpc>
              <a:spcAft>
                <a:spcPct val="15000"/>
              </a:spcAft>
              <a:buFontTx/>
              <a:buChar char="••"/>
            </a:pPr>
            <a:r>
              <a:rPr lang="en-US" sz="1800" b="0" dirty="0">
                <a:latin typeface="+mj-lt"/>
              </a:rPr>
              <a:t>Get to know other site schedules </a:t>
            </a:r>
            <a:r>
              <a:rPr lang="en-US" sz="1800" b="0" i="1" dirty="0">
                <a:latin typeface="+mj-lt"/>
              </a:rPr>
              <a:t>- Refer to list of nearby tax sites</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2289" y="248476"/>
            <a:ext cx="896319" cy="896319"/>
          </a:xfrm>
          <a:prstGeom prst="rect">
            <a:avLst/>
          </a:prstGeom>
        </p:spPr>
      </p:pic>
      <p:sp>
        <p:nvSpPr>
          <p:cNvPr id="3" name="TextBox 2"/>
          <p:cNvSpPr txBox="1"/>
          <p:nvPr/>
        </p:nvSpPr>
        <p:spPr>
          <a:xfrm>
            <a:off x="3740116" y="1405885"/>
            <a:ext cx="4055390" cy="461665"/>
          </a:xfrm>
          <a:prstGeom prst="rect">
            <a:avLst/>
          </a:prstGeom>
          <a:noFill/>
        </p:spPr>
        <p:txBody>
          <a:bodyPr wrap="square" rtlCol="0">
            <a:spAutoFit/>
          </a:bodyPr>
          <a:lstStyle/>
          <a:p>
            <a:r>
              <a:rPr lang="en-US" dirty="0">
                <a:latin typeface="+mj-lt"/>
              </a:rPr>
              <a:t>Overview of the Season</a:t>
            </a:r>
          </a:p>
        </p:txBody>
      </p:sp>
    </p:spTree>
    <p:extLst>
      <p:ext uri="{BB962C8B-B14F-4D97-AF65-F5344CB8AC3E}">
        <p14:creationId xmlns:p14="http://schemas.microsoft.com/office/powerpoint/2010/main" val="428119079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p:cNvGrpSpPr/>
          <p:nvPr/>
        </p:nvGrpSpPr>
        <p:grpSpPr>
          <a:xfrm>
            <a:off x="2" y="2"/>
            <a:ext cx="1968261" cy="6868249"/>
            <a:chOff x="-1" y="22412"/>
            <a:chExt cx="1968262" cy="6835588"/>
          </a:xfrm>
        </p:grpSpPr>
        <p:pic>
          <p:nvPicPr>
            <p:cNvPr id="5" name="Picture 4"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6" name="Rectangle 5"/>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8" name="Parallelogram 2"/>
          <p:cNvSpPr/>
          <p:nvPr/>
        </p:nvSpPr>
        <p:spPr>
          <a:xfrm>
            <a:off x="2362200" y="193539"/>
            <a:ext cx="74676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lvl="1"/>
            <a:r>
              <a:rPr lang="en-US" sz="3600" dirty="0">
                <a:solidFill>
                  <a:schemeClr val="tx1"/>
                </a:solidFill>
                <a:latin typeface="FuturT"/>
              </a:rPr>
              <a:t>Data Tracking Review </a:t>
            </a:r>
          </a:p>
        </p:txBody>
      </p:sp>
      <p:pic>
        <p:nvPicPr>
          <p:cNvPr id="7170" name="Picture 2" descr="Image result for checklist pictu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600" y="287039"/>
            <a:ext cx="603641" cy="8798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2549720" y="2286000"/>
            <a:ext cx="5410200" cy="3847207"/>
          </a:xfrm>
          <a:prstGeom prst="rect">
            <a:avLst/>
          </a:prstGeom>
          <a:noFill/>
        </p:spPr>
        <p:txBody>
          <a:bodyPr wrap="square" rtlCol="0">
            <a:spAutoFit/>
          </a:bodyPr>
          <a:lstStyle/>
          <a:p>
            <a:endParaRPr lang="en-US" dirty="0">
              <a:latin typeface="+mj-lt"/>
            </a:endParaRPr>
          </a:p>
          <a:p>
            <a:endParaRPr lang="en-US" sz="2800" dirty="0">
              <a:latin typeface="+mj-lt"/>
            </a:endParaRPr>
          </a:p>
          <a:p>
            <a:r>
              <a:rPr lang="en-US" sz="2800" b="0" dirty="0">
                <a:latin typeface="+mj-lt"/>
              </a:rPr>
              <a:t>-How many referrals did you make per category?</a:t>
            </a:r>
          </a:p>
          <a:p>
            <a:endParaRPr lang="en-US" sz="2800" b="0" dirty="0">
              <a:latin typeface="+mj-lt"/>
            </a:endParaRPr>
          </a:p>
          <a:p>
            <a:endParaRPr lang="en-US" sz="2800" b="0" dirty="0">
              <a:latin typeface="+mj-lt"/>
            </a:endParaRPr>
          </a:p>
          <a:p>
            <a:r>
              <a:rPr lang="en-US" sz="2800" b="0" dirty="0">
                <a:latin typeface="+mj-lt"/>
              </a:rPr>
              <a:t>-What do you do with your data from the paper form?</a:t>
            </a:r>
          </a:p>
          <a:p>
            <a:endParaRPr lang="en-US" dirty="0">
              <a:latin typeface="+mj-lt"/>
            </a:endParaRPr>
          </a:p>
        </p:txBody>
      </p:sp>
      <p:sp>
        <p:nvSpPr>
          <p:cNvPr id="2" name="TextBox 1"/>
          <p:cNvSpPr txBox="1"/>
          <p:nvPr/>
        </p:nvSpPr>
        <p:spPr>
          <a:xfrm>
            <a:off x="2362200" y="1661893"/>
            <a:ext cx="5785241" cy="954107"/>
          </a:xfrm>
          <a:prstGeom prst="rect">
            <a:avLst/>
          </a:prstGeom>
          <a:noFill/>
        </p:spPr>
        <p:txBody>
          <a:bodyPr wrap="square" rtlCol="0">
            <a:spAutoFit/>
          </a:bodyPr>
          <a:lstStyle/>
          <a:p>
            <a:r>
              <a:rPr lang="en-US" sz="2800" dirty="0">
                <a:latin typeface="+mj-lt"/>
              </a:rPr>
              <a:t>Let’s review the data tracking form you’ve been tallying this session:</a:t>
            </a:r>
          </a:p>
        </p:txBody>
      </p:sp>
    </p:spTree>
    <p:extLst>
      <p:ext uri="{BB962C8B-B14F-4D97-AF65-F5344CB8AC3E}">
        <p14:creationId xmlns:p14="http://schemas.microsoft.com/office/powerpoint/2010/main" val="4169895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p:cNvGrpSpPr/>
          <p:nvPr/>
        </p:nvGrpSpPr>
        <p:grpSpPr>
          <a:xfrm>
            <a:off x="2" y="2"/>
            <a:ext cx="1968261" cy="6868249"/>
            <a:chOff x="-1" y="22412"/>
            <a:chExt cx="1968262" cy="6835588"/>
          </a:xfrm>
        </p:grpSpPr>
        <p:pic>
          <p:nvPicPr>
            <p:cNvPr id="5" name="Picture 4"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6" name="Rectangle 5"/>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8" name="Parallelogram 2"/>
          <p:cNvSpPr/>
          <p:nvPr/>
        </p:nvSpPr>
        <p:spPr>
          <a:xfrm>
            <a:off x="2362200" y="226381"/>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lvl="1"/>
            <a:r>
              <a:rPr lang="en-US" sz="3600" dirty="0">
                <a:ln w="0"/>
                <a:solidFill>
                  <a:schemeClr val="tx1"/>
                </a:solidFill>
                <a:effectLst>
                  <a:outerShdw blurRad="38100" dist="19050" dir="2700000" algn="tl" rotWithShape="0">
                    <a:schemeClr val="dk1">
                      <a:alpha val="40000"/>
                    </a:schemeClr>
                  </a:outerShdw>
                </a:effectLst>
                <a:latin typeface="FuturT"/>
              </a:rPr>
              <a:t>Data Tracking Review </a:t>
            </a:r>
          </a:p>
        </p:txBody>
      </p:sp>
      <p:pic>
        <p:nvPicPr>
          <p:cNvPr id="7170" name="Picture 2" descr="Image result for checklist pictu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84706" y="255447"/>
            <a:ext cx="603641" cy="8798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2362200" y="1652615"/>
            <a:ext cx="6248400" cy="3046988"/>
          </a:xfrm>
          <a:prstGeom prst="rect">
            <a:avLst/>
          </a:prstGeom>
          <a:noFill/>
        </p:spPr>
        <p:txBody>
          <a:bodyPr wrap="square" rtlCol="0">
            <a:spAutoFit/>
          </a:bodyPr>
          <a:lstStyle/>
          <a:p>
            <a:r>
              <a:rPr lang="en-US" b="0" dirty="0">
                <a:latin typeface="+mn-lt"/>
              </a:rPr>
              <a:t>How many referrals did you make per category?</a:t>
            </a:r>
          </a:p>
          <a:p>
            <a:pPr marL="342900" indent="-342900">
              <a:buFont typeface="Courier New" panose="02070309020205020404" pitchFamily="49" charset="0"/>
              <a:buChar char="o"/>
            </a:pPr>
            <a:r>
              <a:rPr lang="en-US" dirty="0">
                <a:solidFill>
                  <a:srgbClr val="0070C0"/>
                </a:solidFill>
                <a:latin typeface="+mn-lt"/>
              </a:rPr>
              <a:t>Soft: </a:t>
            </a:r>
          </a:p>
          <a:p>
            <a:pPr marL="800100" lvl="1" indent="-342900">
              <a:buFont typeface="Arial" panose="020B0604020202020204" pitchFamily="34" charset="0"/>
              <a:buChar char="•"/>
            </a:pPr>
            <a:r>
              <a:rPr lang="en-US" dirty="0">
                <a:latin typeface="+mn-lt"/>
              </a:rPr>
              <a:t>American Financial Solution</a:t>
            </a:r>
          </a:p>
          <a:p>
            <a:pPr lvl="1"/>
            <a:endParaRPr lang="en-US" dirty="0">
              <a:latin typeface="+mn-lt"/>
            </a:endParaRPr>
          </a:p>
          <a:p>
            <a:pPr marL="342900" indent="-342900">
              <a:buFont typeface="Courier New" panose="02070309020205020404" pitchFamily="49" charset="0"/>
              <a:buChar char="o"/>
            </a:pPr>
            <a:r>
              <a:rPr lang="en-US" dirty="0">
                <a:solidFill>
                  <a:srgbClr val="0070C0"/>
                </a:solidFill>
                <a:latin typeface="+mn-lt"/>
              </a:rPr>
              <a:t>Hard: </a:t>
            </a:r>
          </a:p>
          <a:p>
            <a:pPr marL="800100" lvl="1" indent="-342900">
              <a:buFont typeface="Arial" panose="020B0604020202020204" pitchFamily="34" charset="0"/>
              <a:buChar char="•"/>
            </a:pPr>
            <a:r>
              <a:rPr lang="en-US" dirty="0">
                <a:latin typeface="+mn-lt"/>
              </a:rPr>
              <a:t>One for Utility Assistance</a:t>
            </a:r>
          </a:p>
          <a:p>
            <a:pPr marL="800100" lvl="1" indent="-342900">
              <a:buFont typeface="Arial" panose="020B0604020202020204" pitchFamily="34" charset="0"/>
              <a:buChar char="•"/>
            </a:pPr>
            <a:r>
              <a:rPr lang="en-US" dirty="0">
                <a:latin typeface="+mn-lt"/>
              </a:rPr>
              <a:t>One Credit report pull </a:t>
            </a:r>
          </a:p>
          <a:p>
            <a:pPr marL="800100" lvl="1" indent="-342900">
              <a:buFont typeface="Arial" panose="020B0604020202020204" pitchFamily="34" charset="0"/>
              <a:buChar char="•"/>
            </a:pPr>
            <a:r>
              <a:rPr lang="en-US" dirty="0">
                <a:latin typeface="+mn-lt"/>
              </a:rPr>
              <a:t>One Benefits Hub appointment</a:t>
            </a:r>
          </a:p>
        </p:txBody>
      </p:sp>
      <p:sp>
        <p:nvSpPr>
          <p:cNvPr id="3" name="Rectangle 2"/>
          <p:cNvSpPr/>
          <p:nvPr/>
        </p:nvSpPr>
        <p:spPr>
          <a:xfrm>
            <a:off x="2362200" y="4690258"/>
            <a:ext cx="6553200" cy="1938992"/>
          </a:xfrm>
          <a:prstGeom prst="rect">
            <a:avLst/>
          </a:prstGeom>
        </p:spPr>
        <p:txBody>
          <a:bodyPr wrap="square">
            <a:spAutoFit/>
          </a:bodyPr>
          <a:lstStyle/>
          <a:p>
            <a:r>
              <a:rPr lang="en-US" b="0" dirty="0">
                <a:latin typeface="+mn-lt"/>
              </a:rPr>
              <a:t>What do you do with your data from the paper form?</a:t>
            </a:r>
          </a:p>
          <a:p>
            <a:endParaRPr lang="en-US" b="0" dirty="0">
              <a:latin typeface="+mn-lt"/>
            </a:endParaRPr>
          </a:p>
          <a:p>
            <a:r>
              <a:rPr lang="en-US" dirty="0">
                <a:solidFill>
                  <a:srgbClr val="0070C0"/>
                </a:solidFill>
                <a:latin typeface="+mn-lt"/>
              </a:rPr>
              <a:t>Compile the data from the paper Benefits Tracking Form, then transfer them online. </a:t>
            </a:r>
          </a:p>
        </p:txBody>
      </p:sp>
    </p:spTree>
    <p:extLst>
      <p:ext uri="{BB962C8B-B14F-4D97-AF65-F5344CB8AC3E}">
        <p14:creationId xmlns:p14="http://schemas.microsoft.com/office/powerpoint/2010/main" val="804927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514600" y="1661893"/>
            <a:ext cx="6248400" cy="469599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2800" b="0" dirty="0">
                <a:cs typeface="Arial" panose="020B0604020202020204" pitchFamily="34" charset="0"/>
              </a:rPr>
              <a:t>1. Is there anything you want clarified?</a:t>
            </a:r>
          </a:p>
          <a:p>
            <a:pPr algn="l" fontAlgn="auto">
              <a:spcAft>
                <a:spcPts val="0"/>
              </a:spcAft>
            </a:pPr>
            <a:endParaRPr lang="en-US" sz="2800" b="0" dirty="0">
              <a:cs typeface="Arial" panose="020B0604020202020204" pitchFamily="34" charset="0"/>
            </a:endParaRPr>
          </a:p>
          <a:p>
            <a:pPr algn="l" fontAlgn="auto">
              <a:spcAft>
                <a:spcPts val="0"/>
              </a:spcAft>
            </a:pPr>
            <a:r>
              <a:rPr lang="en-US" sz="2800" b="0" dirty="0">
                <a:cs typeface="Arial" panose="020B0604020202020204" pitchFamily="34" charset="0"/>
              </a:rPr>
              <a:t>2. Are there parts of the </a:t>
            </a:r>
            <a:r>
              <a:rPr lang="en-US" sz="2800" b="0" u="sng" dirty="0">
                <a:cs typeface="Arial" panose="020B0604020202020204" pitchFamily="34" charset="0"/>
              </a:rPr>
              <a:t>intake</a:t>
            </a:r>
            <a:r>
              <a:rPr lang="en-US" sz="2800" b="0" dirty="0">
                <a:cs typeface="Arial" panose="020B0604020202020204" pitchFamily="34" charset="0"/>
              </a:rPr>
              <a:t> or </a:t>
            </a:r>
            <a:r>
              <a:rPr lang="en-US" sz="2800" b="0" u="sng" dirty="0">
                <a:cs typeface="Arial" panose="020B0604020202020204" pitchFamily="34" charset="0"/>
              </a:rPr>
              <a:t>referral</a:t>
            </a:r>
            <a:r>
              <a:rPr lang="en-US" sz="2800" b="0" dirty="0">
                <a:cs typeface="Arial" panose="020B0604020202020204" pitchFamily="34" charset="0"/>
              </a:rPr>
              <a:t> process you have questions about?</a:t>
            </a:r>
          </a:p>
          <a:p>
            <a:pPr algn="l" fontAlgn="auto">
              <a:spcAft>
                <a:spcPts val="0"/>
              </a:spcAft>
            </a:pPr>
            <a:endParaRPr lang="en-US" sz="2800" b="0" dirty="0">
              <a:cs typeface="Arial" panose="020B0604020202020204" pitchFamily="34" charset="0"/>
            </a:endParaRPr>
          </a:p>
          <a:p>
            <a:pPr algn="l" fontAlgn="auto">
              <a:spcAft>
                <a:spcPts val="0"/>
              </a:spcAft>
            </a:pPr>
            <a:r>
              <a:rPr lang="en-US" sz="2800" b="0" dirty="0">
                <a:cs typeface="Arial" panose="020B0604020202020204" pitchFamily="34" charset="0"/>
              </a:rPr>
              <a:t>3. Have you reminded yourself that you’re </a:t>
            </a:r>
            <a:r>
              <a:rPr lang="en-US" sz="2800" i="1" dirty="0">
                <a:solidFill>
                  <a:srgbClr val="7030A0"/>
                </a:solidFill>
                <a:cs typeface="Arial" panose="020B0604020202020204" pitchFamily="34" charset="0"/>
              </a:rPr>
              <a:t>a really awesome person</a:t>
            </a:r>
            <a:r>
              <a:rPr lang="en-US" sz="2800" b="0" dirty="0">
                <a:cs typeface="Arial" panose="020B0604020202020204" pitchFamily="34" charset="0"/>
              </a:rPr>
              <a:t> for preparing to </a:t>
            </a:r>
            <a:r>
              <a:rPr lang="en-US" sz="2800" dirty="0">
                <a:cs typeface="Arial" panose="020B0604020202020204" pitchFamily="34" charset="0"/>
              </a:rPr>
              <a:t>help</a:t>
            </a:r>
            <a:r>
              <a:rPr lang="en-US" sz="2800" b="0" dirty="0">
                <a:cs typeface="Arial" panose="020B0604020202020204" pitchFamily="34" charset="0"/>
              </a:rPr>
              <a:t> </a:t>
            </a:r>
            <a:r>
              <a:rPr lang="en-US" sz="2800" dirty="0">
                <a:cs typeface="Arial" panose="020B0604020202020204" pitchFamily="34" charset="0"/>
              </a:rPr>
              <a:t>so many people?</a:t>
            </a:r>
            <a:endParaRPr lang="en-US" dirty="0"/>
          </a:p>
        </p:txBody>
      </p:sp>
      <p:sp>
        <p:nvSpPr>
          <p:cNvPr id="12" name="Parallelogram 2"/>
          <p:cNvSpPr/>
          <p:nvPr/>
        </p:nvSpPr>
        <p:spPr>
          <a:xfrm>
            <a:off x="2171700" y="178660"/>
            <a:ext cx="7429500" cy="907147"/>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latin typeface="FuturT"/>
              </a:rPr>
              <a:t>	     Time for Questions</a:t>
            </a:r>
          </a:p>
        </p:txBody>
      </p:sp>
      <p:grpSp>
        <p:nvGrpSpPr>
          <p:cNvPr id="13" name="Group 12"/>
          <p:cNvGrpSpPr/>
          <p:nvPr/>
        </p:nvGrpSpPr>
        <p:grpSpPr>
          <a:xfrm>
            <a:off x="2" y="2"/>
            <a:ext cx="1968261" cy="6868249"/>
            <a:chOff x="-1" y="22412"/>
            <a:chExt cx="1968262" cy="6835588"/>
          </a:xfrm>
        </p:grpSpPr>
        <p:pic>
          <p:nvPicPr>
            <p:cNvPr id="14" name="Picture 13"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5" name="Rectangle 14"/>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200" y="256674"/>
            <a:ext cx="751120" cy="751120"/>
          </a:xfrm>
          <a:prstGeom prst="rect">
            <a:avLst/>
          </a:prstGeom>
        </p:spPr>
      </p:pic>
    </p:spTree>
    <p:extLst>
      <p:ext uri="{BB962C8B-B14F-4D97-AF65-F5344CB8AC3E}">
        <p14:creationId xmlns:p14="http://schemas.microsoft.com/office/powerpoint/2010/main" val="34713091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9" name="Picture 14"/>
          <p:cNvPicPr>
            <a:picLocks noChangeAspect="1"/>
          </p:cNvPicPr>
          <p:nvPr/>
        </p:nvPicPr>
        <p:blipFill rotWithShape="1">
          <a:blip r:embed="rId4">
            <a:extLst>
              <a:ext uri="{28A0092B-C50C-407E-A947-70E740481C1C}">
                <a14:useLocalDpi xmlns:a14="http://schemas.microsoft.com/office/drawing/2010/main" val="0"/>
              </a:ext>
            </a:extLst>
          </a:blip>
          <a:srcRect t="27711"/>
          <a:stretch/>
        </p:blipFill>
        <p:spPr bwMode="auto">
          <a:xfrm>
            <a:off x="8077200" y="6019800"/>
            <a:ext cx="766762" cy="452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0"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2913" y="2238376"/>
            <a:ext cx="5632450" cy="227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9790625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455"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1752599" y="2921171"/>
            <a:ext cx="5638802" cy="1015663"/>
          </a:xfrm>
          <a:prstGeom prst="rect">
            <a:avLst/>
          </a:prstGeom>
          <a:noFill/>
        </p:spPr>
        <p:txBody>
          <a:bodyPr wrap="square" rtlCol="0">
            <a:spAutoFit/>
          </a:bodyPr>
          <a:lstStyle/>
          <a:p>
            <a:pPr algn="ctr"/>
            <a:r>
              <a:rPr lang="en-US" sz="6000" dirty="0">
                <a:solidFill>
                  <a:prstClr val="white"/>
                </a:solidFill>
                <a:latin typeface="FuturT" panose="020B0500000000000000" charset="0"/>
              </a:rPr>
              <a:t>Thank You!</a:t>
            </a:r>
          </a:p>
        </p:txBody>
      </p:sp>
      <p:sp>
        <p:nvSpPr>
          <p:cNvPr id="8" name="Parallelogram 2"/>
          <p:cNvSpPr/>
          <p:nvPr/>
        </p:nvSpPr>
        <p:spPr>
          <a:xfrm>
            <a:off x="-381000" y="5181600"/>
            <a:ext cx="8915400" cy="12192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b="0" i="1" dirty="0">
                <a:solidFill>
                  <a:srgbClr val="1E59B8"/>
                </a:solidFill>
                <a:latin typeface="+mj-lt"/>
              </a:rPr>
              <a:t>Intake &amp; Benefits Training</a:t>
            </a:r>
          </a:p>
        </p:txBody>
      </p:sp>
    </p:spTree>
    <p:extLst>
      <p:ext uri="{BB962C8B-B14F-4D97-AF65-F5344CB8AC3E}">
        <p14:creationId xmlns:p14="http://schemas.microsoft.com/office/powerpoint/2010/main" val="236334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0" y="22412"/>
            <a:ext cx="1968262" cy="6835588"/>
            <a:chOff x="-1" y="22412"/>
            <a:chExt cx="1968262" cy="6835588"/>
          </a:xfrm>
        </p:grpSpPr>
        <p:pic>
          <p:nvPicPr>
            <p:cNvPr id="40" name="Picture 39"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41" name="Rectangle 40"/>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42"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1"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Intake &amp; Benefits Manual</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2" name="TextBox 1"/>
          <p:cNvSpPr txBox="1"/>
          <p:nvPr/>
        </p:nvSpPr>
        <p:spPr>
          <a:xfrm>
            <a:off x="6400800" y="2895600"/>
            <a:ext cx="2743200" cy="224676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a:ea typeface="ＭＳ Ｐゴシック" pitchFamily="48" charset="-128"/>
                <a:cs typeface="+mn-cs"/>
              </a:rPr>
              <a:t>The first page in your manual is </a:t>
            </a:r>
            <a:r>
              <a:rPr kumimoji="0" lang="en-US" sz="2800" b="1" i="1" u="none" strike="noStrike" kern="1200" cap="none" spc="0" normalizeH="0" baseline="0" noProof="0" dirty="0">
                <a:ln>
                  <a:noFill/>
                </a:ln>
                <a:solidFill>
                  <a:srgbClr val="1E59B8"/>
                </a:solidFill>
                <a:effectLst/>
                <a:uLnTx/>
                <a:uFillTx/>
                <a:latin typeface="Calibri"/>
                <a:ea typeface="ＭＳ Ｐゴシック" pitchFamily="48" charset="-128"/>
                <a:cs typeface="+mn-cs"/>
              </a:rPr>
              <a:t>where any site-specific information lives</a:t>
            </a:r>
          </a:p>
        </p:txBody>
      </p:sp>
      <p:pic>
        <p:nvPicPr>
          <p:cNvPr id="3" name="Picture 2"/>
          <p:cNvPicPr>
            <a:picLocks noChangeAspect="1"/>
          </p:cNvPicPr>
          <p:nvPr/>
        </p:nvPicPr>
        <p:blipFill>
          <a:blip r:embed="rId5"/>
          <a:stretch>
            <a:fillRect/>
          </a:stretch>
        </p:blipFill>
        <p:spPr>
          <a:xfrm>
            <a:off x="2101549" y="1676400"/>
            <a:ext cx="4165961" cy="47815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35112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78559" y="4724400"/>
            <a:ext cx="5043981" cy="1810094"/>
          </a:xfrm>
          <a:prstGeom prst="rect">
            <a:avLst/>
          </a:prstGeom>
          <a:ln>
            <a:noFill/>
          </a:ln>
          <a:effectLst>
            <a:outerShdw blurRad="190500" algn="tl" rotWithShape="0">
              <a:srgbClr val="000000">
                <a:alpha val="70000"/>
              </a:srgbClr>
            </a:outerShdw>
          </a:effectLst>
        </p:spPr>
      </p:pic>
      <p:grpSp>
        <p:nvGrpSpPr>
          <p:cNvPr id="39" name="Group 38"/>
          <p:cNvGrpSpPr/>
          <p:nvPr/>
        </p:nvGrpSpPr>
        <p:grpSpPr>
          <a:xfrm>
            <a:off x="0" y="22412"/>
            <a:ext cx="1968262" cy="6835588"/>
            <a:chOff x="-1" y="22412"/>
            <a:chExt cx="1968262" cy="6835588"/>
          </a:xfrm>
        </p:grpSpPr>
        <p:pic>
          <p:nvPicPr>
            <p:cNvPr id="40" name="Picture 39" descr="C:\Users\ykim\Desktop\Temp\Flyer - Tax Volunteer Recruitment 2014-2015_Page_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41" name="Rectangle 40"/>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42" name="Picture 3" descr="logo_transparent wh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grpSp>
        <p:nvGrpSpPr>
          <p:cNvPr id="8" name="Group 7"/>
          <p:cNvGrpSpPr/>
          <p:nvPr/>
        </p:nvGrpSpPr>
        <p:grpSpPr>
          <a:xfrm>
            <a:off x="2503850" y="3972336"/>
            <a:ext cx="3515950" cy="661317"/>
            <a:chOff x="4818261" y="4966420"/>
            <a:chExt cx="3515950" cy="661317"/>
          </a:xfrm>
        </p:grpSpPr>
        <p:grpSp>
          <p:nvGrpSpPr>
            <p:cNvPr id="30" name="Group 29"/>
            <p:cNvGrpSpPr/>
            <p:nvPr/>
          </p:nvGrpSpPr>
          <p:grpSpPr>
            <a:xfrm>
              <a:off x="4818261" y="4966420"/>
              <a:ext cx="462284" cy="443780"/>
              <a:chOff x="649815" y="803911"/>
              <a:chExt cx="1312943" cy="1260389"/>
            </a:xfrm>
          </p:grpSpPr>
          <p:sp>
            <p:nvSpPr>
              <p:cNvPr id="31" name="Oval 30"/>
              <p:cNvSpPr/>
              <p:nvPr/>
            </p:nvSpPr>
            <p:spPr>
              <a:xfrm>
                <a:off x="649815" y="1176740"/>
                <a:ext cx="914400" cy="887560"/>
              </a:xfrm>
              <a:prstGeom prst="ellipse">
                <a:avLst/>
              </a:prstGeom>
              <a:no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32" name="Picture 31"/>
              <p:cNvPicPr>
                <a:picLocks noChangeAspect="1"/>
              </p:cNvPicPr>
              <p:nvPr/>
            </p:nvPicPr>
            <p:blipFill rotWithShape="1">
              <a:blip r:embed="rId6"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649815" y="803911"/>
                <a:ext cx="1312943" cy="1237748"/>
              </a:xfrm>
              <a:prstGeom prst="rect">
                <a:avLst/>
              </a:prstGeom>
            </p:spPr>
          </p:pic>
        </p:grpSp>
        <p:sp>
          <p:nvSpPr>
            <p:cNvPr id="21" name="TextBox 20"/>
            <p:cNvSpPr txBox="1"/>
            <p:nvPr/>
          </p:nvSpPr>
          <p:spPr>
            <a:xfrm>
              <a:off x="5140219" y="5104517"/>
              <a:ext cx="3193992"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a:ea typeface="ＭＳ Ｐゴシック" pitchFamily="48" charset="-128"/>
                  <a:cs typeface="+mn-cs"/>
                </a:rPr>
                <a:t>Data Tracking Sheet</a:t>
              </a:r>
            </a:p>
          </p:txBody>
        </p:sp>
      </p:grpSp>
      <p:sp>
        <p:nvSpPr>
          <p:cNvPr id="20" name="TextBox 19"/>
          <p:cNvSpPr txBox="1"/>
          <p:nvPr/>
        </p:nvSpPr>
        <p:spPr>
          <a:xfrm>
            <a:off x="5555105" y="1595909"/>
            <a:ext cx="2781299"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a:ea typeface="ＭＳ Ｐゴシック" pitchFamily="48" charset="-128"/>
                <a:cs typeface="+mn-cs"/>
              </a:rPr>
              <a:t>Referral Sheets</a:t>
            </a:r>
          </a:p>
        </p:txBody>
      </p:sp>
      <p:grpSp>
        <p:nvGrpSpPr>
          <p:cNvPr id="26" name="Group 25"/>
          <p:cNvGrpSpPr/>
          <p:nvPr/>
        </p:nvGrpSpPr>
        <p:grpSpPr>
          <a:xfrm>
            <a:off x="5092821" y="1490683"/>
            <a:ext cx="462284" cy="443780"/>
            <a:chOff x="649815" y="803911"/>
            <a:chExt cx="1312942" cy="1260391"/>
          </a:xfrm>
        </p:grpSpPr>
        <p:sp>
          <p:nvSpPr>
            <p:cNvPr id="27" name="Oval 26"/>
            <p:cNvSpPr/>
            <p:nvPr/>
          </p:nvSpPr>
          <p:spPr>
            <a:xfrm>
              <a:off x="649815" y="1176740"/>
              <a:ext cx="914399" cy="887562"/>
            </a:xfrm>
            <a:prstGeom prst="ellipse">
              <a:avLst/>
            </a:prstGeom>
            <a:no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29" name="Picture 28"/>
            <p:cNvPicPr>
              <a:picLocks noChangeAspect="1"/>
            </p:cNvPicPr>
            <p:nvPr/>
          </p:nvPicPr>
          <p:blipFill rotWithShape="1">
            <a:blip r:embed="rId6"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649815" y="803911"/>
              <a:ext cx="1312942" cy="1237749"/>
            </a:xfrm>
            <a:prstGeom prst="rect">
              <a:avLst/>
            </a:prstGeom>
          </p:spPr>
        </p:pic>
      </p:grpSp>
      <p:sp>
        <p:nvSpPr>
          <p:cNvPr id="34"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Intake &amp; Benefits Manual</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pic>
        <p:nvPicPr>
          <p:cNvPr id="3" name="Picture 2"/>
          <p:cNvPicPr>
            <a:picLocks noChangeAspect="1"/>
          </p:cNvPicPr>
          <p:nvPr/>
        </p:nvPicPr>
        <p:blipFill>
          <a:blip r:embed="rId7"/>
          <a:stretch>
            <a:fillRect/>
          </a:stretch>
        </p:blipFill>
        <p:spPr>
          <a:xfrm>
            <a:off x="4953000" y="2142345"/>
            <a:ext cx="3690300" cy="15855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58055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0" y="22412"/>
            <a:ext cx="1968262" cy="6835588"/>
            <a:chOff x="-1" y="22412"/>
            <a:chExt cx="1968262" cy="6835588"/>
          </a:xfrm>
        </p:grpSpPr>
        <p:pic>
          <p:nvPicPr>
            <p:cNvPr id="40" name="Picture 39"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41" name="Rectangle 40"/>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42"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3"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Benefits Calculator</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1577309"/>
            <a:ext cx="5238375" cy="4984905"/>
          </a:xfrm>
          <a:prstGeom prst="rect">
            <a:avLst/>
          </a:prstGeom>
          <a:ln>
            <a:noFill/>
          </a:ln>
          <a:effectLst>
            <a:outerShdw blurRad="190500" algn="tl" rotWithShape="0">
              <a:srgbClr val="000000">
                <a:alpha val="70000"/>
              </a:srgbClr>
            </a:outerShdw>
          </a:effectLst>
        </p:spPr>
      </p:pic>
      <p:sp>
        <p:nvSpPr>
          <p:cNvPr id="2" name="Explosion 1 1"/>
          <p:cNvSpPr/>
          <p:nvPr/>
        </p:nvSpPr>
        <p:spPr>
          <a:xfrm rot="998291">
            <a:off x="6523072" y="1562786"/>
            <a:ext cx="2195180" cy="2239589"/>
          </a:xfrm>
          <a:prstGeom prst="irregularSeal1">
            <a:avLst/>
          </a:prstGeom>
          <a:solidFill>
            <a:srgbClr val="D0E9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FF0000"/>
                </a:solidFill>
                <a:effectLst/>
                <a:uLnTx/>
                <a:uFillTx/>
                <a:latin typeface="Calibri"/>
                <a:ea typeface="+mn-ea"/>
                <a:cs typeface="+mn-cs"/>
              </a:rPr>
              <a:t>Your new best friend!</a:t>
            </a:r>
          </a:p>
        </p:txBody>
      </p:sp>
    </p:spTree>
    <p:extLst>
      <p:ext uri="{BB962C8B-B14F-4D97-AF65-F5344CB8AC3E}">
        <p14:creationId xmlns:p14="http://schemas.microsoft.com/office/powerpoint/2010/main" val="317412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0" y="22412"/>
            <a:ext cx="1968262" cy="6835588"/>
            <a:chOff x="-1" y="22412"/>
            <a:chExt cx="1968262" cy="6835588"/>
          </a:xfrm>
        </p:grpSpPr>
        <p:pic>
          <p:nvPicPr>
            <p:cNvPr id="40" name="Picture 39"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41" name="Rectangle 40"/>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42"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3" name="Parallelogram 2"/>
          <p:cNvSpPr/>
          <p:nvPr/>
        </p:nvSpPr>
        <p:spPr>
          <a:xfrm>
            <a:off x="3429000" y="228600"/>
            <a:ext cx="6730621"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Benefits Material Bin</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9" name="TextBox 8"/>
          <p:cNvSpPr txBox="1"/>
          <p:nvPr/>
        </p:nvSpPr>
        <p:spPr>
          <a:xfrm>
            <a:off x="2286000" y="1858893"/>
            <a:ext cx="6248399" cy="433965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1E59B8"/>
                </a:solidFill>
                <a:effectLst/>
                <a:uLnTx/>
                <a:uFillTx/>
                <a:latin typeface="+mj-lt"/>
                <a:ea typeface="Arial" charset="0"/>
                <a:cs typeface="Arial" charset="0"/>
              </a:rPr>
              <a:t>Benefits Material Bin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1" u="none" strike="noStrike" kern="1200" cap="none" spc="0" normalizeH="0" baseline="0" noProof="0" dirty="0">
              <a:ln>
                <a:noFill/>
              </a:ln>
              <a:solidFill>
                <a:srgbClr val="1E59B8"/>
              </a:solidFill>
              <a:effectLst/>
              <a:uLnTx/>
              <a:uFillTx/>
              <a:latin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rPr>
              <a:t>Where you can all referral materials and Benefits Hub resources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ndParaRPr>
          </a:p>
          <a:p>
            <a:pPr marL="800100" marR="0" lvl="1" indent="-342900" algn="l" defTabSz="914400" rtl="0" eaLnBrk="0" fontAlgn="base" latinLnBrk="0" hangingPunct="0">
              <a:lnSpc>
                <a:spcPct val="100000"/>
              </a:lnSpc>
              <a:spcBef>
                <a:spcPct val="0"/>
              </a:spcBef>
              <a:spcAft>
                <a:spcPct val="0"/>
              </a:spcAft>
              <a:buClrTx/>
              <a:buSzTx/>
              <a:buFont typeface="Wingdings" charset="2"/>
              <a:buChar char="ü"/>
              <a:tabLst/>
              <a:defRPr/>
            </a:pPr>
            <a:r>
              <a:rPr kumimoji="0" lang="en-US" sz="2800" b="0" i="0" u="none" strike="noStrike" kern="1200" cap="none" spc="0" normalizeH="0" baseline="0" noProof="0" dirty="0">
                <a:ln>
                  <a:noFill/>
                </a:ln>
                <a:solidFill>
                  <a:prstClr val="black"/>
                </a:solidFill>
                <a:effectLst/>
                <a:uLnTx/>
                <a:uFillTx/>
                <a:latin typeface="Calibri"/>
              </a:rPr>
              <a:t>Labeled folders for all Referrals</a:t>
            </a:r>
          </a:p>
          <a:p>
            <a:pPr marL="800100" marR="0" lvl="1" indent="-342900" algn="l" defTabSz="914400" rtl="0" eaLnBrk="0" fontAlgn="base" latinLnBrk="0" hangingPunct="0">
              <a:lnSpc>
                <a:spcPct val="100000"/>
              </a:lnSpc>
              <a:spcBef>
                <a:spcPct val="0"/>
              </a:spcBef>
              <a:spcAft>
                <a:spcPct val="0"/>
              </a:spcAft>
              <a:buClrTx/>
              <a:buSzTx/>
              <a:buFont typeface="Wingdings" charset="2"/>
              <a:buChar char="ü"/>
              <a:tabLst/>
              <a:defRPr/>
            </a:pPr>
            <a:r>
              <a:rPr kumimoji="0" lang="en-US" sz="2800" b="0" i="0" u="none" strike="noStrike" kern="1200" cap="none" spc="0" normalizeH="0" baseline="0" noProof="0" dirty="0">
                <a:ln>
                  <a:noFill/>
                </a:ln>
                <a:solidFill>
                  <a:prstClr val="black"/>
                </a:solidFill>
                <a:effectLst/>
                <a:uLnTx/>
                <a:uFillTx/>
                <a:latin typeface="Calibri"/>
              </a:rPr>
              <a:t>Check-In Sheets</a:t>
            </a:r>
          </a:p>
          <a:p>
            <a:pPr marL="800100" marR="0" lvl="1" indent="-342900" algn="l" defTabSz="914400" rtl="0" eaLnBrk="0" fontAlgn="base" latinLnBrk="0" hangingPunct="0">
              <a:lnSpc>
                <a:spcPct val="100000"/>
              </a:lnSpc>
              <a:spcBef>
                <a:spcPct val="0"/>
              </a:spcBef>
              <a:spcAft>
                <a:spcPct val="0"/>
              </a:spcAft>
              <a:buClrTx/>
              <a:buSzTx/>
              <a:buFont typeface="Wingdings" charset="2"/>
              <a:buChar char="ü"/>
              <a:tabLst/>
              <a:defRPr/>
            </a:pPr>
            <a:r>
              <a:rPr kumimoji="0" lang="en-US" sz="2800" b="0" i="0" u="none" strike="noStrike" kern="1200" cap="none" spc="0" normalizeH="0" baseline="0" noProof="0" dirty="0">
                <a:ln>
                  <a:noFill/>
                </a:ln>
                <a:solidFill>
                  <a:prstClr val="black"/>
                </a:solidFill>
                <a:effectLst/>
                <a:uLnTx/>
                <a:uFillTx/>
                <a:latin typeface="Calibri"/>
              </a:rPr>
              <a:t>Intake Sheets</a:t>
            </a:r>
          </a:p>
          <a:p>
            <a:pPr marL="800100" marR="0" lvl="1" indent="-342900" algn="l" defTabSz="914400" rtl="0" eaLnBrk="0" fontAlgn="base" latinLnBrk="0" hangingPunct="0">
              <a:lnSpc>
                <a:spcPct val="100000"/>
              </a:lnSpc>
              <a:spcBef>
                <a:spcPct val="0"/>
              </a:spcBef>
              <a:spcAft>
                <a:spcPct val="0"/>
              </a:spcAft>
              <a:buClrTx/>
              <a:buSzTx/>
              <a:buFont typeface="Wingdings" charset="2"/>
              <a:buChar char="ü"/>
              <a:tabLst/>
              <a:defRPr/>
            </a:pPr>
            <a:r>
              <a:rPr kumimoji="0" lang="en-US" sz="2800" b="0" i="0" u="none" strike="noStrike" kern="1200" cap="none" spc="0" normalizeH="0" baseline="0" noProof="0" dirty="0">
                <a:ln>
                  <a:noFill/>
                </a:ln>
                <a:solidFill>
                  <a:prstClr val="black"/>
                </a:solidFill>
                <a:effectLst/>
                <a:uLnTx/>
                <a:uFillTx/>
                <a:latin typeface="Calibri"/>
              </a:rPr>
              <a:t>Intake Benefits Manual</a:t>
            </a:r>
            <a:endParaRPr kumimoji="0" lang="en-US" sz="2800" b="1" i="0" u="none" strike="noStrike" kern="1200" cap="none" spc="0" normalizeH="0" baseline="0" noProof="0" dirty="0">
              <a:ln>
                <a:noFill/>
              </a:ln>
              <a:solidFill>
                <a:prstClr val="black"/>
              </a:solidFill>
              <a:effectLst/>
              <a:uLnTx/>
              <a:uFillTx/>
              <a:latin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1" u="none" strike="noStrike" kern="1200" cap="none" spc="0" normalizeH="0" baseline="0" noProof="0" dirty="0">
              <a:ln>
                <a:noFill/>
              </a:ln>
              <a:solidFill>
                <a:srgbClr val="1E59B8"/>
              </a:solidFill>
              <a:effectLst/>
              <a:uLnTx/>
              <a:uFillTx/>
              <a:latin typeface="Calibri"/>
              <a:ea typeface="ＭＳ Ｐゴシック" pitchFamily="48" charset="-128"/>
              <a:cs typeface="+mn-cs"/>
            </a:endParaRPr>
          </a:p>
        </p:txBody>
      </p:sp>
    </p:spTree>
    <p:extLst>
      <p:ext uri="{BB962C8B-B14F-4D97-AF65-F5344CB8AC3E}">
        <p14:creationId xmlns:p14="http://schemas.microsoft.com/office/powerpoint/2010/main" val="4286807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0"/>
            <a:ext cx="10287000" cy="6858000"/>
          </a:xfrm>
          <a:prstGeom prst="rect">
            <a:avLst/>
          </a:prstGeom>
        </p:spPr>
      </p:pic>
      <p:sp>
        <p:nvSpPr>
          <p:cNvPr id="5" name="Parallelogram 2"/>
          <p:cNvSpPr/>
          <p:nvPr/>
        </p:nvSpPr>
        <p:spPr>
          <a:xfrm>
            <a:off x="990600" y="381000"/>
            <a:ext cx="8458200" cy="12192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FuturT"/>
                <a:ea typeface="+mn-ea"/>
                <a:cs typeface="+mn-cs"/>
              </a:rPr>
              <a:t>The Free Tax Prep Campaign</a:t>
            </a:r>
          </a:p>
        </p:txBody>
      </p:sp>
      <p:sp>
        <p:nvSpPr>
          <p:cNvPr id="6" name="Parallelogram 2"/>
          <p:cNvSpPr/>
          <p:nvPr/>
        </p:nvSpPr>
        <p:spPr>
          <a:xfrm>
            <a:off x="-914400" y="5257800"/>
            <a:ext cx="8915400" cy="12192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b="0" i="1" dirty="0">
                <a:solidFill>
                  <a:srgbClr val="1E59B8"/>
                </a:solidFill>
                <a:latin typeface="+mj-lt"/>
              </a:rPr>
              <a:t>Intake &amp; Benefits Training</a:t>
            </a:r>
          </a:p>
        </p:txBody>
      </p:sp>
    </p:spTree>
    <p:extLst>
      <p:ext uri="{BB962C8B-B14F-4D97-AF65-F5344CB8AC3E}">
        <p14:creationId xmlns:p14="http://schemas.microsoft.com/office/powerpoint/2010/main" val="2690338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0" y="22412"/>
            <a:ext cx="1968262" cy="6835588"/>
            <a:chOff x="-1" y="22412"/>
            <a:chExt cx="1968262" cy="6835588"/>
          </a:xfrm>
        </p:grpSpPr>
        <p:pic>
          <p:nvPicPr>
            <p:cNvPr id="40" name="Picture 39"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41" name="Rectangle 40"/>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42"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3" name="Parallelogram 2"/>
          <p:cNvSpPr/>
          <p:nvPr/>
        </p:nvSpPr>
        <p:spPr>
          <a:xfrm>
            <a:off x="3124199" y="228600"/>
            <a:ext cx="6535003"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The Intake Website</a:t>
            </a:r>
          </a:p>
        </p:txBody>
      </p:sp>
      <p:sp>
        <p:nvSpPr>
          <p:cNvPr id="9" name="TextBox 8"/>
          <p:cNvSpPr txBox="1"/>
          <p:nvPr/>
        </p:nvSpPr>
        <p:spPr>
          <a:xfrm>
            <a:off x="2362200" y="1653153"/>
            <a:ext cx="6477000" cy="181588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1E59B8"/>
                </a:solidFill>
                <a:effectLst/>
                <a:uLnTx/>
                <a:uFillTx/>
                <a:latin typeface="+mj-lt"/>
                <a:ea typeface="Arial" charset="0"/>
                <a:cs typeface="Arial" charset="0"/>
              </a:rPr>
              <a:t>FreeTaxKingCounty.com/Intake</a:t>
            </a:r>
            <a:endParaRPr kumimoji="0" lang="en-US" sz="2800" b="1" i="1" u="none" strike="noStrike" kern="1200" cap="none" spc="0" normalizeH="0" baseline="0" noProof="0" dirty="0">
              <a:ln>
                <a:noFill/>
              </a:ln>
              <a:solidFill>
                <a:srgbClr val="1E59B8"/>
              </a:solidFill>
              <a:effectLst/>
              <a:uLnTx/>
              <a:uFillTx/>
              <a:latin typeface="+mj-lt"/>
            </a:endParaRPr>
          </a:p>
          <a:p>
            <a:pPr marL="800100" marR="0" lvl="1" indent="-342900" algn="l" defTabSz="914400" rtl="0" eaLnBrk="0" fontAlgn="auto" latinLnBrk="0" hangingPunct="0">
              <a:lnSpc>
                <a:spcPct val="100000"/>
              </a:lnSpc>
              <a:spcBef>
                <a:spcPct val="0"/>
              </a:spcBef>
              <a:spcAft>
                <a:spcPts val="0"/>
              </a:spcAft>
              <a:buClrTx/>
              <a:buSzTx/>
              <a:buFont typeface="Wingdings" charset="2"/>
              <a:buChar char="ü"/>
              <a:tabLst/>
              <a:defRPr/>
            </a:pPr>
            <a:r>
              <a:rPr kumimoji="0" lang="en-US" sz="2800" b="0" i="0" u="none" strike="noStrike" kern="1200" cap="none" spc="0" normalizeH="0" baseline="0" noProof="0" dirty="0">
                <a:ln>
                  <a:noFill/>
                </a:ln>
                <a:solidFill>
                  <a:prstClr val="black"/>
                </a:solidFill>
                <a:effectLst/>
                <a:uLnTx/>
                <a:uFillTx/>
                <a:latin typeface="+mj-lt"/>
              </a:rPr>
              <a:t>Bookmarked in Browser</a:t>
            </a:r>
          </a:p>
          <a:p>
            <a:pPr marL="800100" marR="0" lvl="1" indent="-342900" algn="l" defTabSz="914400" rtl="0" eaLnBrk="0" fontAlgn="auto" latinLnBrk="0" hangingPunct="0">
              <a:lnSpc>
                <a:spcPct val="100000"/>
              </a:lnSpc>
              <a:spcBef>
                <a:spcPct val="0"/>
              </a:spcBef>
              <a:spcAft>
                <a:spcPts val="0"/>
              </a:spcAft>
              <a:buClrTx/>
              <a:buSzTx/>
              <a:buFont typeface="Wingdings" charset="2"/>
              <a:buChar char="ü"/>
              <a:tabLst/>
              <a:defRPr/>
            </a:pPr>
            <a:r>
              <a:rPr kumimoji="0" lang="en-US" sz="2800" b="0" i="0" u="none" strike="noStrike" kern="1200" cap="none" spc="0" normalizeH="0" baseline="0" noProof="0" dirty="0">
                <a:ln>
                  <a:noFill/>
                </a:ln>
                <a:solidFill>
                  <a:prstClr val="black"/>
                </a:solidFill>
                <a:effectLst/>
                <a:uLnTx/>
                <a:uFillTx/>
                <a:latin typeface="+mj-lt"/>
              </a:rPr>
              <a:t>Printable referral forms</a:t>
            </a:r>
          </a:p>
          <a:p>
            <a:pPr marL="800100" marR="0" lvl="1" indent="-342900" algn="l" defTabSz="914400" rtl="0" eaLnBrk="0" fontAlgn="auto" latinLnBrk="0" hangingPunct="0">
              <a:lnSpc>
                <a:spcPct val="100000"/>
              </a:lnSpc>
              <a:spcBef>
                <a:spcPct val="0"/>
              </a:spcBef>
              <a:spcAft>
                <a:spcPts val="0"/>
              </a:spcAft>
              <a:buClrTx/>
              <a:buSzTx/>
              <a:buFont typeface="Wingdings" charset="2"/>
              <a:buChar char="ü"/>
              <a:tabLst/>
              <a:defRPr/>
            </a:pPr>
            <a:r>
              <a:rPr kumimoji="0" lang="en-US" sz="2800" b="1" i="0" u="none" strike="noStrike" kern="1200" cap="none" spc="0" normalizeH="0" baseline="0" noProof="0" dirty="0">
                <a:ln>
                  <a:noFill/>
                </a:ln>
                <a:solidFill>
                  <a:srgbClr val="FF0000"/>
                </a:solidFill>
                <a:effectLst/>
                <a:uLnTx/>
                <a:uFillTx/>
                <a:latin typeface="+mj-lt"/>
              </a:rPr>
              <a:t>Online Benefits Calculator lives here!</a:t>
            </a:r>
          </a:p>
        </p:txBody>
      </p:sp>
      <p:pic>
        <p:nvPicPr>
          <p:cNvPr id="2" name="Picture 1"/>
          <p:cNvPicPr>
            <a:picLocks noChangeAspect="1"/>
          </p:cNvPicPr>
          <p:nvPr/>
        </p:nvPicPr>
        <p:blipFill>
          <a:blip r:embed="rId5"/>
          <a:stretch>
            <a:fillRect/>
          </a:stretch>
        </p:blipFill>
        <p:spPr>
          <a:xfrm>
            <a:off x="3112217" y="3733800"/>
            <a:ext cx="5724525" cy="2942283"/>
          </a:xfrm>
          <a:prstGeom prst="rect">
            <a:avLst/>
          </a:prstGeom>
          <a:ln>
            <a:noFill/>
          </a:ln>
          <a:effectLst>
            <a:outerShdw blurRad="190500" algn="tl" rotWithShape="0">
              <a:srgbClr val="000000">
                <a:alpha val="70000"/>
              </a:srgbClr>
            </a:outerShdw>
          </a:effectLst>
        </p:spPr>
      </p:pic>
      <p:sp>
        <p:nvSpPr>
          <p:cNvPr id="4" name="Right Arrow 3"/>
          <p:cNvSpPr/>
          <p:nvPr/>
        </p:nvSpPr>
        <p:spPr>
          <a:xfrm rot="1149240">
            <a:off x="2404207" y="5431964"/>
            <a:ext cx="1468843" cy="503883"/>
          </a:xfrm>
          <a:prstGeom prst="rightArrow">
            <a:avLst>
              <a:gd name="adj1" fmla="val 50000"/>
              <a:gd name="adj2" fmla="val 417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7445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0" y="22412"/>
            <a:ext cx="1968262" cy="6835588"/>
            <a:chOff x="-1" y="22412"/>
            <a:chExt cx="1968262" cy="6835588"/>
          </a:xfrm>
        </p:grpSpPr>
        <p:pic>
          <p:nvPicPr>
            <p:cNvPr id="40" name="Picture 39"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41" name="Rectangle 40"/>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42"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3" name="Parallelogram 2"/>
          <p:cNvSpPr/>
          <p:nvPr/>
        </p:nvSpPr>
        <p:spPr>
          <a:xfrm>
            <a:off x="3124199" y="228600"/>
            <a:ext cx="6535003"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The Intake Website</a:t>
            </a:r>
          </a:p>
        </p:txBody>
      </p:sp>
      <p:sp>
        <p:nvSpPr>
          <p:cNvPr id="9" name="TextBox 8"/>
          <p:cNvSpPr txBox="1"/>
          <p:nvPr/>
        </p:nvSpPr>
        <p:spPr>
          <a:xfrm>
            <a:off x="2704171" y="1790118"/>
            <a:ext cx="6477000"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1E59B8"/>
                </a:solidFill>
                <a:effectLst/>
                <a:uLnTx/>
                <a:uFillTx/>
                <a:latin typeface="+mj-lt"/>
                <a:ea typeface="Arial" charset="0"/>
                <a:cs typeface="Arial" charset="0"/>
              </a:rPr>
              <a:t>Let’s walk through the website now!</a:t>
            </a:r>
            <a:endParaRPr kumimoji="0" lang="en-US" sz="2800" b="1" i="0" u="none" strike="noStrike" kern="1200" cap="none" spc="0" normalizeH="0" baseline="0" noProof="0" dirty="0">
              <a:ln>
                <a:noFill/>
              </a:ln>
              <a:solidFill>
                <a:srgbClr val="FF0000"/>
              </a:solidFill>
              <a:effectLst/>
              <a:uLnTx/>
              <a:uFillTx/>
              <a:latin typeface="+mj-lt"/>
            </a:endParaRPr>
          </a:p>
        </p:txBody>
      </p:sp>
      <p:pic>
        <p:nvPicPr>
          <p:cNvPr id="2" name="Picture 1"/>
          <p:cNvPicPr>
            <a:picLocks noChangeAspect="1"/>
          </p:cNvPicPr>
          <p:nvPr/>
        </p:nvPicPr>
        <p:blipFill>
          <a:blip r:embed="rId5"/>
          <a:stretch>
            <a:fillRect/>
          </a:stretch>
        </p:blipFill>
        <p:spPr>
          <a:xfrm>
            <a:off x="2782528" y="2667000"/>
            <a:ext cx="5655826" cy="2957512"/>
          </a:xfrm>
          <a:prstGeom prst="rect">
            <a:avLst/>
          </a:prstGeom>
          <a:ln>
            <a:noFill/>
          </a:ln>
          <a:effectLst>
            <a:outerShdw blurRad="190500" algn="tl" rotWithShape="0">
              <a:srgbClr val="000000">
                <a:alpha val="70000"/>
              </a:srgbClr>
            </a:outerShdw>
          </a:effectLst>
        </p:spPr>
      </p:pic>
      <p:sp>
        <p:nvSpPr>
          <p:cNvPr id="3" name="TextBox 2"/>
          <p:cNvSpPr txBox="1"/>
          <p:nvPr/>
        </p:nvSpPr>
        <p:spPr>
          <a:xfrm>
            <a:off x="2600541" y="6119230"/>
            <a:ext cx="6019800" cy="461665"/>
          </a:xfrm>
          <a:prstGeom prst="rect">
            <a:avLst/>
          </a:prstGeom>
          <a:noFill/>
        </p:spPr>
        <p:txBody>
          <a:bodyPr wrap="square" rtlCol="0">
            <a:spAutoFit/>
          </a:bodyPr>
          <a:lstStyle/>
          <a:p>
            <a:pPr algn="ctr"/>
            <a:r>
              <a:rPr lang="en-US" dirty="0"/>
              <a:t>www.freetaxkingcounty.com/intake</a:t>
            </a:r>
          </a:p>
        </p:txBody>
      </p:sp>
    </p:spTree>
    <p:extLst>
      <p:ext uri="{BB962C8B-B14F-4D97-AF65-F5344CB8AC3E}">
        <p14:creationId xmlns:p14="http://schemas.microsoft.com/office/powerpoint/2010/main" val="4066024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Training Roadmap</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48" name="Rectangle 47"/>
          <p:cNvSpPr/>
          <p:nvPr/>
        </p:nvSpPr>
        <p:spPr>
          <a:xfrm>
            <a:off x="5958185" y="1964111"/>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Intake &amp; Screening</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Rectangle 50"/>
          <p:cNvSpPr/>
          <p:nvPr/>
        </p:nvSpPr>
        <p:spPr>
          <a:xfrm>
            <a:off x="3192043" y="3383901"/>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Standards of Conduct</a:t>
            </a:r>
          </a:p>
        </p:txBody>
      </p:sp>
      <p:sp>
        <p:nvSpPr>
          <p:cNvPr id="52" name="Rectangle 51"/>
          <p:cNvSpPr/>
          <p:nvPr/>
        </p:nvSpPr>
        <p:spPr>
          <a:xfrm>
            <a:off x="5958185" y="3383901"/>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Basic Food &amp; Healthcare</a:t>
            </a:r>
          </a:p>
        </p:txBody>
      </p:sp>
      <p:sp>
        <p:nvSpPr>
          <p:cNvPr id="53" name="Rectangle 52"/>
          <p:cNvSpPr/>
          <p:nvPr/>
        </p:nvSpPr>
        <p:spPr>
          <a:xfrm>
            <a:off x="1828800" y="4735081"/>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Utility Assistance</a:t>
            </a:r>
          </a:p>
        </p:txBody>
      </p:sp>
      <p:sp>
        <p:nvSpPr>
          <p:cNvPr id="54" name="Rectangle 53"/>
          <p:cNvSpPr/>
          <p:nvPr/>
        </p:nvSpPr>
        <p:spPr>
          <a:xfrm>
            <a:off x="3220610"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Financial Coaching Services</a:t>
            </a:r>
          </a:p>
        </p:txBody>
      </p:sp>
      <p:sp>
        <p:nvSpPr>
          <p:cNvPr id="66" name="Rectangle 65"/>
          <p:cNvSpPr/>
          <p:nvPr/>
        </p:nvSpPr>
        <p:spPr>
          <a:xfrm>
            <a:off x="5948019"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Practice &amp; Review</a:t>
            </a:r>
          </a:p>
        </p:txBody>
      </p:sp>
      <p:sp>
        <p:nvSpPr>
          <p:cNvPr id="15" name="Rectangle 14"/>
          <p:cNvSpPr/>
          <p:nvPr/>
        </p:nvSpPr>
        <p:spPr>
          <a:xfrm>
            <a:off x="4575618" y="3383901"/>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Benefits: Referrals &amp; Data Tracking</a:t>
            </a:r>
          </a:p>
        </p:txBody>
      </p:sp>
      <p:sp>
        <p:nvSpPr>
          <p:cNvPr id="16" name="Rectangle 15"/>
          <p:cNvSpPr/>
          <p:nvPr/>
        </p:nvSpPr>
        <p:spPr>
          <a:xfrm>
            <a:off x="1828800" y="3378829"/>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Cultural Humility</a:t>
            </a:r>
          </a:p>
        </p:txBody>
      </p:sp>
      <p:sp>
        <p:nvSpPr>
          <p:cNvPr id="17" name="Rectangle 16"/>
          <p:cNvSpPr/>
          <p:nvPr/>
        </p:nvSpPr>
        <p:spPr>
          <a:xfrm>
            <a:off x="4556209"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Credit Pulls</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tangle 18"/>
          <p:cNvSpPr/>
          <p:nvPr/>
        </p:nvSpPr>
        <p:spPr>
          <a:xfrm>
            <a:off x="1828800" y="1963103"/>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Campaign Overview</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ectangle 19"/>
          <p:cNvSpPr/>
          <p:nvPr/>
        </p:nvSpPr>
        <p:spPr>
          <a:xfrm>
            <a:off x="4555286" y="1962095"/>
            <a:ext cx="1159714" cy="1159714"/>
          </a:xfrm>
          <a:prstGeom prst="rect">
            <a:avLst/>
          </a:prstGeom>
          <a:noFill/>
          <a:ln>
            <a:solidFill>
              <a:srgbClr val="2280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99AB9"/>
                </a:solidFill>
                <a:effectLst/>
                <a:uLnTx/>
                <a:uFillTx/>
                <a:latin typeface="Calibri"/>
                <a:ea typeface="+mn-ea"/>
                <a:cs typeface="+mn-cs"/>
              </a:rPr>
              <a:t>Site Operation &amp; Flow</a:t>
            </a:r>
          </a:p>
        </p:txBody>
      </p:sp>
      <p:sp>
        <p:nvSpPr>
          <p:cNvPr id="21" name="Rectangle 20"/>
          <p:cNvSpPr/>
          <p:nvPr/>
        </p:nvSpPr>
        <p:spPr>
          <a:xfrm>
            <a:off x="3192043" y="1975169"/>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Resources</a:t>
            </a:r>
          </a:p>
        </p:txBody>
      </p:sp>
    </p:spTree>
    <p:extLst>
      <p:ext uri="{BB962C8B-B14F-4D97-AF65-F5344CB8AC3E}">
        <p14:creationId xmlns:p14="http://schemas.microsoft.com/office/powerpoint/2010/main" val="1773236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2286000" y="1905002"/>
            <a:ext cx="4572000" cy="258532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FuturT" panose="020B0500000000000000" charset="0"/>
                <a:ea typeface="ＭＳ Ｐゴシック" pitchFamily="48" charset="-128"/>
                <a:cs typeface="+mn-cs"/>
              </a:rPr>
              <a:t>Tax Site Operation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FuturT" panose="020B0500000000000000" charset="0"/>
                <a:ea typeface="ＭＳ Ｐゴシック" pitchFamily="48" charset="-128"/>
                <a:cs typeface="+mn-cs"/>
              </a:rPr>
              <a:t>&amp; Flow</a:t>
            </a:r>
          </a:p>
        </p:txBody>
      </p:sp>
      <p:sp>
        <p:nvSpPr>
          <p:cNvPr id="7" name="Parallelogram 2"/>
          <p:cNvSpPr/>
          <p:nvPr/>
        </p:nvSpPr>
        <p:spPr>
          <a:xfrm>
            <a:off x="-381000" y="5181600"/>
            <a:ext cx="8915400" cy="12192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b="0" i="1" dirty="0">
                <a:solidFill>
                  <a:srgbClr val="1E59B8"/>
                </a:solidFill>
                <a:latin typeface="+mj-lt"/>
              </a:rPr>
              <a:t>Intake &amp; Benefits Training</a:t>
            </a:r>
          </a:p>
        </p:txBody>
      </p:sp>
    </p:spTree>
    <p:extLst>
      <p:ext uri="{BB962C8B-B14F-4D97-AF65-F5344CB8AC3E}">
        <p14:creationId xmlns:p14="http://schemas.microsoft.com/office/powerpoint/2010/main" val="4124669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2232075"/>
            <a:ext cx="8305800" cy="2949525"/>
          </a:xfrm>
          <a:prstGeom prst="rect">
            <a:avLst/>
          </a:prstGeom>
        </p:spPr>
        <p:txBody>
          <a:bodyPr wrap="square">
            <a:spAutoFit/>
          </a:bodyPr>
          <a:lstStyle/>
          <a:p>
            <a:pPr marL="457200" marR="0" lvl="1" indent="-342900" algn="l" defTabSz="914400" rtl="0" eaLnBrk="0" fontAlgn="auto" latinLnBrk="0" hangingPunct="0">
              <a:lnSpc>
                <a:spcPct val="100000"/>
              </a:lnSpc>
              <a:spcBef>
                <a:spcPct val="0"/>
              </a:spcBef>
              <a:spcAft>
                <a:spcPts val="100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prstClr val="black"/>
                </a:solidFill>
                <a:effectLst/>
                <a:uLnTx/>
                <a:uFillTx/>
                <a:latin typeface="+mj-lt"/>
                <a:ea typeface="Arial" charset="0"/>
                <a:cs typeface="Arial" charset="0"/>
              </a:rPr>
              <a:t>Help with tax site set-up</a:t>
            </a:r>
          </a:p>
          <a:p>
            <a:pPr marL="457200" marR="0" lvl="1" indent="-342900" algn="l" defTabSz="914400" rtl="0" eaLnBrk="0" fontAlgn="auto" latinLnBrk="0" hangingPunct="0">
              <a:lnSpc>
                <a:spcPct val="100000"/>
              </a:lnSpc>
              <a:spcBef>
                <a:spcPct val="0"/>
              </a:spcBef>
              <a:spcAft>
                <a:spcPts val="100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prstClr val="black"/>
                </a:solidFill>
                <a:effectLst/>
                <a:uLnTx/>
                <a:uFillTx/>
                <a:latin typeface="+mj-lt"/>
                <a:ea typeface="Arial" charset="0"/>
                <a:cs typeface="Arial" charset="0"/>
              </a:rPr>
              <a:t>Greet all clients and is the face of the Free Tax Campaign</a:t>
            </a:r>
          </a:p>
          <a:p>
            <a:pPr marL="457200" marR="0" lvl="1" indent="-342900" algn="l" defTabSz="914400" rtl="0" eaLnBrk="0" fontAlgn="auto" latinLnBrk="0" hangingPunct="0">
              <a:lnSpc>
                <a:spcPct val="100000"/>
              </a:lnSpc>
              <a:spcBef>
                <a:spcPct val="0"/>
              </a:spcBef>
              <a:spcAft>
                <a:spcPts val="100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prstClr val="black"/>
                </a:solidFill>
                <a:effectLst/>
                <a:uLnTx/>
                <a:uFillTx/>
                <a:latin typeface="+mj-lt"/>
                <a:ea typeface="Arial" charset="0"/>
                <a:cs typeface="Arial" charset="0"/>
              </a:rPr>
              <a:t>Organize client paperwork</a:t>
            </a:r>
          </a:p>
          <a:p>
            <a:pPr marL="457200" marR="0" lvl="1" indent="-342900" algn="l" defTabSz="914400" rtl="0" eaLnBrk="0" fontAlgn="auto" latinLnBrk="0" hangingPunct="0">
              <a:lnSpc>
                <a:spcPct val="100000"/>
              </a:lnSpc>
              <a:spcBef>
                <a:spcPct val="0"/>
              </a:spcBef>
              <a:spcAft>
                <a:spcPts val="100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prstClr val="black"/>
                </a:solidFill>
                <a:effectLst/>
                <a:uLnTx/>
                <a:uFillTx/>
                <a:latin typeface="+mj-lt"/>
                <a:ea typeface="Arial" charset="0"/>
                <a:cs typeface="Arial" charset="0"/>
              </a:rPr>
              <a:t>Pair clients with Volunteer Tax Preparers</a:t>
            </a:r>
          </a:p>
          <a:p>
            <a:pPr marL="457200" marR="0" lvl="1" indent="-342900" algn="l" defTabSz="914400" rtl="0" eaLnBrk="0" fontAlgn="auto" latinLnBrk="0" hangingPunct="0">
              <a:lnSpc>
                <a:spcPct val="100000"/>
              </a:lnSpc>
              <a:spcBef>
                <a:spcPct val="0"/>
              </a:spcBef>
              <a:spcAft>
                <a:spcPts val="100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prstClr val="black"/>
                </a:solidFill>
                <a:effectLst/>
                <a:uLnTx/>
                <a:uFillTx/>
                <a:latin typeface="+mj-lt"/>
                <a:ea typeface="Arial" charset="0"/>
                <a:cs typeface="Arial" charset="0"/>
              </a:rPr>
              <a:t>Screen and refer clients for additional benefits</a:t>
            </a:r>
          </a:p>
          <a:p>
            <a:pPr marL="457200" marR="0" lvl="1" indent="-342900" algn="l" defTabSz="914400" rtl="0" eaLnBrk="0" fontAlgn="auto" latinLnBrk="0" hangingPunct="0">
              <a:lnSpc>
                <a:spcPct val="100000"/>
              </a:lnSpc>
              <a:spcBef>
                <a:spcPct val="0"/>
              </a:spcBef>
              <a:spcAft>
                <a:spcPts val="100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prstClr val="black"/>
                </a:solidFill>
                <a:effectLst/>
                <a:uLnTx/>
                <a:uFillTx/>
                <a:latin typeface="+mj-lt"/>
                <a:ea typeface="Arial" charset="0"/>
                <a:cs typeface="Arial" charset="0"/>
              </a:rPr>
              <a:t>Maintain site flow</a:t>
            </a:r>
            <a:endParaRPr kumimoji="0" lang="en-US" b="1" i="0" u="none" strike="noStrike" kern="1200" cap="none" spc="0" normalizeH="0" baseline="0" noProof="0" dirty="0">
              <a:ln>
                <a:noFill/>
              </a:ln>
              <a:solidFill>
                <a:prstClr val="black"/>
              </a:solidFill>
              <a:effectLst/>
              <a:uLnTx/>
              <a:uFillTx/>
              <a:latin typeface="+mj-lt"/>
              <a:ea typeface="Arial" charset="0"/>
              <a:cs typeface="Arial" charset="0"/>
            </a:endParaRP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4" name="TextBox 3"/>
          <p:cNvSpPr txBox="1"/>
          <p:nvPr/>
        </p:nvSpPr>
        <p:spPr>
          <a:xfrm>
            <a:off x="190500" y="1371600"/>
            <a:ext cx="8686800" cy="954107"/>
          </a:xfrm>
          <a:prstGeom prst="rect">
            <a:avLst/>
          </a:prstGeom>
          <a:noFill/>
        </p:spPr>
        <p:txBody>
          <a:bodyPr wrap="square" rtlCol="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j-lt"/>
                <a:ea typeface="Arial" charset="0"/>
                <a:cs typeface="Arial" charset="0"/>
              </a:rPr>
              <a:t>Intake &amp; Benefit Specialists are </a:t>
            </a:r>
            <a:r>
              <a:rPr kumimoji="0" lang="en-US" sz="2800" b="1" i="1" u="none" strike="noStrike" kern="1200" cap="none" spc="0" normalizeH="0" baseline="0" noProof="0" dirty="0">
                <a:ln>
                  <a:noFill/>
                </a:ln>
                <a:solidFill>
                  <a:srgbClr val="1E59B8"/>
                </a:solidFill>
                <a:effectLst/>
                <a:uLnTx/>
                <a:uFillTx/>
                <a:latin typeface="+mj-lt"/>
                <a:ea typeface="Arial" charset="0"/>
                <a:cs typeface="Arial" charset="0"/>
              </a:rPr>
              <a:t>critical</a:t>
            </a:r>
            <a:r>
              <a:rPr kumimoji="0" lang="en-US" sz="2800" b="0" i="1" u="none" strike="noStrike" kern="1200" cap="none" spc="0" normalizeH="0" baseline="0" noProof="0" dirty="0">
                <a:ln>
                  <a:noFill/>
                </a:ln>
                <a:solidFill>
                  <a:prstClr val="black"/>
                </a:solidFill>
                <a:effectLst/>
                <a:uLnTx/>
                <a:uFillTx/>
                <a:latin typeface="+mj-lt"/>
                <a:ea typeface="Arial" charset="0"/>
                <a:cs typeface="Arial" charset="0"/>
              </a:rPr>
              <a:t> </a:t>
            </a:r>
            <a:r>
              <a:rPr kumimoji="0" lang="en-US" sz="2800" b="0" i="0" u="none" strike="noStrike" kern="1200" cap="none" spc="0" normalizeH="0" baseline="0" noProof="0" dirty="0">
                <a:ln>
                  <a:noFill/>
                </a:ln>
                <a:solidFill>
                  <a:prstClr val="black"/>
                </a:solidFill>
                <a:effectLst/>
                <a:uLnTx/>
                <a:uFillTx/>
                <a:latin typeface="+mj-lt"/>
                <a:ea typeface="Arial" charset="0"/>
                <a:cs typeface="Arial" charset="0"/>
              </a:rPr>
              <a:t>to site operation </a:t>
            </a:r>
            <a:r>
              <a:rPr lang="en-US" sz="2800" b="0" dirty="0">
                <a:solidFill>
                  <a:prstClr val="black"/>
                </a:solidFill>
                <a:latin typeface="+mj-lt"/>
                <a:ea typeface="Arial" charset="0"/>
                <a:cs typeface="Arial" charset="0"/>
              </a:rPr>
              <a:t>&amp;</a:t>
            </a:r>
            <a:r>
              <a:rPr kumimoji="0" lang="en-US" sz="2800" b="0" i="0" u="none" strike="noStrike" kern="1200" cap="none" spc="0" normalizeH="0" baseline="0" noProof="0" dirty="0">
                <a:ln>
                  <a:noFill/>
                </a:ln>
                <a:solidFill>
                  <a:prstClr val="black"/>
                </a:solidFill>
                <a:effectLst/>
                <a:uLnTx/>
                <a:uFillTx/>
                <a:latin typeface="+mj-lt"/>
                <a:ea typeface="Arial" charset="0"/>
                <a:cs typeface="Arial" charset="0"/>
              </a:rPr>
              <a:t> flow. </a:t>
            </a:r>
          </a:p>
        </p:txBody>
      </p:sp>
      <p:sp>
        <p:nvSpPr>
          <p:cNvPr id="8" name="Parallelogram 2"/>
          <p:cNvSpPr/>
          <p:nvPr/>
        </p:nvSpPr>
        <p:spPr>
          <a:xfrm>
            <a:off x="-381000" y="228600"/>
            <a:ext cx="8839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defRPr/>
            </a:pPr>
            <a:r>
              <a:rPr lang="en-US" sz="3600" dirty="0">
                <a:solidFill>
                  <a:prstClr val="white"/>
                </a:solidFill>
                <a:latin typeface="FuturT"/>
              </a:rPr>
              <a:t>Intake &amp; Benefit Specialists Role</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Tree>
    <p:extLst>
      <p:ext uri="{BB962C8B-B14F-4D97-AF65-F5344CB8AC3E}">
        <p14:creationId xmlns:p14="http://schemas.microsoft.com/office/powerpoint/2010/main" val="7821272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2" name="Rectangle 1"/>
          <p:cNvSpPr/>
          <p:nvPr/>
        </p:nvSpPr>
        <p:spPr>
          <a:xfrm>
            <a:off x="1837673" y="1676400"/>
            <a:ext cx="4038600" cy="3418756"/>
          </a:xfrm>
          <a:prstGeom prst="rect">
            <a:avLst/>
          </a:prstGeom>
        </p:spPr>
        <p:txBody>
          <a:bodyPr wrap="square">
            <a:spAutoFit/>
          </a:bodyPr>
          <a:lstStyle/>
          <a:p>
            <a:pPr marL="457200" marR="0" lvl="1" indent="0" algn="l" defTabSz="914400" rtl="0" eaLnBrk="0" fontAlgn="auto" latinLnBrk="0" hangingPunct="0">
              <a:lnSpc>
                <a:spcPct val="2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Arial" panose="020B0604020202020204" pitchFamily="34" charset="0"/>
              </a:rPr>
              <a:t>Intake / Waiting Area</a:t>
            </a:r>
          </a:p>
          <a:p>
            <a:pPr marL="457200" marR="0" lvl="1" indent="0" algn="l" defTabSz="914400" rtl="0" eaLnBrk="0" fontAlgn="auto" latinLnBrk="0" hangingPunct="0">
              <a:lnSpc>
                <a:spcPct val="2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Arial" panose="020B0604020202020204" pitchFamily="34" charset="0"/>
              </a:rPr>
              <a:t>Tax Preparation Area</a:t>
            </a:r>
          </a:p>
          <a:p>
            <a:pPr marL="457200" marR="0" lvl="1" indent="0" algn="l" defTabSz="914400" rtl="0" eaLnBrk="0" fontAlgn="auto" latinLnBrk="0" hangingPunct="0">
              <a:lnSpc>
                <a:spcPct val="2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Arial" panose="020B0604020202020204" pitchFamily="34" charset="0"/>
              </a:rPr>
              <a:t>Forms Table</a:t>
            </a:r>
          </a:p>
          <a:p>
            <a:pPr marL="457200" marR="0" lvl="1" indent="0" algn="l" defTabSz="914400" rtl="0" eaLnBrk="0" fontAlgn="auto" latinLnBrk="0" hangingPunct="0">
              <a:lnSpc>
                <a:spcPct val="2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Arial" panose="020B0604020202020204" pitchFamily="34" charset="0"/>
              </a:rPr>
              <a:t>Administrative Table</a:t>
            </a:r>
          </a:p>
        </p:txBody>
      </p:sp>
      <p:sp>
        <p:nvSpPr>
          <p:cNvPr id="3" name="TextBox 2"/>
          <p:cNvSpPr txBox="1"/>
          <p:nvPr/>
        </p:nvSpPr>
        <p:spPr>
          <a:xfrm>
            <a:off x="990600" y="1400544"/>
            <a:ext cx="4191000"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Anatomy of a Tax Site:</a:t>
            </a:r>
          </a:p>
        </p:txBody>
      </p:sp>
      <p:sp>
        <p:nvSpPr>
          <p:cNvPr id="7"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Site Flow</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11" name="Rectangle 10"/>
          <p:cNvSpPr/>
          <p:nvPr/>
        </p:nvSpPr>
        <p:spPr>
          <a:xfrm>
            <a:off x="1828801" y="2228439"/>
            <a:ext cx="451531" cy="451531"/>
          </a:xfrm>
          <a:prstGeom prst="rect">
            <a:avLst/>
          </a:prstGeom>
          <a:solidFill>
            <a:srgbClr val="1E59B8"/>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275A89"/>
              </a:solidFill>
              <a:effectLst/>
              <a:uLnTx/>
              <a:uFillTx/>
              <a:latin typeface="Calibri"/>
              <a:ea typeface="+mn-ea"/>
              <a:cs typeface="+mn-cs"/>
            </a:endParaRPr>
          </a:p>
        </p:txBody>
      </p:sp>
      <p:sp>
        <p:nvSpPr>
          <p:cNvPr id="13" name="TextBox 12"/>
          <p:cNvSpPr txBox="1"/>
          <p:nvPr/>
        </p:nvSpPr>
        <p:spPr>
          <a:xfrm>
            <a:off x="1968442" y="2295434"/>
            <a:ext cx="393421"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48" charset="-128"/>
                <a:cs typeface="Arial" panose="020B0604020202020204" pitchFamily="34" charset="0"/>
              </a:rPr>
              <a:t>1</a:t>
            </a:r>
          </a:p>
        </p:txBody>
      </p:sp>
      <p:grpSp>
        <p:nvGrpSpPr>
          <p:cNvPr id="14" name="Group 13"/>
          <p:cNvGrpSpPr/>
          <p:nvPr/>
        </p:nvGrpSpPr>
        <p:grpSpPr>
          <a:xfrm>
            <a:off x="1795644" y="3012027"/>
            <a:ext cx="538433" cy="584133"/>
            <a:chOff x="2313392" y="3040346"/>
            <a:chExt cx="741222" cy="804134"/>
          </a:xfrm>
        </p:grpSpPr>
        <p:sp>
          <p:nvSpPr>
            <p:cNvPr id="15" name="Rectangle 14"/>
            <p:cNvSpPr/>
            <p:nvPr/>
          </p:nvSpPr>
          <p:spPr>
            <a:xfrm>
              <a:off x="2313392" y="3040346"/>
              <a:ext cx="621590" cy="621590"/>
            </a:xfrm>
            <a:prstGeom prst="rect">
              <a:avLst/>
            </a:prstGeom>
            <a:solidFill>
              <a:srgbClr val="1E59B8"/>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p:cNvSpPr txBox="1"/>
            <p:nvPr/>
          </p:nvSpPr>
          <p:spPr>
            <a:xfrm>
              <a:off x="2513020" y="3124201"/>
              <a:ext cx="541594" cy="72027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48" charset="-128"/>
                  <a:cs typeface="Arial" panose="020B0604020202020204" pitchFamily="34" charset="0"/>
                </a:rPr>
                <a:t>2</a:t>
              </a:r>
            </a:p>
          </p:txBody>
        </p:sp>
      </p:grpSp>
      <p:grpSp>
        <p:nvGrpSpPr>
          <p:cNvPr id="17" name="Group 16"/>
          <p:cNvGrpSpPr/>
          <p:nvPr/>
        </p:nvGrpSpPr>
        <p:grpSpPr>
          <a:xfrm>
            <a:off x="1828802" y="3791885"/>
            <a:ext cx="547058" cy="603777"/>
            <a:chOff x="2363221" y="4305300"/>
            <a:chExt cx="753095" cy="831177"/>
          </a:xfrm>
        </p:grpSpPr>
        <p:sp>
          <p:nvSpPr>
            <p:cNvPr id="18" name="Rectangle 17"/>
            <p:cNvSpPr/>
            <p:nvPr/>
          </p:nvSpPr>
          <p:spPr>
            <a:xfrm>
              <a:off x="2363221" y="4305300"/>
              <a:ext cx="621590" cy="621590"/>
            </a:xfrm>
            <a:prstGeom prst="rect">
              <a:avLst/>
            </a:prstGeom>
            <a:solidFill>
              <a:srgbClr val="1E59B8"/>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8"/>
            <p:cNvSpPr txBox="1"/>
            <p:nvPr/>
          </p:nvSpPr>
          <p:spPr>
            <a:xfrm>
              <a:off x="2574722" y="4416198"/>
              <a:ext cx="541594" cy="72027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48" charset="-128"/>
                  <a:cs typeface="Arial" panose="020B0604020202020204" pitchFamily="34" charset="0"/>
                </a:rPr>
                <a:t>3</a:t>
              </a:r>
            </a:p>
          </p:txBody>
        </p:sp>
      </p:grpSp>
      <p:grpSp>
        <p:nvGrpSpPr>
          <p:cNvPr id="20" name="Group 19"/>
          <p:cNvGrpSpPr/>
          <p:nvPr/>
        </p:nvGrpSpPr>
        <p:grpSpPr>
          <a:xfrm>
            <a:off x="1820177" y="4591387"/>
            <a:ext cx="547057" cy="597175"/>
            <a:chOff x="2363221" y="4305300"/>
            <a:chExt cx="753094" cy="822088"/>
          </a:xfrm>
        </p:grpSpPr>
        <p:sp>
          <p:nvSpPr>
            <p:cNvPr id="21" name="Rectangle 20"/>
            <p:cNvSpPr/>
            <p:nvPr/>
          </p:nvSpPr>
          <p:spPr>
            <a:xfrm>
              <a:off x="2363221" y="4305300"/>
              <a:ext cx="621590" cy="621590"/>
            </a:xfrm>
            <a:prstGeom prst="rect">
              <a:avLst/>
            </a:prstGeom>
            <a:solidFill>
              <a:srgbClr val="1E59B8"/>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1"/>
            <p:cNvSpPr txBox="1"/>
            <p:nvPr/>
          </p:nvSpPr>
          <p:spPr>
            <a:xfrm>
              <a:off x="2574721" y="4407109"/>
              <a:ext cx="541594" cy="72027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48" charset="-128"/>
                  <a:cs typeface="Arial" panose="020B0604020202020204" pitchFamily="34" charset="0"/>
                </a:rPr>
                <a:t>4</a:t>
              </a:r>
            </a:p>
          </p:txBody>
        </p:sp>
      </p:grpSp>
    </p:spTree>
    <p:extLst>
      <p:ext uri="{BB962C8B-B14F-4D97-AF65-F5344CB8AC3E}">
        <p14:creationId xmlns:p14="http://schemas.microsoft.com/office/powerpoint/2010/main" val="2845504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Anatomy of a Tax Site</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pic>
        <p:nvPicPr>
          <p:cNvPr id="31" name="Picture 30"/>
          <p:cNvPicPr>
            <a:picLocks noChangeAspect="1"/>
          </p:cNvPicPr>
          <p:nvPr/>
        </p:nvPicPr>
        <p:blipFill rotWithShape="1">
          <a:blip r:embed="rId3"/>
          <a:srcRect l="30477" t="48476" r="19524" b="18000"/>
          <a:stretch/>
        </p:blipFill>
        <p:spPr>
          <a:xfrm>
            <a:off x="1066800" y="2438402"/>
            <a:ext cx="7315200" cy="3065417"/>
          </a:xfrm>
          <a:prstGeom prst="rect">
            <a:avLst/>
          </a:prstGeom>
        </p:spPr>
      </p:pic>
      <p:sp>
        <p:nvSpPr>
          <p:cNvPr id="58" name="Pentagon 57"/>
          <p:cNvSpPr/>
          <p:nvPr/>
        </p:nvSpPr>
        <p:spPr>
          <a:xfrm>
            <a:off x="152400" y="3971108"/>
            <a:ext cx="2362200" cy="677092"/>
          </a:xfrm>
          <a:prstGeom prst="homePlate">
            <a:avLst/>
          </a:prstGeom>
          <a:solidFill>
            <a:srgbClr val="1E59B8"/>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1. Waiting Area/Intake Area</a:t>
            </a:r>
          </a:p>
        </p:txBody>
      </p:sp>
      <p:sp>
        <p:nvSpPr>
          <p:cNvPr id="59" name="Pentagon 58"/>
          <p:cNvSpPr/>
          <p:nvPr/>
        </p:nvSpPr>
        <p:spPr>
          <a:xfrm rot="20299465">
            <a:off x="1447128" y="5234860"/>
            <a:ext cx="2828867" cy="537917"/>
          </a:xfrm>
          <a:prstGeom prst="homePlate">
            <a:avLst/>
          </a:prstGeom>
          <a:solidFill>
            <a:srgbClr val="1E59B8"/>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2. Tax Prep Area</a:t>
            </a:r>
          </a:p>
        </p:txBody>
      </p:sp>
      <p:sp>
        <p:nvSpPr>
          <p:cNvPr id="60" name="Pentagon 59"/>
          <p:cNvSpPr/>
          <p:nvPr/>
        </p:nvSpPr>
        <p:spPr>
          <a:xfrm rot="2602413">
            <a:off x="4146767" y="3096697"/>
            <a:ext cx="2241478" cy="372292"/>
          </a:xfrm>
          <a:prstGeom prst="homePlate">
            <a:avLst/>
          </a:prstGeom>
          <a:solidFill>
            <a:srgbClr val="1E59B8"/>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3. Forms Table</a:t>
            </a:r>
          </a:p>
        </p:txBody>
      </p:sp>
      <p:sp>
        <p:nvSpPr>
          <p:cNvPr id="61" name="Pentagon 60"/>
          <p:cNvSpPr/>
          <p:nvPr/>
        </p:nvSpPr>
        <p:spPr>
          <a:xfrm flipH="1">
            <a:off x="6562374" y="4120931"/>
            <a:ext cx="1852285" cy="377449"/>
          </a:xfrm>
          <a:prstGeom prst="homePlate">
            <a:avLst/>
          </a:prstGeom>
          <a:solidFill>
            <a:srgbClr val="1E59B8"/>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4. Admin Table</a:t>
            </a:r>
          </a:p>
        </p:txBody>
      </p:sp>
      <p:sp>
        <p:nvSpPr>
          <p:cNvPr id="32" name="TextBox 31"/>
          <p:cNvSpPr txBox="1"/>
          <p:nvPr/>
        </p:nvSpPr>
        <p:spPr>
          <a:xfrm>
            <a:off x="457200" y="1687443"/>
            <a:ext cx="7162800"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Seattle Public Library – Central Branch</a:t>
            </a:r>
          </a:p>
        </p:txBody>
      </p:sp>
    </p:spTree>
    <p:extLst>
      <p:ext uri="{BB962C8B-B14F-4D97-AF65-F5344CB8AC3E}">
        <p14:creationId xmlns:p14="http://schemas.microsoft.com/office/powerpoint/2010/main" val="1864659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1349" t="22763" r="13160" b="8889"/>
          <a:stretch/>
        </p:blipFill>
        <p:spPr bwMode="auto">
          <a:xfrm>
            <a:off x="3545219" y="1505721"/>
            <a:ext cx="3421286" cy="47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Pentagon 8"/>
          <p:cNvSpPr/>
          <p:nvPr/>
        </p:nvSpPr>
        <p:spPr>
          <a:xfrm>
            <a:off x="228602" y="5247422"/>
            <a:ext cx="3613573" cy="540254"/>
          </a:xfrm>
          <a:prstGeom prst="homePlate">
            <a:avLst/>
          </a:prstGeom>
          <a:solidFill>
            <a:srgbClr val="1E59B8"/>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1. Waiting Area/Intake Area</a:t>
            </a:r>
          </a:p>
        </p:txBody>
      </p:sp>
      <p:sp>
        <p:nvSpPr>
          <p:cNvPr id="10" name="Pentagon 9"/>
          <p:cNvSpPr/>
          <p:nvPr/>
        </p:nvSpPr>
        <p:spPr>
          <a:xfrm>
            <a:off x="1414381" y="2590852"/>
            <a:ext cx="2828867" cy="537917"/>
          </a:xfrm>
          <a:prstGeom prst="homePlate">
            <a:avLst/>
          </a:prstGeom>
          <a:solidFill>
            <a:srgbClr val="1E59B8"/>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2. Tax Prep Area</a:t>
            </a:r>
          </a:p>
        </p:txBody>
      </p:sp>
      <p:sp>
        <p:nvSpPr>
          <p:cNvPr id="12" name="Pentagon 11"/>
          <p:cNvSpPr/>
          <p:nvPr/>
        </p:nvSpPr>
        <p:spPr>
          <a:xfrm>
            <a:off x="1984351" y="1505722"/>
            <a:ext cx="2241478" cy="535005"/>
          </a:xfrm>
          <a:prstGeom prst="homePlate">
            <a:avLst/>
          </a:prstGeom>
          <a:solidFill>
            <a:srgbClr val="1E59B8"/>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3. Forms Table</a:t>
            </a:r>
          </a:p>
        </p:txBody>
      </p:sp>
      <p:sp>
        <p:nvSpPr>
          <p:cNvPr id="13" name="Pentagon 12"/>
          <p:cNvSpPr/>
          <p:nvPr/>
        </p:nvSpPr>
        <p:spPr>
          <a:xfrm flipH="1">
            <a:off x="6858002" y="1505723"/>
            <a:ext cx="1852285" cy="535005"/>
          </a:xfrm>
          <a:prstGeom prst="homePlate">
            <a:avLst/>
          </a:prstGeom>
          <a:solidFill>
            <a:srgbClr val="1E59B8"/>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4. Admin Table</a:t>
            </a:r>
          </a:p>
        </p:txBody>
      </p:sp>
      <p:sp>
        <p:nvSpPr>
          <p:cNvPr id="2" name="TextBox 1"/>
          <p:cNvSpPr txBox="1"/>
          <p:nvPr/>
        </p:nvSpPr>
        <p:spPr>
          <a:xfrm>
            <a:off x="5509590" y="5595196"/>
            <a:ext cx="888601"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Chairs </a:t>
            </a:r>
          </a:p>
        </p:txBody>
      </p:sp>
      <p:sp>
        <p:nvSpPr>
          <p:cNvPr id="15" name="TextBox 14"/>
          <p:cNvSpPr txBox="1"/>
          <p:nvPr/>
        </p:nvSpPr>
        <p:spPr>
          <a:xfrm>
            <a:off x="2962575" y="4504250"/>
            <a:ext cx="1165288"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Intake Table</a:t>
            </a:r>
          </a:p>
        </p:txBody>
      </p:sp>
      <p:sp>
        <p:nvSpPr>
          <p:cNvPr id="11" name="Parallelogram 2"/>
          <p:cNvSpPr/>
          <p:nvPr/>
        </p:nvSpPr>
        <p:spPr>
          <a:xfrm>
            <a:off x="-310725" y="221224"/>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Anatomy of a Tax Site</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14" name="TextBox 13"/>
          <p:cNvSpPr txBox="1"/>
          <p:nvPr/>
        </p:nvSpPr>
        <p:spPr>
          <a:xfrm>
            <a:off x="457200" y="3752235"/>
            <a:ext cx="3429000"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Bellevue </a:t>
            </a:r>
            <a:r>
              <a:rPr kumimoji="0" lang="en-US" sz="2800" b="1" i="0" u="none" strike="noStrike" kern="1200" cap="none" spc="0" normalizeH="0" baseline="0" noProof="0" dirty="0" err="1">
                <a:ln>
                  <a:noFill/>
                </a:ln>
                <a:solidFill>
                  <a:prstClr val="black"/>
                </a:solidFill>
                <a:effectLst/>
                <a:uLnTx/>
                <a:uFillTx/>
                <a:latin typeface="Calibri"/>
                <a:ea typeface="ＭＳ Ｐゴシック" pitchFamily="48" charset="-128"/>
                <a:cs typeface="+mn-cs"/>
              </a:rPr>
              <a:t>Hopelink</a:t>
            </a:r>
            <a:endPar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p:txBody>
      </p:sp>
    </p:spTree>
    <p:extLst>
      <p:ext uri="{BB962C8B-B14F-4D97-AF65-F5344CB8AC3E}">
        <p14:creationId xmlns:p14="http://schemas.microsoft.com/office/powerpoint/2010/main" val="2291387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4" name="TextBox 3"/>
          <p:cNvSpPr txBox="1"/>
          <p:nvPr/>
        </p:nvSpPr>
        <p:spPr>
          <a:xfrm>
            <a:off x="385684" y="1298616"/>
            <a:ext cx="8231446"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Intake</a:t>
            </a:r>
            <a:r>
              <a:rPr kumimoji="0" lang="en-US" sz="2400" b="1" i="0" u="none" strike="noStrike" kern="1200" cap="none" spc="0" normalizeH="0" noProof="0" dirty="0">
                <a:ln>
                  <a:noFill/>
                </a:ln>
                <a:solidFill>
                  <a:prstClr val="black"/>
                </a:solidFill>
                <a:effectLst/>
                <a:uLnTx/>
                <a:uFillTx/>
                <a:latin typeface="Calibri"/>
                <a:ea typeface="ＭＳ Ｐゴシック" pitchFamily="48" charset="-128"/>
                <a:cs typeface="+mn-cs"/>
              </a:rPr>
              <a:t> &amp; Benefit </a:t>
            </a:r>
            <a:r>
              <a:rPr kumimoji="0" lang="en-US" sz="24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Specialists are so critical to site flow because:</a:t>
            </a:r>
          </a:p>
        </p:txBody>
      </p:sp>
      <p:sp>
        <p:nvSpPr>
          <p:cNvPr id="8" name="TextBox 7"/>
          <p:cNvSpPr txBox="1"/>
          <p:nvPr/>
        </p:nvSpPr>
        <p:spPr>
          <a:xfrm>
            <a:off x="228600" y="1833762"/>
            <a:ext cx="8762999" cy="3016210"/>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rPr>
              <a:t>Many sites have intake and waiting areas that are separate from the tax prep area</a:t>
            </a:r>
          </a:p>
          <a:p>
            <a:pPr marL="800100" lvl="1" indent="-342900">
              <a:spcAft>
                <a:spcPts val="1200"/>
              </a:spcAft>
              <a:buFontTx/>
              <a:buChar char="-"/>
              <a:defRPr/>
            </a:pPr>
            <a:r>
              <a:rPr kumimoji="0" lang="en-US" sz="2000" b="0" i="1" u="none" strike="noStrike" kern="1200" cap="none" spc="0" normalizeH="0" baseline="0" noProof="0" dirty="0">
                <a:ln>
                  <a:noFill/>
                </a:ln>
                <a:solidFill>
                  <a:prstClr val="black"/>
                </a:solidFill>
                <a:effectLst/>
                <a:uLnTx/>
                <a:uFillTx/>
                <a:latin typeface="Calibri"/>
              </a:rPr>
              <a:t>This separation is difficult to manage – with </a:t>
            </a:r>
            <a:r>
              <a:rPr lang="en-US" sz="2000" b="0" i="1" dirty="0">
                <a:solidFill>
                  <a:prstClr val="black"/>
                </a:solidFill>
                <a:latin typeface="Calibri"/>
              </a:rPr>
              <a:t>Intake &amp; Benefit Specialists</a:t>
            </a:r>
            <a:r>
              <a:rPr kumimoji="0" lang="en-US" sz="2000" b="0" i="1" u="none" strike="noStrike" kern="1200" cap="none" spc="0" normalizeH="0" baseline="0" noProof="0" dirty="0">
                <a:ln>
                  <a:noFill/>
                </a:ln>
                <a:solidFill>
                  <a:prstClr val="black"/>
                </a:solidFill>
                <a:effectLst/>
                <a:uLnTx/>
                <a:uFillTx/>
                <a:latin typeface="Calibri"/>
              </a:rPr>
              <a:t>, the site as a whole flows smoothly and effectively</a:t>
            </a:r>
          </a:p>
          <a:p>
            <a:pPr marL="342900" lvl="0" indent="-342900">
              <a:spcAft>
                <a:spcPts val="1200"/>
              </a:spcAft>
              <a:buFont typeface="Arial" panose="020B0604020202020204" pitchFamily="34" charset="0"/>
              <a:buChar char="•"/>
              <a:defRPr/>
            </a:pPr>
            <a:r>
              <a:rPr lang="en-US" sz="2000" b="0" dirty="0">
                <a:solidFill>
                  <a:prstClr val="black"/>
                </a:solidFill>
                <a:latin typeface="Calibri"/>
              </a:rPr>
              <a:t>Intake &amp; Benefit Specialists </a:t>
            </a:r>
            <a:r>
              <a:rPr kumimoji="0" lang="en-US" sz="2000" b="0" i="0" u="none" strike="noStrike" kern="1200" cap="none" spc="0" normalizeH="0" baseline="0" noProof="0" dirty="0">
                <a:ln>
                  <a:noFill/>
                </a:ln>
                <a:solidFill>
                  <a:prstClr val="black"/>
                </a:solidFill>
                <a:effectLst/>
                <a:uLnTx/>
                <a:uFillTx/>
                <a:latin typeface="Calibri"/>
              </a:rPr>
              <a:t>are </a:t>
            </a:r>
            <a:r>
              <a:rPr kumimoji="0" lang="en-US" sz="2000" b="1" i="1" u="none" strike="noStrike" kern="1200" cap="none" spc="0" normalizeH="0" baseline="0" noProof="0" dirty="0">
                <a:ln>
                  <a:noFill/>
                </a:ln>
                <a:solidFill>
                  <a:srgbClr val="1E59B8"/>
                </a:solidFill>
                <a:effectLst/>
                <a:uLnTx/>
                <a:uFillTx/>
                <a:latin typeface="Calibri"/>
              </a:rPr>
              <a:t>the face of the tax site </a:t>
            </a:r>
            <a:r>
              <a:rPr kumimoji="0" lang="en-US" sz="2000" b="0" i="0" u="none" strike="noStrike" kern="1200" cap="none" spc="0" normalizeH="0" baseline="0" noProof="0" dirty="0">
                <a:ln>
                  <a:noFill/>
                </a:ln>
                <a:solidFill>
                  <a:prstClr val="black"/>
                </a:solidFill>
                <a:effectLst/>
                <a:uLnTx/>
                <a:uFillTx/>
                <a:latin typeface="Calibri"/>
              </a:rPr>
              <a:t>and typically the first to interact with clients</a:t>
            </a:r>
          </a:p>
          <a:p>
            <a:pPr marL="342900" lvl="0" indent="-342900">
              <a:spcAft>
                <a:spcPts val="1200"/>
              </a:spcAft>
              <a:buFont typeface="Arial" panose="020B0604020202020204" pitchFamily="34" charset="0"/>
              <a:buChar char="•"/>
              <a:defRPr/>
            </a:pPr>
            <a:r>
              <a:rPr lang="en-US" sz="2000" b="0" dirty="0">
                <a:solidFill>
                  <a:prstClr val="black"/>
                </a:solidFill>
                <a:latin typeface="Calibri"/>
              </a:rPr>
              <a:t>Intake &amp; Benefit Specialists </a:t>
            </a:r>
            <a:r>
              <a:rPr kumimoji="0" lang="en-US" sz="2000" b="0" i="0" u="none" strike="noStrike" kern="1200" cap="none" spc="0" normalizeH="0" baseline="0" noProof="0" dirty="0">
                <a:ln>
                  <a:noFill/>
                </a:ln>
                <a:solidFill>
                  <a:prstClr val="black"/>
                </a:solidFill>
                <a:effectLst/>
                <a:uLnTx/>
                <a:uFillTx/>
                <a:latin typeface="Calibri"/>
              </a:rPr>
              <a:t>answer clients’ questions and redirects more complex tax questions to tax preparers or the site manager</a:t>
            </a:r>
          </a:p>
        </p:txBody>
      </p:sp>
      <p:sp>
        <p:nvSpPr>
          <p:cNvPr id="11" name="Parallelogram 2"/>
          <p:cNvSpPr/>
          <p:nvPr/>
        </p:nvSpPr>
        <p:spPr>
          <a:xfrm>
            <a:off x="-381000" y="158335"/>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Maintaining Site Flow</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Tree>
    <p:extLst>
      <p:ext uri="{BB962C8B-B14F-4D97-AF65-F5344CB8AC3E}">
        <p14:creationId xmlns:p14="http://schemas.microsoft.com/office/powerpoint/2010/main" val="554716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4" name="TextBox 3"/>
          <p:cNvSpPr txBox="1"/>
          <p:nvPr/>
        </p:nvSpPr>
        <p:spPr>
          <a:xfrm>
            <a:off x="486889" y="2156928"/>
            <a:ext cx="8153400" cy="209288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a:ea typeface="ＭＳ Ｐゴシック" pitchFamily="48" charset="-128"/>
                <a:cs typeface="+mn-cs"/>
              </a:rPr>
              <a:t>Class Discussion: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1" i="1" u="none" strike="noStrike" kern="1200" cap="none" spc="0" normalizeH="0" baseline="0" noProof="0" dirty="0">
                <a:ln>
                  <a:noFill/>
                </a:ln>
                <a:solidFill>
                  <a:prstClr val="black"/>
                </a:solidFill>
                <a:effectLst/>
                <a:uLnTx/>
                <a:uFillTx/>
                <a:latin typeface="Calibri"/>
                <a:ea typeface="ＭＳ Ｐゴシック" pitchFamily="48" charset="-128"/>
                <a:cs typeface="+mn-cs"/>
              </a:rPr>
              <a:t>What would you want or need to know for your first day?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p:txBody>
      </p:sp>
      <p:sp>
        <p:nvSpPr>
          <p:cNvPr id="11" name="Parallelogram 2"/>
          <p:cNvSpPr/>
          <p:nvPr/>
        </p:nvSpPr>
        <p:spPr>
          <a:xfrm>
            <a:off x="-381000" y="158335"/>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Where to go on your first day</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1157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600200" y="1600200"/>
            <a:ext cx="6400800" cy="299497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defRPr/>
            </a:pPr>
            <a:endParaRPr kumimoji="0" lang="en-US" sz="800" b="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algn="l">
              <a:defRPr/>
            </a:pPr>
            <a:r>
              <a:rPr kumimoji="0" lang="en-US" sz="3000" b="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Your name and site</a:t>
            </a:r>
            <a:endParaRPr lang="en-US" sz="3000" b="0" dirty="0">
              <a:solidFill>
                <a:prstClr val="black"/>
              </a:solidFill>
              <a:latin typeface="Calibri"/>
              <a:cs typeface="Arial" panose="020B0604020202020204" pitchFamily="34" charset="0"/>
            </a:endParaRPr>
          </a:p>
          <a:p>
            <a:pPr marR="0" lvl="1" algn="l" defTabSz="457200" rtl="0" eaLnBrk="1" fontAlgn="base" latinLnBrk="0" hangingPunct="1">
              <a:lnSpc>
                <a:spcPct val="100000"/>
              </a:lnSpc>
              <a:spcBef>
                <a:spcPct val="20000"/>
              </a:spcBef>
              <a:spcAft>
                <a:spcPct val="0"/>
              </a:spcAft>
              <a:buClrTx/>
              <a:buSzTx/>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R="0" lvl="1" algn="l" defTabSz="457200" rtl="0" eaLnBrk="1" fontAlgn="base" latinLnBrk="0" hangingPunct="1">
              <a:lnSpc>
                <a:spcPct val="100000"/>
              </a:lnSpc>
              <a:spcBef>
                <a:spcPct val="20000"/>
              </a:spcBef>
              <a:spcAft>
                <a:spcPct val="0"/>
              </a:spcAft>
              <a:buClrTx/>
              <a:buSzTx/>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457200" rtl="0" eaLnBrk="1" fontAlgn="base" latinLnBrk="0" hangingPunct="1">
              <a:lnSpc>
                <a:spcPct val="100000"/>
              </a:lnSpc>
              <a:spcBef>
                <a:spcPct val="20000"/>
              </a:spcBef>
              <a:spcAft>
                <a:spcPct val="0"/>
              </a:spcAft>
              <a:buClrTx/>
              <a:buSzTx/>
              <a:buFont typeface="Arial"/>
              <a:buNone/>
              <a:tabLst/>
              <a:defRPr/>
            </a:pPr>
            <a:r>
              <a:rPr kumimoji="0" lang="en-US" sz="3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Something you’re excited to learn or achieve this season</a:t>
            </a:r>
          </a:p>
        </p:txBody>
      </p:sp>
      <p:sp>
        <p:nvSpPr>
          <p:cNvPr id="17" name="Title 1"/>
          <p:cNvSpPr txBox="1">
            <a:spLocks/>
          </p:cNvSpPr>
          <p:nvPr/>
        </p:nvSpPr>
        <p:spPr>
          <a:xfrm>
            <a:off x="988925" y="-98894"/>
            <a:ext cx="683231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rPr>
              <a:t>Welcome!</a:t>
            </a:r>
          </a:p>
        </p:txBody>
      </p:sp>
      <p:sp>
        <p:nvSpPr>
          <p:cNvPr id="3" name="Parallelogram 2"/>
          <p:cNvSpPr/>
          <p:nvPr/>
        </p:nvSpPr>
        <p:spPr>
          <a:xfrm>
            <a:off x="-371475" y="284736"/>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Introductions</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grpSp>
        <p:nvGrpSpPr>
          <p:cNvPr id="8" name="Group 7"/>
          <p:cNvGrpSpPr/>
          <p:nvPr/>
        </p:nvGrpSpPr>
        <p:grpSpPr>
          <a:xfrm>
            <a:off x="789709" y="1862812"/>
            <a:ext cx="734293" cy="804188"/>
            <a:chOff x="2294512" y="1481812"/>
            <a:chExt cx="734293" cy="804188"/>
          </a:xfrm>
        </p:grpSpPr>
        <p:sp>
          <p:nvSpPr>
            <p:cNvPr id="10" name="Rectangle 9"/>
            <p:cNvSpPr/>
            <p:nvPr/>
          </p:nvSpPr>
          <p:spPr>
            <a:xfrm>
              <a:off x="2294512" y="1481812"/>
              <a:ext cx="621590" cy="621590"/>
            </a:xfrm>
            <a:prstGeom prst="rect">
              <a:avLst/>
            </a:prstGeom>
            <a:solidFill>
              <a:srgbClr val="1E59B8"/>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275A89"/>
                </a:solidFill>
                <a:effectLst/>
                <a:uLnTx/>
                <a:uFillTx/>
                <a:latin typeface="Calibri"/>
                <a:ea typeface="+mn-ea"/>
                <a:cs typeface="+mn-cs"/>
              </a:endParaRPr>
            </a:p>
          </p:txBody>
        </p:sp>
        <p:sp>
          <p:nvSpPr>
            <p:cNvPr id="11" name="TextBox 10"/>
            <p:cNvSpPr txBox="1"/>
            <p:nvPr/>
          </p:nvSpPr>
          <p:spPr>
            <a:xfrm>
              <a:off x="2487211" y="1578114"/>
              <a:ext cx="541594"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48" charset="-128"/>
                  <a:cs typeface="Arial" panose="020B0604020202020204" pitchFamily="34" charset="0"/>
                </a:rPr>
                <a:t>1</a:t>
              </a:r>
            </a:p>
          </p:txBody>
        </p:sp>
      </p:grpSp>
      <p:grpSp>
        <p:nvGrpSpPr>
          <p:cNvPr id="12" name="Group 11"/>
          <p:cNvGrpSpPr/>
          <p:nvPr/>
        </p:nvGrpSpPr>
        <p:grpSpPr>
          <a:xfrm>
            <a:off x="789707" y="3170660"/>
            <a:ext cx="741222" cy="791740"/>
            <a:chOff x="2313392" y="3040346"/>
            <a:chExt cx="741222" cy="791740"/>
          </a:xfrm>
        </p:grpSpPr>
        <p:sp>
          <p:nvSpPr>
            <p:cNvPr id="13" name="Rectangle 12"/>
            <p:cNvSpPr/>
            <p:nvPr/>
          </p:nvSpPr>
          <p:spPr>
            <a:xfrm>
              <a:off x="2313392" y="3040346"/>
              <a:ext cx="621590" cy="621590"/>
            </a:xfrm>
            <a:prstGeom prst="rect">
              <a:avLst/>
            </a:prstGeom>
            <a:solidFill>
              <a:srgbClr val="1E59B8"/>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2513020" y="3124200"/>
              <a:ext cx="541594"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48" charset="-128"/>
                  <a:cs typeface="Arial" panose="020B0604020202020204" pitchFamily="34" charset="0"/>
                </a:rPr>
                <a:t>2</a:t>
              </a:r>
            </a:p>
          </p:txBody>
        </p:sp>
      </p:grpSp>
      <p:grpSp>
        <p:nvGrpSpPr>
          <p:cNvPr id="16" name="Group 15"/>
          <p:cNvGrpSpPr/>
          <p:nvPr/>
        </p:nvGrpSpPr>
        <p:grpSpPr>
          <a:xfrm>
            <a:off x="0" y="5481592"/>
            <a:ext cx="9144000" cy="1376408"/>
            <a:chOff x="0" y="5481592"/>
            <a:chExt cx="9144000" cy="1376408"/>
          </a:xfrm>
        </p:grpSpPr>
        <p:pic>
          <p:nvPicPr>
            <p:cNvPr id="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53817" y="5486399"/>
              <a:ext cx="6690183" cy="1371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4"/>
            <p:cNvPicPr>
              <a:picLocks noChangeAspect="1"/>
            </p:cNvPicPr>
            <p:nvPr/>
          </p:nvPicPr>
          <p:blipFill rotWithShape="1">
            <a:blip r:embed="rId3">
              <a:extLst>
                <a:ext uri="{28A0092B-C50C-407E-A947-70E740481C1C}">
                  <a14:useLocalDpi xmlns:a14="http://schemas.microsoft.com/office/drawing/2010/main" val="0"/>
                </a:ext>
              </a:extLst>
            </a:blip>
            <a:srcRect t="28527"/>
            <a:stretch/>
          </p:blipFill>
          <p:spPr bwMode="auto">
            <a:xfrm>
              <a:off x="7696200" y="5822550"/>
              <a:ext cx="1223962" cy="7136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p:cNvPicPr>
              <a:picLocks noChangeAspect="1"/>
            </p:cNvPicPr>
            <p:nvPr/>
          </p:nvPicPr>
          <p:blipFill>
            <a:blip r:embed="rId4"/>
            <a:stretch>
              <a:fillRect/>
            </a:stretch>
          </p:blipFill>
          <p:spPr>
            <a:xfrm>
              <a:off x="0" y="5481592"/>
              <a:ext cx="207290" cy="1376408"/>
            </a:xfrm>
            <a:prstGeom prst="rect">
              <a:avLst/>
            </a:prstGeom>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13060" t="12330" r="25974" b="22999"/>
            <a:stretch/>
          </p:blipFill>
          <p:spPr>
            <a:xfrm>
              <a:off x="370345" y="5504290"/>
              <a:ext cx="1920417" cy="1353710"/>
            </a:xfrm>
            <a:prstGeom prst="rect">
              <a:avLst/>
            </a:prstGeom>
          </p:spPr>
        </p:pic>
      </p:grpSp>
    </p:spTree>
    <p:extLst>
      <p:ext uri="{BB962C8B-B14F-4D97-AF65-F5344CB8AC3E}">
        <p14:creationId xmlns:p14="http://schemas.microsoft.com/office/powerpoint/2010/main" val="7437811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11" name="Parallelogram 2"/>
          <p:cNvSpPr/>
          <p:nvPr/>
        </p:nvSpPr>
        <p:spPr>
          <a:xfrm>
            <a:off x="-304800" y="1524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First day at the Tax Site</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2" name="TextBox 1"/>
          <p:cNvSpPr txBox="1"/>
          <p:nvPr/>
        </p:nvSpPr>
        <p:spPr>
          <a:xfrm>
            <a:off x="191105" y="1371600"/>
            <a:ext cx="8744968" cy="4447371"/>
          </a:xfrm>
          <a:prstGeom prst="rect">
            <a:avLst/>
          </a:prstGeom>
          <a:noFill/>
        </p:spPr>
        <p:txBody>
          <a:bodyPr wrap="square" rtlCol="0">
            <a:spAutoFit/>
          </a:bodyPr>
          <a:lstStyle/>
          <a:p>
            <a:pPr marL="0" marR="0" lvl="0" indent="0" algn="l" defTabSz="914400" rtl="0" eaLnBrk="0" fontAlgn="base" latinLnBrk="0" hangingPunct="0">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j-lt"/>
                <a:ea typeface="ＭＳ Ｐゴシック" pitchFamily="48" charset="-128"/>
                <a:cs typeface="+mn-cs"/>
              </a:rPr>
              <a:t>How to get yourself set up for success:</a:t>
            </a:r>
            <a:br>
              <a:rPr kumimoji="0" lang="en-US" sz="2800" b="0" i="0" u="none" strike="noStrike" kern="1200" cap="none" spc="0" normalizeH="0" baseline="0" noProof="0" dirty="0">
                <a:ln>
                  <a:noFill/>
                </a:ln>
                <a:solidFill>
                  <a:prstClr val="black"/>
                </a:solidFill>
                <a:effectLst/>
                <a:uLnTx/>
                <a:uFillTx/>
                <a:latin typeface="+mj-lt"/>
                <a:ea typeface="ＭＳ Ｐゴシック" pitchFamily="48" charset="-128"/>
                <a:cs typeface="+mn-cs"/>
              </a:rPr>
            </a:br>
            <a:endParaRPr kumimoji="0" lang="en-US" sz="2400" b="0" i="0" u="none" strike="noStrike" kern="1200" cap="none" spc="0" normalizeH="0" baseline="0" noProof="0" dirty="0">
              <a:ln>
                <a:noFill/>
              </a:ln>
              <a:solidFill>
                <a:prstClr val="black"/>
              </a:solidFill>
              <a:effectLst/>
              <a:uLnTx/>
              <a:uFillTx/>
              <a:latin typeface="+mj-lt"/>
              <a:ea typeface="ＭＳ Ｐゴシック" pitchFamily="48" charset="-128"/>
              <a:cs typeface="+mn-cs"/>
            </a:endParaRPr>
          </a:p>
          <a:p>
            <a:pPr marL="457200" marR="0" lvl="0" indent="-457200" algn="l" defTabSz="914400" rtl="0" eaLnBrk="0" fontAlgn="base" latinLnBrk="0" hangingPunct="0">
              <a:spcBef>
                <a:spcPct val="0"/>
              </a:spcBef>
              <a:spcAft>
                <a:spcPct val="0"/>
              </a:spcAft>
              <a:buClrTx/>
              <a:buSzTx/>
              <a:buFontTx/>
              <a:buAutoNum type="arabicPeriod"/>
              <a:tabLst/>
              <a:defRPr/>
            </a:pPr>
            <a:r>
              <a:rPr kumimoji="0" lang="en-US" b="0" i="0" u="none" strike="noStrike" kern="1200" cap="none" spc="0" normalizeH="0" baseline="0" noProof="0" dirty="0">
                <a:ln>
                  <a:noFill/>
                </a:ln>
                <a:solidFill>
                  <a:prstClr val="black"/>
                </a:solidFill>
                <a:effectLst/>
                <a:uLnTx/>
                <a:uFillTx/>
                <a:latin typeface="+mj-lt"/>
                <a:ea typeface="ＭＳ Ｐゴシック" pitchFamily="48" charset="-128"/>
                <a:cs typeface="+mn-cs"/>
              </a:rPr>
              <a:t>Introduce yourself to your site manager and fellow volunteers.</a:t>
            </a:r>
          </a:p>
          <a:p>
            <a:pPr marL="457200" marR="0" lvl="0" indent="-457200" algn="l" defTabSz="914400" rtl="0" eaLnBrk="0" fontAlgn="base" latinLnBrk="0" hangingPunct="0">
              <a:spcBef>
                <a:spcPct val="0"/>
              </a:spcBef>
              <a:spcAft>
                <a:spcPct val="0"/>
              </a:spcAft>
              <a:buClrTx/>
              <a:buSzTx/>
              <a:buFontTx/>
              <a:buAutoNum type="arabicPeriod"/>
              <a:tabLst/>
              <a:defRPr/>
            </a:pPr>
            <a:r>
              <a:rPr kumimoji="0" lang="en-US" b="0" i="0" u="none" strike="noStrike" kern="1200" cap="none" spc="0" normalizeH="0" baseline="0" noProof="0" dirty="0">
                <a:ln>
                  <a:noFill/>
                </a:ln>
                <a:solidFill>
                  <a:prstClr val="black"/>
                </a:solidFill>
                <a:effectLst/>
                <a:uLnTx/>
                <a:uFillTx/>
                <a:latin typeface="+mj-lt"/>
                <a:ea typeface="ＭＳ Ｐゴシック" pitchFamily="48" charset="-128"/>
                <a:cs typeface="+mn-cs"/>
              </a:rPr>
              <a:t>Set up the intake table with materials from your bin. </a:t>
            </a:r>
            <a:r>
              <a:rPr kumimoji="0" lang="en-US" b="0" i="0" u="none" strike="noStrike" kern="1200" cap="none" spc="0" normalizeH="0" baseline="0" noProof="0" dirty="0">
                <a:ln>
                  <a:noFill/>
                </a:ln>
                <a:effectLst/>
                <a:uLnTx/>
                <a:uFillTx/>
                <a:latin typeface="+mj-lt"/>
                <a:ea typeface="ＭＳ Ｐゴシック" pitchFamily="48" charset="-128"/>
                <a:cs typeface="+mn-cs"/>
              </a:rPr>
              <a:t>Use your discretion in how many forms to lay out at once. </a:t>
            </a:r>
            <a:r>
              <a:rPr kumimoji="0" lang="en-US" b="1" i="0" u="none" strike="noStrike" kern="1200" cap="none" spc="0" normalizeH="0" baseline="0" noProof="0" dirty="0">
                <a:ln>
                  <a:noFill/>
                </a:ln>
                <a:solidFill>
                  <a:srgbClr val="1E59B8"/>
                </a:solidFill>
                <a:effectLst/>
                <a:uLnTx/>
                <a:uFillTx/>
                <a:latin typeface="+mj-lt"/>
                <a:ea typeface="ＭＳ Ｐゴシック" pitchFamily="48" charset="-128"/>
                <a:cs typeface="+mn-cs"/>
              </a:rPr>
              <a:t>You’ll learn through experience</a:t>
            </a:r>
            <a:r>
              <a:rPr kumimoji="0" lang="en-US" b="0" i="0" u="none" strike="noStrike" kern="1200" cap="none" spc="0" normalizeH="0" baseline="0" noProof="0" dirty="0">
                <a:ln>
                  <a:noFill/>
                </a:ln>
                <a:solidFill>
                  <a:srgbClr val="1E59B8"/>
                </a:solidFill>
                <a:effectLst/>
                <a:uLnTx/>
                <a:uFillTx/>
                <a:latin typeface="+mj-lt"/>
                <a:ea typeface="ＭＳ Ｐゴシック" pitchFamily="48" charset="-128"/>
                <a:cs typeface="+mn-cs"/>
              </a:rPr>
              <a:t>!</a:t>
            </a:r>
          </a:p>
          <a:p>
            <a:pPr marL="457200" marR="0" lvl="0" indent="-457200" algn="l" defTabSz="914400" rtl="0" eaLnBrk="0" fontAlgn="base" latinLnBrk="0" hangingPunct="0">
              <a:spcBef>
                <a:spcPct val="0"/>
              </a:spcBef>
              <a:spcAft>
                <a:spcPct val="0"/>
              </a:spcAft>
              <a:buClrTx/>
              <a:buSzTx/>
              <a:buFontTx/>
              <a:buAutoNum type="arabicPeriod"/>
              <a:tabLst/>
              <a:defRPr/>
            </a:pPr>
            <a:r>
              <a:rPr kumimoji="0" lang="en-US" b="0" i="0" u="none" strike="noStrike" kern="1200" cap="none" spc="0" normalizeH="0" baseline="0" noProof="0" dirty="0">
                <a:ln>
                  <a:noFill/>
                </a:ln>
                <a:solidFill>
                  <a:prstClr val="black"/>
                </a:solidFill>
                <a:effectLst/>
                <a:uLnTx/>
                <a:uFillTx/>
                <a:latin typeface="+mj-lt"/>
                <a:ea typeface="ＭＳ Ｐゴシック" pitchFamily="48" charset="-128"/>
                <a:cs typeface="+mn-cs"/>
              </a:rPr>
              <a:t>Browse the Intake website and flip through the manual to learn what’s in each section.</a:t>
            </a:r>
          </a:p>
          <a:p>
            <a:pPr marL="457200" marR="0" lvl="0" indent="-457200" algn="l" defTabSz="914400" rtl="0" eaLnBrk="0" fontAlgn="base" latinLnBrk="0" hangingPunct="0">
              <a:spcBef>
                <a:spcPct val="0"/>
              </a:spcBef>
              <a:spcAft>
                <a:spcPct val="0"/>
              </a:spcAft>
              <a:buClrTx/>
              <a:buSzTx/>
              <a:buFontTx/>
              <a:buAutoNum type="arabicPeriod"/>
              <a:tabLst/>
              <a:defRPr/>
            </a:pPr>
            <a:r>
              <a:rPr kumimoji="0" lang="en-US" b="0" i="0" u="none" strike="noStrike" kern="1200" cap="none" spc="0" normalizeH="0" baseline="0" noProof="0" dirty="0">
                <a:ln>
                  <a:noFill/>
                </a:ln>
                <a:solidFill>
                  <a:prstClr val="black"/>
                </a:solidFill>
                <a:effectLst/>
                <a:uLnTx/>
                <a:uFillTx/>
                <a:latin typeface="+mj-lt"/>
                <a:ea typeface="ＭＳ Ｐゴシック" pitchFamily="48" charset="-128"/>
                <a:cs typeface="+mn-cs"/>
              </a:rPr>
              <a:t>Ask your site manager or UWKC staff any lingering or new questions!</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0" lang="en-US" sz="1900" b="0" i="0" u="none" strike="noStrike" kern="1200" cap="none" spc="0" normalizeH="0" baseline="0" noProof="0" dirty="0">
              <a:ln>
                <a:noFill/>
              </a:ln>
              <a:solidFill>
                <a:prstClr val="black"/>
              </a:solidFill>
              <a:effectLst/>
              <a:uLnTx/>
              <a:uFillTx/>
              <a:latin typeface="Arial" charset="0"/>
              <a:ea typeface="ＭＳ Ｐゴシック" pitchFamily="48" charset="-128"/>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0" lang="en-US" sz="2000" b="0" i="0" u="none" strike="noStrike" kern="1200" cap="none" spc="0" normalizeH="0" baseline="0" noProof="0" dirty="0">
              <a:ln>
                <a:noFill/>
              </a:ln>
              <a:solidFill>
                <a:prstClr val="black"/>
              </a:solidFill>
              <a:effectLst/>
              <a:uLnTx/>
              <a:uFillTx/>
              <a:latin typeface="Arial" charset="0"/>
              <a:ea typeface="ＭＳ Ｐゴシック" pitchFamily="48" charset="-128"/>
              <a:cs typeface="+mn-cs"/>
            </a:endParaRPr>
          </a:p>
        </p:txBody>
      </p:sp>
    </p:spTree>
    <p:extLst>
      <p:ext uri="{BB962C8B-B14F-4D97-AF65-F5344CB8AC3E}">
        <p14:creationId xmlns:p14="http://schemas.microsoft.com/office/powerpoint/2010/main" val="3831559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2375065" y="2459504"/>
            <a:ext cx="4572000"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FuturT" panose="020B0500000000000000" charset="0"/>
                <a:ea typeface="ＭＳ Ｐゴシック" pitchFamily="48" charset="-128"/>
                <a:cs typeface="+mn-cs"/>
              </a:rPr>
              <a:t>Intake Table</a:t>
            </a:r>
          </a:p>
        </p:txBody>
      </p:sp>
      <p:sp>
        <p:nvSpPr>
          <p:cNvPr id="6" name="Parallelogram 2"/>
          <p:cNvSpPr/>
          <p:nvPr/>
        </p:nvSpPr>
        <p:spPr>
          <a:xfrm>
            <a:off x="-381000" y="5181600"/>
            <a:ext cx="8915400" cy="12192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b="0" i="1" dirty="0">
                <a:solidFill>
                  <a:srgbClr val="1E59B8"/>
                </a:solidFill>
                <a:latin typeface="+mj-lt"/>
              </a:rPr>
              <a:t>Intake &amp; Benefits Training</a:t>
            </a:r>
          </a:p>
        </p:txBody>
      </p:sp>
    </p:spTree>
    <p:extLst>
      <p:ext uri="{BB962C8B-B14F-4D97-AF65-F5344CB8AC3E}">
        <p14:creationId xmlns:p14="http://schemas.microsoft.com/office/powerpoint/2010/main" val="7255089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4" name="TextBox 3"/>
          <p:cNvSpPr txBox="1"/>
          <p:nvPr/>
        </p:nvSpPr>
        <p:spPr>
          <a:xfrm>
            <a:off x="533400" y="2133600"/>
            <a:ext cx="8231446"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0070C0"/>
                </a:solidFill>
                <a:effectLst/>
                <a:uLnTx/>
                <a:uFillTx/>
                <a:latin typeface="Calibri"/>
              </a:rPr>
              <a:t>What</a:t>
            </a:r>
            <a:r>
              <a:rPr kumimoji="0" lang="en-US" sz="3600" b="1" i="1" u="none" strike="noStrike" kern="1200" cap="none" spc="0" normalizeH="0" noProof="0" dirty="0">
                <a:ln>
                  <a:noFill/>
                </a:ln>
                <a:solidFill>
                  <a:srgbClr val="0070C0"/>
                </a:solidFill>
                <a:effectLst/>
                <a:uLnTx/>
                <a:uFillTx/>
                <a:latin typeface="Calibri"/>
              </a:rPr>
              <a:t> makes a successful </a:t>
            </a:r>
            <a:r>
              <a:rPr lang="en-US" sz="3600" i="1" dirty="0">
                <a:solidFill>
                  <a:srgbClr val="0070C0"/>
                </a:solidFill>
                <a:latin typeface="Calibri"/>
              </a:rPr>
              <a:t>Intake Table?</a:t>
            </a:r>
            <a:endParaRPr lang="en-US" sz="2800" i="1" dirty="0">
              <a:solidFill>
                <a:prstClr val="black"/>
              </a:solidFill>
              <a:latin typeface="Calibri"/>
            </a:endParaRPr>
          </a:p>
        </p:txBody>
      </p:sp>
      <p:sp>
        <p:nvSpPr>
          <p:cNvPr id="11" name="Parallelogram 2"/>
          <p:cNvSpPr/>
          <p:nvPr/>
        </p:nvSpPr>
        <p:spPr>
          <a:xfrm>
            <a:off x="-457200" y="158334"/>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defTabSz="914400" rtl="0" eaLnBrk="0" fontAlgn="base" latinLnBrk="0" hangingPunct="0">
              <a:lnSpc>
                <a:spcPct val="100000"/>
              </a:lnSpc>
              <a:spcBef>
                <a:spcPct val="0"/>
              </a:spcBef>
              <a:spcAft>
                <a:spcPct val="0"/>
              </a:spcAft>
              <a:buClrTx/>
              <a:buSzTx/>
              <a:buFontTx/>
              <a:buNone/>
              <a:tabLst/>
              <a:defRPr/>
            </a:pPr>
            <a:r>
              <a:rPr lang="en-US" sz="3600" dirty="0">
                <a:solidFill>
                  <a:prstClr val="white"/>
                </a:solidFill>
                <a:latin typeface="FuturT"/>
              </a:rPr>
              <a:t>Intake Table	</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2" name="Rectangle 1"/>
          <p:cNvSpPr/>
          <p:nvPr/>
        </p:nvSpPr>
        <p:spPr>
          <a:xfrm>
            <a:off x="572417" y="3195936"/>
            <a:ext cx="8229600" cy="1569660"/>
          </a:xfrm>
          <a:prstGeom prst="rect">
            <a:avLst/>
          </a:prstGeom>
        </p:spPr>
        <p:txBody>
          <a:bodyPr wrap="square">
            <a:spAutoFit/>
          </a:bodyPr>
          <a:lstStyle/>
          <a:p>
            <a:pPr marL="457200" lvl="0" indent="-457200">
              <a:buFont typeface="Arial" panose="020B0604020202020204" pitchFamily="34" charset="0"/>
              <a:buChar char="•"/>
              <a:defRPr/>
            </a:pPr>
            <a:r>
              <a:rPr lang="en-US" sz="3200" b="0" dirty="0">
                <a:solidFill>
                  <a:prstClr val="black"/>
                </a:solidFill>
                <a:latin typeface="Calibri"/>
              </a:rPr>
              <a:t>Civil Rights poster and Pub 4836 </a:t>
            </a:r>
          </a:p>
          <a:p>
            <a:pPr marL="457200" lvl="0" indent="-457200">
              <a:buFont typeface="Arial" panose="020B0604020202020204" pitchFamily="34" charset="0"/>
              <a:buChar char="•"/>
              <a:defRPr/>
            </a:pPr>
            <a:r>
              <a:rPr lang="en-US" sz="3200" b="0" dirty="0">
                <a:solidFill>
                  <a:prstClr val="black"/>
                </a:solidFill>
                <a:latin typeface="Calibri"/>
              </a:rPr>
              <a:t>STOP and Services Offered signs </a:t>
            </a:r>
          </a:p>
          <a:p>
            <a:pPr marL="457200" lvl="0" indent="-457200">
              <a:buFont typeface="Arial" panose="020B0604020202020204" pitchFamily="34" charset="0"/>
              <a:buChar char="•"/>
              <a:defRPr/>
            </a:pPr>
            <a:r>
              <a:rPr lang="en-US" sz="3200" b="0" dirty="0">
                <a:solidFill>
                  <a:prstClr val="black"/>
                </a:solidFill>
                <a:latin typeface="Calibri"/>
              </a:rPr>
              <a:t>Anything else?</a:t>
            </a:r>
          </a:p>
        </p:txBody>
      </p:sp>
    </p:spTree>
    <p:extLst>
      <p:ext uri="{BB962C8B-B14F-4D97-AF65-F5344CB8AC3E}">
        <p14:creationId xmlns:p14="http://schemas.microsoft.com/office/powerpoint/2010/main" val="370602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Training Roadmap</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51" name="Rectangle 50"/>
          <p:cNvSpPr/>
          <p:nvPr/>
        </p:nvSpPr>
        <p:spPr>
          <a:xfrm>
            <a:off x="3202180" y="3354195"/>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Standards of Conduct</a:t>
            </a:r>
          </a:p>
        </p:txBody>
      </p:sp>
      <p:sp>
        <p:nvSpPr>
          <p:cNvPr id="52" name="Rectangle 51"/>
          <p:cNvSpPr/>
          <p:nvPr/>
        </p:nvSpPr>
        <p:spPr>
          <a:xfrm>
            <a:off x="5958185" y="3383901"/>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Basic Food &amp; Healthcare</a:t>
            </a:r>
          </a:p>
        </p:txBody>
      </p:sp>
      <p:sp>
        <p:nvSpPr>
          <p:cNvPr id="53" name="Rectangle 52"/>
          <p:cNvSpPr/>
          <p:nvPr/>
        </p:nvSpPr>
        <p:spPr>
          <a:xfrm>
            <a:off x="1828800" y="4735081"/>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Utility Assistance</a:t>
            </a:r>
          </a:p>
        </p:txBody>
      </p:sp>
      <p:sp>
        <p:nvSpPr>
          <p:cNvPr id="54" name="Rectangle 53"/>
          <p:cNvSpPr/>
          <p:nvPr/>
        </p:nvSpPr>
        <p:spPr>
          <a:xfrm>
            <a:off x="3220610"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Financial Coaching Services</a:t>
            </a:r>
          </a:p>
        </p:txBody>
      </p:sp>
      <p:sp>
        <p:nvSpPr>
          <p:cNvPr id="66" name="Rectangle 65"/>
          <p:cNvSpPr/>
          <p:nvPr/>
        </p:nvSpPr>
        <p:spPr>
          <a:xfrm>
            <a:off x="5948019"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Practice &amp; Review</a:t>
            </a:r>
          </a:p>
        </p:txBody>
      </p:sp>
      <p:sp>
        <p:nvSpPr>
          <p:cNvPr id="15" name="Rectangle 14"/>
          <p:cNvSpPr/>
          <p:nvPr/>
        </p:nvSpPr>
        <p:spPr>
          <a:xfrm>
            <a:off x="4575618" y="3383901"/>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Benefits: Referrals &amp; Data Tracking</a:t>
            </a:r>
          </a:p>
        </p:txBody>
      </p:sp>
      <p:sp>
        <p:nvSpPr>
          <p:cNvPr id="16" name="Rectangle 15"/>
          <p:cNvSpPr/>
          <p:nvPr/>
        </p:nvSpPr>
        <p:spPr>
          <a:xfrm>
            <a:off x="1819613" y="3383901"/>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Cultural Humility</a:t>
            </a:r>
          </a:p>
        </p:txBody>
      </p:sp>
      <p:sp>
        <p:nvSpPr>
          <p:cNvPr id="17" name="Rectangle 16"/>
          <p:cNvSpPr/>
          <p:nvPr/>
        </p:nvSpPr>
        <p:spPr>
          <a:xfrm>
            <a:off x="4556209"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Credit Pulls</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tangle 18"/>
          <p:cNvSpPr/>
          <p:nvPr/>
        </p:nvSpPr>
        <p:spPr>
          <a:xfrm>
            <a:off x="1828800" y="1963103"/>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Campaign Overview</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tangle 20"/>
          <p:cNvSpPr/>
          <p:nvPr/>
        </p:nvSpPr>
        <p:spPr>
          <a:xfrm>
            <a:off x="3192043" y="1975169"/>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Resources</a:t>
            </a:r>
          </a:p>
        </p:txBody>
      </p:sp>
      <p:sp>
        <p:nvSpPr>
          <p:cNvPr id="18" name="Rectangle 17"/>
          <p:cNvSpPr/>
          <p:nvPr/>
        </p:nvSpPr>
        <p:spPr>
          <a:xfrm>
            <a:off x="5946003" y="1961087"/>
            <a:ext cx="1159714" cy="1159714"/>
          </a:xfrm>
          <a:prstGeom prst="rect">
            <a:avLst/>
          </a:prstGeom>
          <a:noFill/>
          <a:ln>
            <a:solidFill>
              <a:srgbClr val="2280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99AB9"/>
                </a:solidFill>
                <a:effectLst/>
                <a:uLnTx/>
                <a:uFillTx/>
                <a:latin typeface="Calibri"/>
                <a:ea typeface="+mn-ea"/>
                <a:cs typeface="+mn-cs"/>
              </a:rPr>
              <a:t>Intake &amp; Screening</a:t>
            </a:r>
          </a:p>
        </p:txBody>
      </p:sp>
      <p:sp>
        <p:nvSpPr>
          <p:cNvPr id="22" name="Rectangle 21"/>
          <p:cNvSpPr/>
          <p:nvPr/>
        </p:nvSpPr>
        <p:spPr>
          <a:xfrm>
            <a:off x="4569023" y="1975169"/>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Site Operation &amp; Flow</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351128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2375065" y="2459504"/>
            <a:ext cx="4572000" cy="193899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FuturT" panose="020B0500000000000000" charset="0"/>
                <a:ea typeface="ＭＳ Ｐゴシック" pitchFamily="48" charset="-128"/>
                <a:cs typeface="+mn-cs"/>
              </a:rPr>
              <a:t>Intake &amp; Screening</a:t>
            </a:r>
          </a:p>
        </p:txBody>
      </p:sp>
      <p:sp>
        <p:nvSpPr>
          <p:cNvPr id="6" name="Parallelogram 2"/>
          <p:cNvSpPr/>
          <p:nvPr/>
        </p:nvSpPr>
        <p:spPr>
          <a:xfrm>
            <a:off x="-381000" y="5181600"/>
            <a:ext cx="8915400" cy="12192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b="0" i="1" dirty="0">
                <a:solidFill>
                  <a:srgbClr val="1E59B8"/>
                </a:solidFill>
                <a:latin typeface="+mj-lt"/>
              </a:rPr>
              <a:t>Intake &amp; Benefits Training</a:t>
            </a:r>
          </a:p>
        </p:txBody>
      </p:sp>
    </p:spTree>
    <p:extLst>
      <p:ext uri="{BB962C8B-B14F-4D97-AF65-F5344CB8AC3E}">
        <p14:creationId xmlns:p14="http://schemas.microsoft.com/office/powerpoint/2010/main" val="14853988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1764" y="1573696"/>
            <a:ext cx="5308767" cy="46551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Welcome &amp; Signing 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ＭＳ Ｐゴシック" pitchFamily="48"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Checking for Identification forms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Checking for Scope</a:t>
            </a:r>
          </a:p>
          <a:p>
            <a:pPr marL="800100" marR="0" lvl="1" indent="-342900" algn="l" defTabSz="914400" rtl="0" eaLnBrk="0" fontAlgn="base" latinLnBrk="0" hangingPunct="0">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What’s in Scope?</a:t>
            </a:r>
          </a:p>
          <a:p>
            <a:pPr marL="800100" marR="0" lvl="1" indent="-342900" algn="l" defTabSz="914400" rtl="0" eaLnBrk="0" fontAlgn="base" latinLnBrk="0" hangingPunct="0">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What’s Out-of-Scope?</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ＭＳ Ｐゴシック" pitchFamily="48" charset="-128"/>
                <a:cs typeface="+mn-cs"/>
              </a:rPr>
              <a:t>--</a:t>
            </a: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1050" b="0" i="1"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Intake Paperwork</a:t>
            </a: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ＭＳ Ｐゴシック" pitchFamily="48" charset="-128"/>
              <a:cs typeface="+mn-cs"/>
            </a:endParaRP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ＭＳ Ｐゴシック" pitchFamily="48" charset="-128"/>
              <a:cs typeface="+mn-cs"/>
            </a:endParaRP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ＭＳ Ｐゴシック" pitchFamily="48" charset="-128"/>
                <a:cs typeface="+mn-cs"/>
              </a:rPr>
              <a:t>--</a:t>
            </a:r>
            <a:endParaRPr kumimoji="0" lang="en-US" sz="1400" b="1"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Final Check</a:t>
            </a:r>
          </a:p>
        </p:txBody>
      </p:sp>
      <p:grpSp>
        <p:nvGrpSpPr>
          <p:cNvPr id="10" name="Group 9"/>
          <p:cNvGrpSpPr/>
          <p:nvPr/>
        </p:nvGrpSpPr>
        <p:grpSpPr>
          <a:xfrm>
            <a:off x="2" y="2"/>
            <a:ext cx="1968261" cy="6868249"/>
            <a:chOff x="-1" y="22412"/>
            <a:chExt cx="1968262" cy="6835588"/>
          </a:xfrm>
        </p:grpSpPr>
        <p:pic>
          <p:nvPicPr>
            <p:cNvPr id="11" name="Picture 10"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3" name="Rectangle 12"/>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5" name="Oval 14"/>
          <p:cNvSpPr/>
          <p:nvPr/>
        </p:nvSpPr>
        <p:spPr>
          <a:xfrm>
            <a:off x="2714620" y="1636258"/>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a:off x="2717640" y="3079860"/>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21"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Intake Workflow</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22" name="Oval 21"/>
          <p:cNvSpPr/>
          <p:nvPr/>
        </p:nvSpPr>
        <p:spPr>
          <a:xfrm>
            <a:off x="2717640" y="4642493"/>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cxnSp>
        <p:nvCxnSpPr>
          <p:cNvPr id="3" name="Straight Connector 2"/>
          <p:cNvCxnSpPr/>
          <p:nvPr/>
        </p:nvCxnSpPr>
        <p:spPr>
          <a:xfrm>
            <a:off x="2941339" y="2076389"/>
            <a:ext cx="0" cy="25581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28" idx="4"/>
            <a:endCxn id="22" idx="0"/>
          </p:cNvCxnSpPr>
          <p:nvPr/>
        </p:nvCxnSpPr>
        <p:spPr>
          <a:xfrm>
            <a:off x="2944362" y="3519993"/>
            <a:ext cx="0" cy="11225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22" idx="4"/>
            <a:endCxn id="40" idx="0"/>
          </p:cNvCxnSpPr>
          <p:nvPr/>
        </p:nvCxnSpPr>
        <p:spPr>
          <a:xfrm>
            <a:off x="2944362" y="5082626"/>
            <a:ext cx="0" cy="58301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2717640" y="5665643"/>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35" name="Picture 34"/>
          <p:cNvPicPr>
            <a:picLocks noChangeAspect="1"/>
          </p:cNvPicPr>
          <p:nvPr/>
        </p:nvPicPr>
        <p:blipFill rotWithShape="1">
          <a:blip r:embed="rId5"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2714619" y="1455276"/>
            <a:ext cx="651077" cy="613789"/>
          </a:xfrm>
          <a:prstGeom prst="rect">
            <a:avLst/>
          </a:prstGeom>
        </p:spPr>
      </p:pic>
      <p:pic>
        <p:nvPicPr>
          <p:cNvPr id="8" name="Picture 7"/>
          <p:cNvPicPr>
            <a:picLocks noChangeAspect="1"/>
          </p:cNvPicPr>
          <p:nvPr/>
        </p:nvPicPr>
        <p:blipFill>
          <a:blip r:embed="rId6"/>
          <a:stretch>
            <a:fillRect/>
          </a:stretch>
        </p:blipFill>
        <p:spPr>
          <a:xfrm>
            <a:off x="2683004" y="2284856"/>
            <a:ext cx="481626" cy="463336"/>
          </a:xfrm>
          <a:prstGeom prst="rect">
            <a:avLst/>
          </a:prstGeom>
        </p:spPr>
      </p:pic>
      <p:cxnSp>
        <p:nvCxnSpPr>
          <p:cNvPr id="41" name="Straight Connector 40"/>
          <p:cNvCxnSpPr>
            <a:endCxn id="28" idx="0"/>
          </p:cNvCxnSpPr>
          <p:nvPr/>
        </p:nvCxnSpPr>
        <p:spPr>
          <a:xfrm>
            <a:off x="2944362" y="2748192"/>
            <a:ext cx="0" cy="331668"/>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25014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10"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Welcome &amp; Signing In</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pic>
        <p:nvPicPr>
          <p:cNvPr id="2" name="NhOhvp8OiIk"/>
          <p:cNvPicPr>
            <a:picLocks noRot="1" noChangeAspect="1"/>
          </p:cNvPicPr>
          <p:nvPr>
            <a:videoFile r:link="rId1"/>
          </p:nvPr>
        </p:nvPicPr>
        <p:blipFill>
          <a:blip r:embed="rId5"/>
          <a:stretch>
            <a:fillRect/>
          </a:stretch>
        </p:blipFill>
        <p:spPr>
          <a:xfrm>
            <a:off x="1676402" y="1524000"/>
            <a:ext cx="5621867" cy="3162300"/>
          </a:xfrm>
          <a:prstGeom prst="rect">
            <a:avLst/>
          </a:prstGeom>
        </p:spPr>
      </p:pic>
    </p:spTree>
    <p:extLst>
      <p:ext uri="{BB962C8B-B14F-4D97-AF65-F5344CB8AC3E}">
        <p14:creationId xmlns:p14="http://schemas.microsoft.com/office/powerpoint/2010/main" val="126717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981019"/>
            <a:ext cx="8229600" cy="2623317"/>
          </a:xfrm>
          <a:prstGeom prst="rect">
            <a:avLst/>
          </a:prstGeom>
          <a:ln>
            <a:noFill/>
          </a:ln>
          <a:effectLst>
            <a:outerShdw blurRad="292100" dist="139700" dir="2700000" algn="tl" rotWithShape="0">
              <a:srgbClr val="333333">
                <a:alpha val="65000"/>
              </a:srgbClr>
            </a:outerShdw>
          </a:effectLst>
        </p:spPr>
      </p:pic>
      <p:sp>
        <p:nvSpPr>
          <p:cNvPr id="21" name="Rectangle 20"/>
          <p:cNvSpPr/>
          <p:nvPr/>
        </p:nvSpPr>
        <p:spPr>
          <a:xfrm>
            <a:off x="1095499" y="116423"/>
            <a:ext cx="621590" cy="62159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275A89"/>
              </a:solidFill>
              <a:effectLst/>
              <a:uLnTx/>
              <a:uFillTx/>
              <a:latin typeface="Calibri"/>
              <a:ea typeface="+mn-ea"/>
              <a:cs typeface="+mn-cs"/>
            </a:endParaRPr>
          </a:p>
        </p:txBody>
      </p:sp>
      <p:sp>
        <p:nvSpPr>
          <p:cNvPr id="11" name="TextBox 10"/>
          <p:cNvSpPr txBox="1"/>
          <p:nvPr/>
        </p:nvSpPr>
        <p:spPr>
          <a:xfrm>
            <a:off x="891944" y="5701657"/>
            <a:ext cx="25146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Jenny Walden</a:t>
            </a:r>
          </a:p>
        </p:txBody>
      </p:sp>
      <p:sp>
        <p:nvSpPr>
          <p:cNvPr id="12" name="TextBox 11"/>
          <p:cNvSpPr txBox="1"/>
          <p:nvPr/>
        </p:nvSpPr>
        <p:spPr>
          <a:xfrm>
            <a:off x="3771900" y="5701657"/>
            <a:ext cx="1450281"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Spanish</a:t>
            </a:r>
          </a:p>
        </p:txBody>
      </p:sp>
      <p:sp>
        <p:nvSpPr>
          <p:cNvPr id="3" name="Rectangle 2"/>
          <p:cNvSpPr/>
          <p:nvPr/>
        </p:nvSpPr>
        <p:spPr>
          <a:xfrm>
            <a:off x="787567" y="2596024"/>
            <a:ext cx="8153400" cy="1107996"/>
          </a:xfrm>
          <a:prstGeom prst="rect">
            <a:avLst/>
          </a:prstGeom>
        </p:spPr>
        <p:txBody>
          <a:bodyPr wrap="square">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n-cs"/>
              </a:rPr>
              <a:t>We are a drop-in service – first come, first serve</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ＭＳ Ｐゴシック" pitchFamily="48" charset="-128"/>
                <a:cs typeface="+mn-cs"/>
              </a:rPr>
              <a:t>Exception: Volunteer language availability may trump the order of clients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n-cs"/>
              </a:rPr>
              <a:t>They should not mark anything in the last box</a:t>
            </a:r>
          </a:p>
        </p:txBody>
      </p:sp>
      <p:sp>
        <p:nvSpPr>
          <p:cNvPr id="5" name="Rectangle 4"/>
          <p:cNvSpPr/>
          <p:nvPr/>
        </p:nvSpPr>
        <p:spPr>
          <a:xfrm>
            <a:off x="211161" y="1378271"/>
            <a:ext cx="8298873" cy="1384995"/>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As clients arrive, they should sign in on the check in sheet with their </a:t>
            </a:r>
            <a:r>
              <a:rPr kumimoji="0" lang="en-US" sz="2800" b="1" i="0" u="none" strike="noStrike" kern="1200" cap="none" spc="0" normalizeH="0" baseline="0" noProof="0" dirty="0">
                <a:ln>
                  <a:noFill/>
                </a:ln>
                <a:solidFill>
                  <a:srgbClr val="1E59B8"/>
                </a:solidFill>
                <a:effectLst/>
                <a:uLnTx/>
                <a:uFillTx/>
                <a:latin typeface="Calibri"/>
                <a:ea typeface="ＭＳ Ｐゴシック" pitchFamily="48" charset="-128"/>
                <a:cs typeface="+mn-cs"/>
              </a:rPr>
              <a:t>full name </a:t>
            </a: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and indicate if they have a </a:t>
            </a:r>
            <a:r>
              <a:rPr kumimoji="0" lang="en-US" sz="2800" b="1" i="0" u="none" strike="noStrike" kern="1200" cap="none" spc="0" normalizeH="0" baseline="0" noProof="0" dirty="0">
                <a:ln>
                  <a:noFill/>
                </a:ln>
                <a:solidFill>
                  <a:srgbClr val="1E59B8"/>
                </a:solidFill>
                <a:effectLst/>
                <a:uLnTx/>
                <a:uFillTx/>
                <a:latin typeface="Calibri"/>
                <a:ea typeface="ＭＳ Ｐゴシック" pitchFamily="48" charset="-128"/>
                <a:cs typeface="+mn-cs"/>
              </a:rPr>
              <a:t>language need.</a:t>
            </a:r>
          </a:p>
        </p:txBody>
      </p:sp>
      <p:sp>
        <p:nvSpPr>
          <p:cNvPr id="13"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Welcome &amp; Signing In</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6" name="Rectangle 5"/>
          <p:cNvSpPr/>
          <p:nvPr/>
        </p:nvSpPr>
        <p:spPr>
          <a:xfrm>
            <a:off x="6553200" y="5275100"/>
            <a:ext cx="820390" cy="134511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31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1764" y="1573696"/>
            <a:ext cx="5308767" cy="46551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Welcome &amp; Signing 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ＭＳ Ｐゴシック" pitchFamily="48"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Checking for Identification forms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Checking for Scope</a:t>
            </a:r>
          </a:p>
          <a:p>
            <a:pPr marL="800100" marR="0" lvl="1" indent="-342900" algn="l" defTabSz="914400" rtl="0" eaLnBrk="0" fontAlgn="base" latinLnBrk="0" hangingPunct="0">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What’s in Scope?</a:t>
            </a:r>
          </a:p>
          <a:p>
            <a:pPr marL="800100" marR="0" lvl="1" indent="-342900" algn="l" defTabSz="914400" rtl="0" eaLnBrk="0" fontAlgn="base" latinLnBrk="0" hangingPunct="0">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What’s Out-of-Scope?</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ＭＳ Ｐゴシック" pitchFamily="48" charset="-128"/>
                <a:cs typeface="+mn-cs"/>
              </a:rPr>
              <a:t>--</a:t>
            </a: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1050" b="0" i="1"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Intake Paperwork</a:t>
            </a: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ＭＳ Ｐゴシック" pitchFamily="48" charset="-128"/>
              <a:cs typeface="+mn-cs"/>
            </a:endParaRP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ＭＳ Ｐゴシック" pitchFamily="48" charset="-128"/>
              <a:cs typeface="+mn-cs"/>
            </a:endParaRP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ＭＳ Ｐゴシック" pitchFamily="48" charset="-128"/>
                <a:cs typeface="+mn-cs"/>
              </a:rPr>
              <a:t>--</a:t>
            </a:r>
            <a:endParaRPr kumimoji="0" lang="en-US" sz="1400" b="1"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Final Check</a:t>
            </a:r>
          </a:p>
        </p:txBody>
      </p:sp>
      <p:grpSp>
        <p:nvGrpSpPr>
          <p:cNvPr id="10" name="Group 9"/>
          <p:cNvGrpSpPr/>
          <p:nvPr/>
        </p:nvGrpSpPr>
        <p:grpSpPr>
          <a:xfrm>
            <a:off x="2" y="2"/>
            <a:ext cx="1968261" cy="6868249"/>
            <a:chOff x="-1" y="22412"/>
            <a:chExt cx="1968262" cy="6835588"/>
          </a:xfrm>
        </p:grpSpPr>
        <p:pic>
          <p:nvPicPr>
            <p:cNvPr id="11" name="Picture 10"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3" name="Rectangle 12"/>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5" name="Oval 14"/>
          <p:cNvSpPr/>
          <p:nvPr/>
        </p:nvSpPr>
        <p:spPr>
          <a:xfrm>
            <a:off x="2714620" y="1636258"/>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a:off x="2717640" y="3079860"/>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21"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Intake Workflow</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22" name="Oval 21"/>
          <p:cNvSpPr/>
          <p:nvPr/>
        </p:nvSpPr>
        <p:spPr>
          <a:xfrm>
            <a:off x="2717640" y="4642493"/>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cxnSp>
        <p:nvCxnSpPr>
          <p:cNvPr id="3" name="Straight Connector 2"/>
          <p:cNvCxnSpPr/>
          <p:nvPr/>
        </p:nvCxnSpPr>
        <p:spPr>
          <a:xfrm>
            <a:off x="2941339" y="2076389"/>
            <a:ext cx="0" cy="25581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28" idx="4"/>
            <a:endCxn id="22" idx="0"/>
          </p:cNvCxnSpPr>
          <p:nvPr/>
        </p:nvCxnSpPr>
        <p:spPr>
          <a:xfrm>
            <a:off x="2944362" y="3519993"/>
            <a:ext cx="0" cy="11225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22" idx="4"/>
            <a:endCxn id="40" idx="0"/>
          </p:cNvCxnSpPr>
          <p:nvPr/>
        </p:nvCxnSpPr>
        <p:spPr>
          <a:xfrm>
            <a:off x="2944362" y="5082626"/>
            <a:ext cx="4540" cy="9028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2712700" y="5665643"/>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p:cNvPicPr>
            <a:picLocks noChangeAspect="1"/>
          </p:cNvPicPr>
          <p:nvPr/>
        </p:nvPicPr>
        <p:blipFill>
          <a:blip r:embed="rId5"/>
          <a:stretch>
            <a:fillRect/>
          </a:stretch>
        </p:blipFill>
        <p:spPr>
          <a:xfrm>
            <a:off x="2683004" y="2284856"/>
            <a:ext cx="481626" cy="463336"/>
          </a:xfrm>
          <a:prstGeom prst="rect">
            <a:avLst/>
          </a:prstGeom>
        </p:spPr>
      </p:pic>
      <p:pic>
        <p:nvPicPr>
          <p:cNvPr id="35" name="Picture 34"/>
          <p:cNvPicPr>
            <a:picLocks noChangeAspect="1"/>
          </p:cNvPicPr>
          <p:nvPr/>
        </p:nvPicPr>
        <p:blipFill rotWithShape="1">
          <a:blip r:embed="rId6"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2683004" y="2134403"/>
            <a:ext cx="651077" cy="613789"/>
          </a:xfrm>
          <a:prstGeom prst="rect">
            <a:avLst/>
          </a:prstGeom>
        </p:spPr>
      </p:pic>
      <p:cxnSp>
        <p:nvCxnSpPr>
          <p:cNvPr id="41" name="Straight Connector 40"/>
          <p:cNvCxnSpPr>
            <a:endCxn id="28" idx="0"/>
          </p:cNvCxnSpPr>
          <p:nvPr/>
        </p:nvCxnSpPr>
        <p:spPr>
          <a:xfrm>
            <a:off x="2944362" y="2748192"/>
            <a:ext cx="0" cy="331668"/>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41351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65" y="0"/>
            <a:ext cx="6947046" cy="944562"/>
          </a:xfrm>
        </p:spPr>
        <p:txBody>
          <a:bodyPr>
            <a:normAutofit/>
          </a:bodyPr>
          <a:lstStyle/>
          <a:p>
            <a:r>
              <a:rPr lang="en-US" sz="3200" dirty="0">
                <a:solidFill>
                  <a:schemeClr val="bg1"/>
                </a:solidFill>
                <a:latin typeface="Arial Black" panose="020B0A04020102020204" pitchFamily="34" charset="0"/>
              </a:rPr>
              <a:t>Intake Paperwork (cont.)</a:t>
            </a:r>
          </a:p>
        </p:txBody>
      </p:sp>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06" r="2166" b="57874"/>
          <a:stretch/>
        </p:blipFill>
        <p:spPr bwMode="auto">
          <a:xfrm>
            <a:off x="2362200" y="4114800"/>
            <a:ext cx="4269428" cy="23544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Lst>
        </p:spPr>
      </p:pic>
      <p:sp>
        <p:nvSpPr>
          <p:cNvPr id="3" name="TextBox 2"/>
          <p:cNvSpPr txBox="1"/>
          <p:nvPr/>
        </p:nvSpPr>
        <p:spPr>
          <a:xfrm>
            <a:off x="537855" y="1520283"/>
            <a:ext cx="8301346" cy="16312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Each client is required to have </a:t>
            </a:r>
          </a:p>
          <a:p>
            <a:pPr marL="800100" lvl="1" indent="-342900">
              <a:buFont typeface="Arial" panose="020B0604020202020204" pitchFamily="34" charset="0"/>
              <a:buChar char="•"/>
              <a:defRPr/>
            </a:pPr>
            <a:r>
              <a:rPr lang="en-US" dirty="0">
                <a:solidFill>
                  <a:srgbClr val="1E59B8"/>
                </a:solidFill>
                <a:latin typeface="Calibri"/>
              </a:rPr>
              <a:t>A</a:t>
            </a:r>
            <a:r>
              <a:rPr kumimoji="0" lang="en-US" b="1" i="0" u="none" strike="noStrike" kern="1200" cap="none" spc="0" normalizeH="0" baseline="0" noProof="0" dirty="0">
                <a:ln>
                  <a:noFill/>
                </a:ln>
                <a:solidFill>
                  <a:srgbClr val="1E59B8"/>
                </a:solidFill>
                <a:effectLst/>
                <a:uLnTx/>
                <a:uFillTx/>
                <a:latin typeface="Calibri"/>
                <a:ea typeface="ＭＳ Ｐゴシック" pitchFamily="48" charset="-128"/>
                <a:cs typeface="+mn-cs"/>
              </a:rPr>
              <a:t> valid Photo ID </a:t>
            </a:r>
          </a:p>
          <a:p>
            <a:pPr marL="800100" lvl="1" indent="-342900">
              <a:buFont typeface="Arial" panose="020B0604020202020204" pitchFamily="34" charset="0"/>
              <a:buChar char="•"/>
              <a:defRPr/>
            </a:pPr>
            <a:r>
              <a:rPr kumimoji="0" lang="en-US" b="1" i="0" u="none" strike="noStrike" kern="1200" cap="none" spc="0" normalizeH="0" baseline="0" noProof="0" dirty="0">
                <a:ln>
                  <a:noFill/>
                </a:ln>
                <a:solidFill>
                  <a:srgbClr val="1E59B8"/>
                </a:solidFill>
                <a:effectLst/>
                <a:uLnTx/>
                <a:uFillTx/>
                <a:latin typeface="Calibri"/>
                <a:ea typeface="ＭＳ Ｐゴシック" pitchFamily="48" charset="-128"/>
                <a:cs typeface="+mn-cs"/>
              </a:rPr>
              <a:t>Social Security Cards/Individual Taxpayer</a:t>
            </a:r>
            <a:r>
              <a:rPr kumimoji="0" lang="en-US" b="1" i="0" u="none" strike="noStrike" kern="1200" cap="none" spc="0" normalizeH="0" noProof="0" dirty="0">
                <a:ln>
                  <a:noFill/>
                </a:ln>
                <a:solidFill>
                  <a:srgbClr val="1E59B8"/>
                </a:solidFill>
                <a:effectLst/>
                <a:uLnTx/>
                <a:uFillTx/>
                <a:latin typeface="Calibri"/>
                <a:ea typeface="ＭＳ Ｐゴシック" pitchFamily="48" charset="-128"/>
                <a:cs typeface="+mn-cs"/>
              </a:rPr>
              <a:t> </a:t>
            </a:r>
            <a:r>
              <a:rPr kumimoji="0" lang="en-US" b="1" i="0" u="none" strike="noStrike" kern="1200" cap="none" spc="0" normalizeH="0" baseline="0" noProof="0" dirty="0">
                <a:ln>
                  <a:noFill/>
                </a:ln>
                <a:solidFill>
                  <a:srgbClr val="1E59B8"/>
                </a:solidFill>
                <a:effectLst/>
                <a:uLnTx/>
                <a:uFillTx/>
                <a:latin typeface="Calibri"/>
                <a:ea typeface="ＭＳ Ｐゴシック" pitchFamily="48" charset="-128"/>
                <a:cs typeface="+mn-cs"/>
              </a:rPr>
              <a:t>Identification Number (ITINS)</a:t>
            </a:r>
          </a:p>
        </p:txBody>
      </p:sp>
      <p:sp>
        <p:nvSpPr>
          <p:cNvPr id="11"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Identification Forms</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4" name="Rectangle 3"/>
          <p:cNvSpPr/>
          <p:nvPr/>
        </p:nvSpPr>
        <p:spPr>
          <a:xfrm>
            <a:off x="537855" y="3151499"/>
            <a:ext cx="7848600" cy="707886"/>
          </a:xfrm>
          <a:prstGeom prst="rect">
            <a:avLst/>
          </a:prstGeom>
        </p:spPr>
        <p:txBody>
          <a:bodyPr wrap="square">
            <a:spAutoFit/>
          </a:bodyPr>
          <a:lstStyle/>
          <a:p>
            <a:pPr lvl="0">
              <a:defRPr/>
            </a:pPr>
            <a:r>
              <a:rPr lang="en-US" sz="2000" b="0" dirty="0">
                <a:solidFill>
                  <a:prstClr val="black"/>
                </a:solidFill>
                <a:latin typeface="Calibri"/>
              </a:rPr>
              <a:t>Note: If clients have dependents, they need to make sure to have Social Security Cards/ITINs </a:t>
            </a:r>
            <a:r>
              <a:rPr lang="en-US" sz="2000" dirty="0">
                <a:solidFill>
                  <a:srgbClr val="1E59B8"/>
                </a:solidFill>
                <a:latin typeface="Calibri"/>
              </a:rPr>
              <a:t>for all people claimed on the tax return.</a:t>
            </a:r>
          </a:p>
        </p:txBody>
      </p:sp>
    </p:spTree>
    <p:extLst>
      <p:ext uri="{BB962C8B-B14F-4D97-AF65-F5344CB8AC3E}">
        <p14:creationId xmlns:p14="http://schemas.microsoft.com/office/powerpoint/2010/main" val="376403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Training Roadmap</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4" name="Rectangle 43"/>
          <p:cNvSpPr/>
          <p:nvPr/>
        </p:nvSpPr>
        <p:spPr>
          <a:xfrm>
            <a:off x="3193051" y="1752600"/>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Resources</a:t>
            </a:r>
          </a:p>
        </p:txBody>
      </p:sp>
      <p:sp>
        <p:nvSpPr>
          <p:cNvPr id="45" name="Rectangle 44"/>
          <p:cNvSpPr/>
          <p:nvPr/>
        </p:nvSpPr>
        <p:spPr>
          <a:xfrm>
            <a:off x="4575618" y="1752600"/>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Site Operation &amp; Flow</a:t>
            </a:r>
          </a:p>
        </p:txBody>
      </p:sp>
      <p:sp>
        <p:nvSpPr>
          <p:cNvPr id="47" name="Rectangle 46"/>
          <p:cNvSpPr/>
          <p:nvPr/>
        </p:nvSpPr>
        <p:spPr>
          <a:xfrm>
            <a:off x="1828800" y="1752600"/>
            <a:ext cx="1159714" cy="1159714"/>
          </a:xfrm>
          <a:prstGeom prst="rect">
            <a:avLst/>
          </a:prstGeom>
          <a:noFill/>
          <a:ln>
            <a:solidFill>
              <a:srgbClr val="2280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99AB9"/>
                </a:solidFill>
                <a:effectLst/>
                <a:uLnTx/>
                <a:uFillTx/>
                <a:latin typeface="Calibri"/>
                <a:ea typeface="+mn-ea"/>
                <a:cs typeface="+mn-cs"/>
              </a:rPr>
              <a:t>Campaign overview</a:t>
            </a:r>
          </a:p>
        </p:txBody>
      </p:sp>
      <p:sp>
        <p:nvSpPr>
          <p:cNvPr id="48" name="Rectangle 47"/>
          <p:cNvSpPr/>
          <p:nvPr/>
        </p:nvSpPr>
        <p:spPr>
          <a:xfrm>
            <a:off x="5958185" y="1752600"/>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Intake &amp; Screening</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Rectangle 50"/>
          <p:cNvSpPr/>
          <p:nvPr/>
        </p:nvSpPr>
        <p:spPr>
          <a:xfrm>
            <a:off x="3187065" y="3200400"/>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Standards of Conduct</a:t>
            </a:r>
          </a:p>
        </p:txBody>
      </p:sp>
      <p:sp>
        <p:nvSpPr>
          <p:cNvPr id="52" name="Rectangle 51"/>
          <p:cNvSpPr/>
          <p:nvPr/>
        </p:nvSpPr>
        <p:spPr>
          <a:xfrm>
            <a:off x="5958185" y="3200400"/>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Basic Food &amp; Healthcare</a:t>
            </a:r>
          </a:p>
        </p:txBody>
      </p:sp>
      <p:sp>
        <p:nvSpPr>
          <p:cNvPr id="53" name="Rectangle 52"/>
          <p:cNvSpPr/>
          <p:nvPr/>
        </p:nvSpPr>
        <p:spPr>
          <a:xfrm>
            <a:off x="1828800" y="463350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Utility Assistance</a:t>
            </a:r>
          </a:p>
        </p:txBody>
      </p:sp>
      <p:sp>
        <p:nvSpPr>
          <p:cNvPr id="54" name="Rectangle 53"/>
          <p:cNvSpPr/>
          <p:nvPr/>
        </p:nvSpPr>
        <p:spPr>
          <a:xfrm>
            <a:off x="3220610" y="463350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Financial Coaching Services</a:t>
            </a:r>
          </a:p>
        </p:txBody>
      </p:sp>
      <p:sp>
        <p:nvSpPr>
          <p:cNvPr id="66" name="Rectangle 65"/>
          <p:cNvSpPr/>
          <p:nvPr/>
        </p:nvSpPr>
        <p:spPr>
          <a:xfrm>
            <a:off x="5948019" y="463350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Practice &amp; Review</a:t>
            </a:r>
          </a:p>
        </p:txBody>
      </p:sp>
      <p:sp>
        <p:nvSpPr>
          <p:cNvPr id="15" name="Rectangle 14"/>
          <p:cNvSpPr/>
          <p:nvPr/>
        </p:nvSpPr>
        <p:spPr>
          <a:xfrm>
            <a:off x="4575618" y="3200400"/>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Benefits: Referrals &amp; Data Tracking</a:t>
            </a:r>
          </a:p>
        </p:txBody>
      </p:sp>
      <p:sp>
        <p:nvSpPr>
          <p:cNvPr id="16" name="Rectangle 15"/>
          <p:cNvSpPr/>
          <p:nvPr/>
        </p:nvSpPr>
        <p:spPr>
          <a:xfrm>
            <a:off x="1831966" y="3200400"/>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Cultural Humility</a:t>
            </a:r>
          </a:p>
        </p:txBody>
      </p:sp>
      <p:sp>
        <p:nvSpPr>
          <p:cNvPr id="17" name="Rectangle 16"/>
          <p:cNvSpPr/>
          <p:nvPr/>
        </p:nvSpPr>
        <p:spPr>
          <a:xfrm>
            <a:off x="4556209" y="463350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Credit Pulls</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338359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260275" y="2179418"/>
            <a:ext cx="3274125" cy="4380509"/>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856" y="3962400"/>
            <a:ext cx="2431968" cy="1646966"/>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405" y="4173152"/>
            <a:ext cx="2865883" cy="1910589"/>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289" y="1656288"/>
            <a:ext cx="2958999" cy="1664437"/>
          </a:xfrm>
          <a:prstGeom prst="rect">
            <a:avLst/>
          </a:prstGeom>
          <a:ln>
            <a:noFill/>
          </a:ln>
          <a:effectLst>
            <a:outerShdw blurRad="190500" algn="tl" rotWithShape="0">
              <a:srgbClr val="000000">
                <a:alpha val="70000"/>
              </a:srgbClr>
            </a:outerShdw>
          </a:effectLst>
        </p:spPr>
      </p:pic>
      <p:sp>
        <p:nvSpPr>
          <p:cNvPr id="10" name="Rectangle 9"/>
          <p:cNvSpPr/>
          <p:nvPr/>
        </p:nvSpPr>
        <p:spPr>
          <a:xfrm>
            <a:off x="4940135" y="4953000"/>
            <a:ext cx="1236358"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p:cNvGrpSpPr/>
          <p:nvPr/>
        </p:nvGrpSpPr>
        <p:grpSpPr>
          <a:xfrm>
            <a:off x="617448" y="3348185"/>
            <a:ext cx="2960560" cy="473502"/>
            <a:chOff x="933128" y="3595362"/>
            <a:chExt cx="2960560" cy="473502"/>
          </a:xfrm>
        </p:grpSpPr>
        <p:sp>
          <p:nvSpPr>
            <p:cNvPr id="8" name="TextBox 7"/>
            <p:cNvSpPr txBox="1"/>
            <p:nvPr/>
          </p:nvSpPr>
          <p:spPr>
            <a:xfrm>
              <a:off x="1255087" y="3699532"/>
              <a:ext cx="2638601"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ＭＳ Ｐゴシック" pitchFamily="48" charset="-128"/>
                  <a:cs typeface="+mn-cs"/>
                </a:rPr>
                <a:t>Social Security Card</a:t>
              </a:r>
            </a:p>
          </p:txBody>
        </p:sp>
        <p:grpSp>
          <p:nvGrpSpPr>
            <p:cNvPr id="28" name="Group 27"/>
            <p:cNvGrpSpPr/>
            <p:nvPr/>
          </p:nvGrpSpPr>
          <p:grpSpPr>
            <a:xfrm>
              <a:off x="933128" y="3595362"/>
              <a:ext cx="462284" cy="443780"/>
              <a:chOff x="8022808" y="3965796"/>
              <a:chExt cx="462284" cy="443780"/>
            </a:xfrm>
          </p:grpSpPr>
          <p:sp>
            <p:nvSpPr>
              <p:cNvPr id="29" name="Oval 28"/>
              <p:cNvSpPr/>
              <p:nvPr/>
            </p:nvSpPr>
            <p:spPr>
              <a:xfrm>
                <a:off x="8022808" y="4097068"/>
                <a:ext cx="321958" cy="312508"/>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9"/>
              <p:cNvPicPr>
                <a:picLocks noChangeAspect="1"/>
              </p:cNvPicPr>
              <p:nvPr/>
            </p:nvPicPr>
            <p:blipFill rotWithShape="1">
              <a:blip r:embed="rId7"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8022808" y="3965796"/>
                <a:ext cx="462284" cy="435808"/>
              </a:xfrm>
              <a:prstGeom prst="rect">
                <a:avLst/>
              </a:prstGeom>
            </p:spPr>
          </p:pic>
        </p:grpSp>
      </p:grpSp>
      <p:sp>
        <p:nvSpPr>
          <p:cNvPr id="31"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Valid Forms of ID</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grpSp>
        <p:nvGrpSpPr>
          <p:cNvPr id="3" name="Group 2"/>
          <p:cNvGrpSpPr/>
          <p:nvPr/>
        </p:nvGrpSpPr>
        <p:grpSpPr>
          <a:xfrm>
            <a:off x="596243" y="6184904"/>
            <a:ext cx="2827450" cy="500604"/>
            <a:chOff x="933128" y="6140565"/>
            <a:chExt cx="2827450" cy="500604"/>
          </a:xfrm>
        </p:grpSpPr>
        <p:sp>
          <p:nvSpPr>
            <p:cNvPr id="14" name="TextBox 13"/>
            <p:cNvSpPr txBox="1"/>
            <p:nvPr/>
          </p:nvSpPr>
          <p:spPr>
            <a:xfrm>
              <a:off x="1239254" y="6271837"/>
              <a:ext cx="2521324"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ＭＳ Ｐゴシック" pitchFamily="48" charset="-128"/>
                  <a:cs typeface="+mn-cs"/>
                </a:rPr>
                <a:t>Medicare Card with SSN</a:t>
              </a:r>
            </a:p>
          </p:txBody>
        </p:sp>
        <p:grpSp>
          <p:nvGrpSpPr>
            <p:cNvPr id="32" name="Group 31"/>
            <p:cNvGrpSpPr/>
            <p:nvPr/>
          </p:nvGrpSpPr>
          <p:grpSpPr>
            <a:xfrm>
              <a:off x="933128" y="6140565"/>
              <a:ext cx="462284" cy="443780"/>
              <a:chOff x="8022808" y="3965796"/>
              <a:chExt cx="462284" cy="443780"/>
            </a:xfrm>
          </p:grpSpPr>
          <p:sp>
            <p:nvSpPr>
              <p:cNvPr id="33" name="Oval 32"/>
              <p:cNvSpPr/>
              <p:nvPr/>
            </p:nvSpPr>
            <p:spPr>
              <a:xfrm>
                <a:off x="8022808" y="4097068"/>
                <a:ext cx="321958" cy="312508"/>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34" name="Picture 33"/>
              <p:cNvPicPr>
                <a:picLocks noChangeAspect="1"/>
              </p:cNvPicPr>
              <p:nvPr/>
            </p:nvPicPr>
            <p:blipFill rotWithShape="1">
              <a:blip r:embed="rId7"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8022808" y="3965796"/>
                <a:ext cx="462284" cy="435808"/>
              </a:xfrm>
              <a:prstGeom prst="rect">
                <a:avLst/>
              </a:prstGeom>
            </p:spPr>
          </p:pic>
        </p:grpSp>
      </p:grpSp>
      <p:grpSp>
        <p:nvGrpSpPr>
          <p:cNvPr id="9" name="Group 8"/>
          <p:cNvGrpSpPr/>
          <p:nvPr/>
        </p:nvGrpSpPr>
        <p:grpSpPr>
          <a:xfrm>
            <a:off x="5788840" y="1394477"/>
            <a:ext cx="2672084" cy="473115"/>
            <a:chOff x="5786116" y="1451562"/>
            <a:chExt cx="2672084" cy="473115"/>
          </a:xfrm>
        </p:grpSpPr>
        <p:sp>
          <p:nvSpPr>
            <p:cNvPr id="15" name="TextBox 14"/>
            <p:cNvSpPr txBox="1"/>
            <p:nvPr/>
          </p:nvSpPr>
          <p:spPr>
            <a:xfrm>
              <a:off x="6248400" y="1555345"/>
              <a:ext cx="22098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ＭＳ Ｐゴシック" pitchFamily="48" charset="-128"/>
                  <a:cs typeface="+mn-cs"/>
                </a:rPr>
                <a:t>ITIN Card/Letter</a:t>
              </a:r>
            </a:p>
          </p:txBody>
        </p:sp>
        <p:grpSp>
          <p:nvGrpSpPr>
            <p:cNvPr id="35" name="Group 34"/>
            <p:cNvGrpSpPr/>
            <p:nvPr/>
          </p:nvGrpSpPr>
          <p:grpSpPr>
            <a:xfrm>
              <a:off x="5786116" y="1451562"/>
              <a:ext cx="462284" cy="443780"/>
              <a:chOff x="8022808" y="3965796"/>
              <a:chExt cx="462284" cy="443780"/>
            </a:xfrm>
          </p:grpSpPr>
          <p:sp>
            <p:nvSpPr>
              <p:cNvPr id="36" name="Oval 35"/>
              <p:cNvSpPr/>
              <p:nvPr/>
            </p:nvSpPr>
            <p:spPr>
              <a:xfrm>
                <a:off x="8022808" y="4097068"/>
                <a:ext cx="321958" cy="312508"/>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p:cNvPicPr>
                <a:picLocks noChangeAspect="1"/>
              </p:cNvPicPr>
              <p:nvPr/>
            </p:nvPicPr>
            <p:blipFill rotWithShape="1">
              <a:blip r:embed="rId7"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8022808" y="3965796"/>
                <a:ext cx="462284" cy="435808"/>
              </a:xfrm>
              <a:prstGeom prst="rect">
                <a:avLst/>
              </a:prstGeom>
            </p:spPr>
          </p:pic>
        </p:grpSp>
      </p:grpSp>
    </p:spTree>
    <p:extLst>
      <p:ext uri="{BB962C8B-B14F-4D97-AF65-F5344CB8AC3E}">
        <p14:creationId xmlns:p14="http://schemas.microsoft.com/office/powerpoint/2010/main" val="402577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567471" y="2121272"/>
            <a:ext cx="3198649" cy="4279528"/>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5842" y="5092510"/>
            <a:ext cx="2362200" cy="1599718"/>
          </a:xfrm>
          <a:prstGeom prst="rect">
            <a:avLst/>
          </a:prstGeom>
          <a:ln>
            <a:noFill/>
          </a:ln>
          <a:effectLst>
            <a:outerShdw blurRad="190500" algn="tl" rotWithShape="0">
              <a:srgbClr val="000000">
                <a:alpha val="70000"/>
              </a:srgbClr>
            </a:outerShdw>
          </a:effectLst>
        </p:spPr>
      </p:pic>
      <p:sp>
        <p:nvSpPr>
          <p:cNvPr id="10" name="Rectangle 9"/>
          <p:cNvSpPr/>
          <p:nvPr/>
        </p:nvSpPr>
        <p:spPr>
          <a:xfrm>
            <a:off x="4804596" y="6248400"/>
            <a:ext cx="1236358"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13" name="Parallelogram 2"/>
          <p:cNvSpPr/>
          <p:nvPr/>
        </p:nvSpPr>
        <p:spPr>
          <a:xfrm>
            <a:off x="-368717" y="220360"/>
            <a:ext cx="5412784"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FuturT"/>
                <a:ea typeface="+mn-ea"/>
                <a:cs typeface="+mn-cs"/>
              </a:rPr>
              <a:t>ITINs</a:t>
            </a:r>
            <a:endParaRPr kumimoji="0" lang="en-US" sz="2400" b="1" i="0" u="none" strike="noStrike" kern="1200" cap="none" spc="0" normalizeH="0" baseline="0" noProof="0" dirty="0">
              <a:ln>
                <a:noFill/>
              </a:ln>
              <a:solidFill>
                <a:prstClr val="white"/>
              </a:solidFill>
              <a:effectLst/>
              <a:uLnTx/>
              <a:uFillTx/>
              <a:latin typeface="FuturT"/>
              <a:ea typeface="+mn-ea"/>
              <a:cs typeface="+mn-cs"/>
            </a:endParaRPr>
          </a:p>
        </p:txBody>
      </p:sp>
      <p:grpSp>
        <p:nvGrpSpPr>
          <p:cNvPr id="2" name="Group 1"/>
          <p:cNvGrpSpPr/>
          <p:nvPr/>
        </p:nvGrpSpPr>
        <p:grpSpPr>
          <a:xfrm>
            <a:off x="5943600" y="1298738"/>
            <a:ext cx="2512849" cy="508804"/>
            <a:chOff x="5945351" y="1409145"/>
            <a:chExt cx="2512849" cy="508804"/>
          </a:xfrm>
        </p:grpSpPr>
        <p:sp>
          <p:nvSpPr>
            <p:cNvPr id="15" name="TextBox 14"/>
            <p:cNvSpPr txBox="1"/>
            <p:nvPr/>
          </p:nvSpPr>
          <p:spPr>
            <a:xfrm>
              <a:off x="6248400" y="1548617"/>
              <a:ext cx="22098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ＭＳ Ｐゴシック" pitchFamily="48" charset="-128"/>
                  <a:cs typeface="+mn-cs"/>
                </a:rPr>
                <a:t>ITIN Card/Letter</a:t>
              </a:r>
            </a:p>
          </p:txBody>
        </p:sp>
        <p:grpSp>
          <p:nvGrpSpPr>
            <p:cNvPr id="14" name="Group 13"/>
            <p:cNvGrpSpPr/>
            <p:nvPr/>
          </p:nvGrpSpPr>
          <p:grpSpPr>
            <a:xfrm>
              <a:off x="5945351" y="1409145"/>
              <a:ext cx="462284" cy="443780"/>
              <a:chOff x="8022808" y="3965796"/>
              <a:chExt cx="462284" cy="443780"/>
            </a:xfrm>
          </p:grpSpPr>
          <p:sp>
            <p:nvSpPr>
              <p:cNvPr id="16" name="Oval 15"/>
              <p:cNvSpPr/>
              <p:nvPr/>
            </p:nvSpPr>
            <p:spPr>
              <a:xfrm>
                <a:off x="8022808" y="4097068"/>
                <a:ext cx="321958" cy="312508"/>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5"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8022808" y="3965796"/>
                <a:ext cx="462284" cy="435808"/>
              </a:xfrm>
              <a:prstGeom prst="rect">
                <a:avLst/>
              </a:prstGeom>
            </p:spPr>
          </p:pic>
        </p:grpSp>
      </p:grpSp>
      <p:sp>
        <p:nvSpPr>
          <p:cNvPr id="11" name="TextBox 10"/>
          <p:cNvSpPr txBox="1"/>
          <p:nvPr/>
        </p:nvSpPr>
        <p:spPr>
          <a:xfrm>
            <a:off x="228600" y="2209800"/>
            <a:ext cx="4815467" cy="36317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a:ea typeface="ＭＳ Ｐゴシック" pitchFamily="48" charset="-128"/>
                <a:cs typeface="+mn-cs"/>
              </a:rPr>
              <a:t>Q: What is an ITIN?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70C0"/>
              </a:solidFill>
              <a:effectLst/>
              <a:uLnTx/>
              <a:uFillTx/>
              <a:latin typeface="Calibri"/>
              <a:ea typeface="ＭＳ Ｐゴシック" pitchFamily="48"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Individual Taxpayer Identification Number</a:t>
            </a:r>
            <a:endParaRPr kumimoji="0" lang="en-US" sz="2800" b="1" i="0" u="none" strike="noStrike" kern="1200" cap="none" spc="0" normalizeH="0" baseline="0" noProof="0" dirty="0">
              <a:ln>
                <a:noFill/>
              </a:ln>
              <a:solidFill>
                <a:srgbClr val="0070C0"/>
              </a:solidFill>
              <a:effectLst/>
              <a:uLnTx/>
              <a:uFillTx/>
              <a:latin typeface="Calibri"/>
              <a:ea typeface="ＭＳ Ｐゴシック" pitchFamily="48"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n-cs"/>
              </a:rPr>
              <a:t>Issued by the IRS to undocumented or non-citizens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n-cs"/>
              </a:rPr>
              <a:t>Used for U.S. tax and reporting purposes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1" i="0" u="none" strike="noStrike" kern="1200" cap="none" spc="0" normalizeH="0" baseline="0" noProof="0" dirty="0">
              <a:ln>
                <a:noFill/>
              </a:ln>
              <a:solidFill>
                <a:srgbClr val="1E59B8"/>
              </a:solidFill>
              <a:effectLst/>
              <a:uLnTx/>
              <a:uFillTx/>
              <a:latin typeface="Calibri"/>
              <a:ea typeface="ＭＳ Ｐゴシック" pitchFamily="48" charset="-128"/>
              <a:cs typeface="+mn-cs"/>
            </a:endParaRPr>
          </a:p>
        </p:txBody>
      </p:sp>
    </p:spTree>
    <p:extLst>
      <p:ext uri="{BB962C8B-B14F-4D97-AF65-F5344CB8AC3E}">
        <p14:creationId xmlns:p14="http://schemas.microsoft.com/office/powerpoint/2010/main" val="87124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636576"/>
            <a:ext cx="4017919" cy="46474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Clients may come to our sites: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1E59B8"/>
                </a:solidFill>
                <a:effectLst/>
                <a:uLnTx/>
                <a:uFillTx/>
                <a:latin typeface="Calibri"/>
                <a:ea typeface="ＭＳ Ｐゴシック" pitchFamily="48" charset="-128"/>
                <a:cs typeface="+mn-cs"/>
              </a:rPr>
              <a:t>With</a:t>
            </a:r>
            <a:r>
              <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n-cs"/>
              </a:rPr>
              <a:t> ITINs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n-cs"/>
              </a:rPr>
              <a:t>Needing to</a:t>
            </a:r>
            <a:r>
              <a:rPr kumimoji="0" lang="en-US" b="0" i="0" u="none" strike="noStrike" kern="1200" cap="none" spc="0" normalizeH="0" baseline="0" noProof="0" dirty="0">
                <a:ln>
                  <a:noFill/>
                </a:ln>
                <a:solidFill>
                  <a:srgbClr val="1E59B8"/>
                </a:solidFill>
                <a:effectLst/>
                <a:uLnTx/>
                <a:uFillTx/>
                <a:latin typeface="Calibri"/>
                <a:ea typeface="ＭＳ Ｐゴシック" pitchFamily="48" charset="-128"/>
                <a:cs typeface="+mn-cs"/>
              </a:rPr>
              <a:t> </a:t>
            </a:r>
            <a:r>
              <a:rPr kumimoji="0" lang="en-US" b="1" i="0" u="none" strike="noStrike" kern="1200" cap="none" spc="0" normalizeH="0" baseline="0" noProof="0" dirty="0">
                <a:ln>
                  <a:noFill/>
                </a:ln>
                <a:solidFill>
                  <a:srgbClr val="1E59B8"/>
                </a:solidFill>
                <a:effectLst/>
                <a:uLnTx/>
                <a:uFillTx/>
                <a:latin typeface="Calibri"/>
                <a:ea typeface="ＭＳ Ｐゴシック" pitchFamily="48" charset="-128"/>
                <a:cs typeface="+mn-cs"/>
              </a:rPr>
              <a:t>apply</a:t>
            </a:r>
            <a:r>
              <a:rPr kumimoji="0" lang="en-US" b="0" i="0" u="none" strike="noStrike" kern="1200" cap="none" spc="0" normalizeH="0" baseline="0" noProof="0" dirty="0">
                <a:ln>
                  <a:noFill/>
                </a:ln>
                <a:solidFill>
                  <a:srgbClr val="1E59B8"/>
                </a:solidFill>
                <a:effectLst/>
                <a:uLnTx/>
                <a:uFillTx/>
                <a:latin typeface="Calibri"/>
                <a:ea typeface="ＭＳ Ｐゴシック" pitchFamily="48" charset="-128"/>
                <a:cs typeface="+mn-cs"/>
              </a:rPr>
              <a:t> </a:t>
            </a:r>
            <a:r>
              <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n-cs"/>
              </a:rPr>
              <a:t>for an ITIN</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n-cs"/>
              </a:rPr>
              <a:t>Needing to </a:t>
            </a:r>
            <a:r>
              <a:rPr kumimoji="0" lang="en-US" b="1" i="0" u="none" strike="noStrike" kern="1200" cap="none" spc="0" normalizeH="0" baseline="0" noProof="0" dirty="0">
                <a:ln>
                  <a:noFill/>
                </a:ln>
                <a:solidFill>
                  <a:srgbClr val="1E59B8"/>
                </a:solidFill>
                <a:effectLst/>
                <a:uLnTx/>
                <a:uFillTx/>
                <a:latin typeface="Calibri"/>
                <a:ea typeface="ＭＳ Ｐゴシック" pitchFamily="48" charset="-128"/>
                <a:cs typeface="+mn-cs"/>
              </a:rPr>
              <a:t>renew</a:t>
            </a:r>
            <a:r>
              <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n-cs"/>
              </a:rPr>
              <a:t> an ITIN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a:ea typeface="ＭＳ Ｐゴシック" pitchFamily="48" charset="-128"/>
                <a:cs typeface="+mn-cs"/>
              </a:rPr>
              <a:t>All of these situations are possible, </a:t>
            </a:r>
            <a:r>
              <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n-cs"/>
              </a:rPr>
              <a:t>that will mean neither the ITIN card/letter OR SS Card will be present – </a:t>
            </a:r>
            <a:r>
              <a:rPr kumimoji="0" lang="en-US" b="0" i="1" u="none" strike="noStrike" kern="1200" cap="none" spc="0" normalizeH="0" baseline="0" noProof="0" dirty="0">
                <a:ln>
                  <a:noFill/>
                </a:ln>
                <a:solidFill>
                  <a:srgbClr val="0070C0"/>
                </a:solidFill>
                <a:effectLst/>
                <a:uLnTx/>
                <a:uFillTx/>
                <a:latin typeface="Calibri"/>
                <a:ea typeface="ＭＳ Ｐゴシック" pitchFamily="48" charset="-128"/>
                <a:cs typeface="+mn-cs"/>
              </a:rPr>
              <a:t>that is okay!</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260275" y="1959942"/>
            <a:ext cx="3433140" cy="4593258"/>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8432" y="4108074"/>
            <a:ext cx="2006350" cy="1358731"/>
          </a:xfrm>
          <a:prstGeom prst="rect">
            <a:avLst/>
          </a:prstGeom>
          <a:ln>
            <a:noFill/>
          </a:ln>
          <a:effectLst>
            <a:outerShdw blurRad="190500" algn="tl" rotWithShape="0">
              <a:srgbClr val="000000">
                <a:alpha val="70000"/>
              </a:srgbClr>
            </a:outerShdw>
          </a:effectLst>
        </p:spPr>
      </p:pic>
      <p:sp>
        <p:nvSpPr>
          <p:cNvPr id="15" name="TextBox 14"/>
          <p:cNvSpPr txBox="1"/>
          <p:nvPr/>
        </p:nvSpPr>
        <p:spPr>
          <a:xfrm>
            <a:off x="6248400" y="1548617"/>
            <a:ext cx="22098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ＭＳ Ｐゴシック" pitchFamily="48" charset="-128"/>
                <a:cs typeface="+mn-cs"/>
              </a:rPr>
              <a:t>ITIN Card/Letter</a:t>
            </a:r>
          </a:p>
        </p:txBody>
      </p:sp>
      <p:sp>
        <p:nvSpPr>
          <p:cNvPr id="10" name="Rectangle 9"/>
          <p:cNvSpPr/>
          <p:nvPr/>
        </p:nvSpPr>
        <p:spPr>
          <a:xfrm>
            <a:off x="4940135" y="4953000"/>
            <a:ext cx="1236358"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13" name="Parallelogram 2"/>
          <p:cNvSpPr/>
          <p:nvPr/>
        </p:nvSpPr>
        <p:spPr>
          <a:xfrm>
            <a:off x="-322107" y="208371"/>
            <a:ext cx="5260383"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FuturT"/>
                <a:ea typeface="+mn-ea"/>
                <a:cs typeface="+mn-cs"/>
              </a:rPr>
              <a:t>ITINs</a:t>
            </a:r>
            <a:endParaRPr kumimoji="0" lang="en-US" sz="2400" b="1" i="0" u="none" strike="noStrike" kern="1200" cap="none" spc="0" normalizeH="0" baseline="0" noProof="0" dirty="0">
              <a:ln>
                <a:noFill/>
              </a:ln>
              <a:solidFill>
                <a:prstClr val="white"/>
              </a:solidFill>
              <a:effectLst/>
              <a:uLnTx/>
              <a:uFillTx/>
              <a:latin typeface="FuturT"/>
              <a:ea typeface="+mn-ea"/>
              <a:cs typeface="+mn-cs"/>
            </a:endParaRPr>
          </a:p>
        </p:txBody>
      </p:sp>
      <p:grpSp>
        <p:nvGrpSpPr>
          <p:cNvPr id="14" name="Group 13"/>
          <p:cNvGrpSpPr/>
          <p:nvPr/>
        </p:nvGrpSpPr>
        <p:grpSpPr>
          <a:xfrm>
            <a:off x="5945351" y="1409145"/>
            <a:ext cx="462284" cy="443780"/>
            <a:chOff x="8022808" y="3965796"/>
            <a:chExt cx="462284" cy="443780"/>
          </a:xfrm>
        </p:grpSpPr>
        <p:sp>
          <p:nvSpPr>
            <p:cNvPr id="16" name="Oval 15"/>
            <p:cNvSpPr/>
            <p:nvPr/>
          </p:nvSpPr>
          <p:spPr>
            <a:xfrm>
              <a:off x="8022808" y="4097068"/>
              <a:ext cx="321958" cy="312508"/>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5"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8022808" y="3965796"/>
              <a:ext cx="462284" cy="435808"/>
            </a:xfrm>
            <a:prstGeom prst="rect">
              <a:avLst/>
            </a:prstGeom>
          </p:spPr>
        </p:pic>
      </p:grpSp>
    </p:spTree>
    <p:extLst>
      <p:ext uri="{BB962C8B-B14F-4D97-AF65-F5344CB8AC3E}">
        <p14:creationId xmlns:p14="http://schemas.microsoft.com/office/powerpoint/2010/main" val="30696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676400"/>
            <a:ext cx="82296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Client asks: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	</a:t>
            </a:r>
            <a:r>
              <a:rPr kumimoji="0" lang="en-US" sz="2800" b="0" i="1" u="none" strike="noStrike" kern="1200" cap="none" spc="0" normalizeH="0" baseline="0" noProof="0" dirty="0">
                <a:ln>
                  <a:noFill/>
                </a:ln>
                <a:solidFill>
                  <a:prstClr val="black"/>
                </a:solidFill>
                <a:effectLst/>
                <a:uLnTx/>
                <a:uFillTx/>
                <a:latin typeface="Calibri"/>
                <a:ea typeface="ＭＳ Ｐゴシック" pitchFamily="48" charset="-128"/>
                <a:cs typeface="+mn-cs"/>
              </a:rPr>
              <a:t>I don’t have my Social Security Card with me. Can I use my W-2 to verify my Social Security Number?</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grpSp>
        <p:nvGrpSpPr>
          <p:cNvPr id="4" name="Group 3"/>
          <p:cNvGrpSpPr/>
          <p:nvPr/>
        </p:nvGrpSpPr>
        <p:grpSpPr>
          <a:xfrm>
            <a:off x="-381000" y="228600"/>
            <a:ext cx="8305800" cy="1066800"/>
            <a:chOff x="-381000" y="228600"/>
            <a:chExt cx="8305800" cy="1066800"/>
          </a:xfrm>
        </p:grpSpPr>
        <p:sp>
          <p:nvSpPr>
            <p:cNvPr id="7"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0" marR="0" lvl="4"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Client Scenario! </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11" name="Explosion 1 10"/>
            <p:cNvSpPr/>
            <p:nvPr/>
          </p:nvSpPr>
          <p:spPr>
            <a:xfrm>
              <a:off x="609600" y="456437"/>
              <a:ext cx="685800" cy="685800"/>
            </a:xfrm>
            <a:prstGeom prst="irregularSeal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grpSp>
      <p:sp>
        <p:nvSpPr>
          <p:cNvPr id="3" name="TextBox 2"/>
          <p:cNvSpPr txBox="1"/>
          <p:nvPr/>
        </p:nvSpPr>
        <p:spPr>
          <a:xfrm>
            <a:off x="486888" y="3262444"/>
            <a:ext cx="8153401" cy="138499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mj-lt"/>
                <a:ea typeface="ＭＳ Ｐゴシック" pitchFamily="48" charset="-128"/>
                <a:cs typeface="+mn-cs"/>
              </a:rPr>
              <a:t>NO!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mj-lt"/>
                <a:ea typeface="ＭＳ Ｐゴシック" pitchFamily="48" charset="-128"/>
                <a:cs typeface="+mn-cs"/>
              </a:rPr>
              <a:t>W-2 form is not sufficient because</a:t>
            </a:r>
            <a:r>
              <a:rPr kumimoji="0" lang="en-US" sz="2800" b="1" i="0" u="none" strike="noStrike" kern="1200" cap="none" spc="0" normalizeH="0" noProof="0" dirty="0">
                <a:ln>
                  <a:noFill/>
                </a:ln>
                <a:solidFill>
                  <a:srgbClr val="FF0000"/>
                </a:solidFill>
                <a:effectLst/>
                <a:uLnTx/>
                <a:uFillTx/>
                <a:latin typeface="+mj-lt"/>
                <a:ea typeface="ＭＳ Ｐゴシック" pitchFamily="48" charset="-128"/>
                <a:cs typeface="+mn-cs"/>
              </a:rPr>
              <a:t> we need a federally issued document</a:t>
            </a:r>
            <a:r>
              <a:rPr kumimoji="0" lang="en-US" sz="2800" b="1" i="0" u="none" strike="noStrike" kern="1200" cap="none" spc="0" normalizeH="0" baseline="0" noProof="0" dirty="0">
                <a:ln>
                  <a:noFill/>
                </a:ln>
                <a:solidFill>
                  <a:srgbClr val="FF0000"/>
                </a:solidFill>
                <a:effectLst/>
                <a:uLnTx/>
                <a:uFillTx/>
                <a:latin typeface="+mj-lt"/>
                <a:ea typeface="ＭＳ Ｐゴシック" pitchFamily="48" charset="-128"/>
                <a:cs typeface="+mn-cs"/>
              </a:rPr>
              <a:t>!</a:t>
            </a:r>
          </a:p>
        </p:txBody>
      </p:sp>
    </p:spTree>
    <p:extLst>
      <p:ext uri="{BB962C8B-B14F-4D97-AF65-F5344CB8AC3E}">
        <p14:creationId xmlns:p14="http://schemas.microsoft.com/office/powerpoint/2010/main" val="349246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9790" y="1371600"/>
            <a:ext cx="7598923"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Acceptable alternatives along with a Photo ID</a:t>
            </a:r>
            <a:endPar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p:txBody>
      </p:sp>
      <p:sp>
        <p:nvSpPr>
          <p:cNvPr id="10" name="Rectangle 9"/>
          <p:cNvSpPr/>
          <p:nvPr/>
        </p:nvSpPr>
        <p:spPr>
          <a:xfrm>
            <a:off x="4940135" y="4953000"/>
            <a:ext cx="1236358"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7" name="Parallelogram 2"/>
          <p:cNvSpPr/>
          <p:nvPr/>
        </p:nvSpPr>
        <p:spPr>
          <a:xfrm>
            <a:off x="-762000" y="304800"/>
            <a:ext cx="8686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FuturT"/>
                <a:ea typeface="+mn-ea"/>
                <a:cs typeface="+mn-cs"/>
              </a:rPr>
              <a:t>Alternatives of Social Security Cards</a:t>
            </a:r>
            <a:endParaRPr kumimoji="0" lang="en-US" sz="2400" b="1" i="0" u="none" strike="noStrike" kern="1200" cap="none" spc="0" normalizeH="0" baseline="0" noProof="0" dirty="0">
              <a:ln>
                <a:noFill/>
              </a:ln>
              <a:solidFill>
                <a:prstClr val="white"/>
              </a:solidFill>
              <a:effectLst/>
              <a:uLnTx/>
              <a:uFillTx/>
              <a:latin typeface="FuturT"/>
              <a:ea typeface="+mn-ea"/>
              <a:cs typeface="+mn-cs"/>
            </a:endParaRPr>
          </a:p>
        </p:txBody>
      </p:sp>
      <p:sp>
        <p:nvSpPr>
          <p:cNvPr id="8" name="TextBox 7"/>
          <p:cNvSpPr txBox="1"/>
          <p:nvPr/>
        </p:nvSpPr>
        <p:spPr>
          <a:xfrm>
            <a:off x="6038222" y="2900591"/>
            <a:ext cx="2419978"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Calibri"/>
                <a:ea typeface="ＭＳ Ｐゴシック" pitchFamily="48" charset="-128"/>
                <a:cs typeface="+mn-cs"/>
              </a:rPr>
              <a:t>At your site, consult with your Site Manager if needed.</a:t>
            </a:r>
            <a:endParaRPr kumimoji="0" lang="en-US" b="0" i="0" u="none" strike="noStrike" kern="1200" cap="none" spc="0" normalizeH="0" baseline="0" noProof="0" dirty="0">
              <a:ln>
                <a:noFill/>
              </a:ln>
              <a:solidFill>
                <a:srgbClr val="FF0000"/>
              </a:solidFill>
              <a:effectLst/>
              <a:uLnTx/>
              <a:uFillTx/>
              <a:latin typeface="Calibri"/>
              <a:ea typeface="ＭＳ Ｐゴシック" pitchFamily="48" charset="-128"/>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790" y="2057400"/>
            <a:ext cx="4762867" cy="44004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351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1764" y="1573696"/>
            <a:ext cx="5308767" cy="46551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Welcome &amp; Signing 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ＭＳ Ｐゴシック" pitchFamily="48"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Checking for Identification Forms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Checking for Scope</a:t>
            </a:r>
          </a:p>
          <a:p>
            <a:pPr marL="800100" marR="0" lvl="1" indent="-342900" algn="l" defTabSz="914400" rtl="0" eaLnBrk="0" fontAlgn="base" latinLnBrk="0" hangingPunct="0">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What’s in Scope?</a:t>
            </a:r>
          </a:p>
          <a:p>
            <a:pPr marL="800100" marR="0" lvl="1" indent="-342900" algn="l" defTabSz="914400" rtl="0" eaLnBrk="0" fontAlgn="base" latinLnBrk="0" hangingPunct="0">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What’s Out-of-Scope?</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ＭＳ Ｐゴシック" pitchFamily="48" charset="-128"/>
                <a:cs typeface="+mn-cs"/>
              </a:rPr>
              <a:t>--</a:t>
            </a: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1050" b="0" i="1"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Intake Paperwork</a:t>
            </a: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ＭＳ Ｐゴシック" pitchFamily="48" charset="-128"/>
              <a:cs typeface="+mn-cs"/>
            </a:endParaRP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ＭＳ Ｐゴシック" pitchFamily="48" charset="-128"/>
              <a:cs typeface="+mn-cs"/>
            </a:endParaRP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ＭＳ Ｐゴシック" pitchFamily="48" charset="-128"/>
                <a:cs typeface="+mn-cs"/>
              </a:rPr>
              <a:t>--</a:t>
            </a:r>
            <a:endParaRPr kumimoji="0" lang="en-US" sz="1400" b="1"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Final Check</a:t>
            </a:r>
          </a:p>
        </p:txBody>
      </p:sp>
      <p:grpSp>
        <p:nvGrpSpPr>
          <p:cNvPr id="10" name="Group 9"/>
          <p:cNvGrpSpPr/>
          <p:nvPr/>
        </p:nvGrpSpPr>
        <p:grpSpPr>
          <a:xfrm>
            <a:off x="2" y="2"/>
            <a:ext cx="1968261" cy="6868249"/>
            <a:chOff x="-1" y="22412"/>
            <a:chExt cx="1968262" cy="6835588"/>
          </a:xfrm>
        </p:grpSpPr>
        <p:pic>
          <p:nvPicPr>
            <p:cNvPr id="11" name="Picture 10"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3" name="Rectangle 12"/>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5" name="Oval 14"/>
          <p:cNvSpPr/>
          <p:nvPr/>
        </p:nvSpPr>
        <p:spPr>
          <a:xfrm>
            <a:off x="2714620" y="1636258"/>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a:off x="2717640" y="3143187"/>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21"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Intake Workflow</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22" name="Oval 21"/>
          <p:cNvSpPr/>
          <p:nvPr/>
        </p:nvSpPr>
        <p:spPr>
          <a:xfrm>
            <a:off x="2712009" y="4645074"/>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cxnSp>
        <p:nvCxnSpPr>
          <p:cNvPr id="3" name="Straight Connector 2"/>
          <p:cNvCxnSpPr/>
          <p:nvPr/>
        </p:nvCxnSpPr>
        <p:spPr>
          <a:xfrm>
            <a:off x="2941339" y="2076389"/>
            <a:ext cx="0" cy="25581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28" idx="4"/>
            <a:endCxn id="22" idx="0"/>
          </p:cNvCxnSpPr>
          <p:nvPr/>
        </p:nvCxnSpPr>
        <p:spPr>
          <a:xfrm>
            <a:off x="2944362" y="3583320"/>
            <a:ext cx="0" cy="110947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22" idx="4"/>
            <a:endCxn id="40" idx="0"/>
          </p:cNvCxnSpPr>
          <p:nvPr/>
        </p:nvCxnSpPr>
        <p:spPr>
          <a:xfrm flipH="1">
            <a:off x="2925415" y="5085207"/>
            <a:ext cx="13316" cy="59445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2698693" y="5679665"/>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p:cNvPicPr>
            <a:picLocks noChangeAspect="1"/>
          </p:cNvPicPr>
          <p:nvPr/>
        </p:nvPicPr>
        <p:blipFill>
          <a:blip r:embed="rId5"/>
          <a:stretch>
            <a:fillRect/>
          </a:stretch>
        </p:blipFill>
        <p:spPr>
          <a:xfrm>
            <a:off x="2682767" y="2316231"/>
            <a:ext cx="485296" cy="466866"/>
          </a:xfrm>
          <a:prstGeom prst="rect">
            <a:avLst/>
          </a:prstGeom>
        </p:spPr>
      </p:pic>
      <p:pic>
        <p:nvPicPr>
          <p:cNvPr id="35" name="Picture 34"/>
          <p:cNvPicPr>
            <a:picLocks noChangeAspect="1"/>
          </p:cNvPicPr>
          <p:nvPr/>
        </p:nvPicPr>
        <p:blipFill rotWithShape="1">
          <a:blip r:embed="rId6"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2712009" y="2996694"/>
            <a:ext cx="651077" cy="613789"/>
          </a:xfrm>
          <a:prstGeom prst="rect">
            <a:avLst/>
          </a:prstGeom>
        </p:spPr>
      </p:pic>
      <p:cxnSp>
        <p:nvCxnSpPr>
          <p:cNvPr id="41" name="Straight Connector 40"/>
          <p:cNvCxnSpPr>
            <a:endCxn id="28" idx="0"/>
          </p:cNvCxnSpPr>
          <p:nvPr/>
        </p:nvCxnSpPr>
        <p:spPr>
          <a:xfrm>
            <a:off x="2941339" y="2748192"/>
            <a:ext cx="3023" cy="394995"/>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76725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8" name="Rectangle 7"/>
          <p:cNvSpPr/>
          <p:nvPr/>
        </p:nvSpPr>
        <p:spPr>
          <a:xfrm>
            <a:off x="677389" y="1466046"/>
            <a:ext cx="7772400" cy="954107"/>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It is important to check if clients are within the eligibility of our program </a:t>
            </a:r>
            <a:r>
              <a:rPr kumimoji="0" lang="en-US" sz="2800" b="1" i="1" u="none" strike="noStrike" kern="1200" cap="none" spc="0" normalizeH="0" baseline="0" noProof="0" dirty="0">
                <a:ln>
                  <a:noFill/>
                </a:ln>
                <a:solidFill>
                  <a:prstClr val="black"/>
                </a:solidFill>
                <a:effectLst/>
                <a:uLnTx/>
                <a:uFillTx/>
                <a:latin typeface="Calibri"/>
                <a:ea typeface="ＭＳ Ｐゴシック" pitchFamily="48" charset="-128"/>
                <a:cs typeface="+mn-cs"/>
              </a:rPr>
              <a:t>– known as </a:t>
            </a:r>
            <a:r>
              <a:rPr kumimoji="0" lang="en-US" sz="2800" b="1" i="1" u="none" strike="noStrike" kern="1200" cap="none" spc="0" normalizeH="0" baseline="0" noProof="0" dirty="0">
                <a:ln>
                  <a:noFill/>
                </a:ln>
                <a:solidFill>
                  <a:srgbClr val="FF0000"/>
                </a:solidFill>
                <a:effectLst/>
                <a:uLnTx/>
                <a:uFillTx/>
                <a:latin typeface="Calibri"/>
                <a:ea typeface="ＭＳ Ｐゴシック" pitchFamily="48" charset="-128"/>
                <a:cs typeface="+mn-cs"/>
              </a:rPr>
              <a:t>‘scope’</a:t>
            </a:r>
          </a:p>
        </p:txBody>
      </p:sp>
      <p:sp>
        <p:nvSpPr>
          <p:cNvPr id="3" name="Rectangle 2"/>
          <p:cNvSpPr/>
          <p:nvPr/>
        </p:nvSpPr>
        <p:spPr>
          <a:xfrm>
            <a:off x="1129519" y="2590800"/>
            <a:ext cx="6868141" cy="2308324"/>
          </a:xfrm>
          <a:prstGeom prst="rect">
            <a:avLst/>
          </a:prstGeom>
        </p:spPr>
        <p:txBody>
          <a:bodyPr wrap="square">
            <a:spAutoFit/>
          </a:bodyPr>
          <a:lstStyle/>
          <a:p>
            <a:pPr marL="514350" indent="-514350" eaLnBrk="1" fontAlgn="auto" hangingPunct="1">
              <a:spcBef>
                <a:spcPts val="0"/>
              </a:spcBef>
              <a:spcAft>
                <a:spcPts val="0"/>
              </a:spcAft>
              <a:buFont typeface="+mj-lt"/>
              <a:buAutoNum type="arabicPeriod"/>
              <a:defRPr/>
            </a:pPr>
            <a:r>
              <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n-cs"/>
              </a:rPr>
              <a:t>Volunteer Tax Preparers are </a:t>
            </a:r>
            <a:r>
              <a:rPr kumimoji="0" lang="en-US" b="0" i="1" u="none" strike="noStrike" kern="1200" cap="none" spc="0" normalizeH="0" baseline="0" noProof="0" dirty="0">
                <a:ln>
                  <a:noFill/>
                </a:ln>
                <a:solidFill>
                  <a:prstClr val="black"/>
                </a:solidFill>
                <a:effectLst/>
                <a:uLnTx/>
                <a:uFillTx/>
                <a:latin typeface="Calibri"/>
                <a:ea typeface="ＭＳ Ｐゴシック" pitchFamily="48" charset="-128"/>
                <a:cs typeface="+mn-cs"/>
              </a:rPr>
              <a:t>not</a:t>
            </a:r>
            <a:r>
              <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n-cs"/>
              </a:rPr>
              <a:t> certified CPAs and therefore cannot prepare all returns that come through the door</a:t>
            </a:r>
          </a:p>
          <a:p>
            <a:pPr lvl="1" eaLnBrk="1" fontAlgn="auto" hangingPunct="1">
              <a:spcBef>
                <a:spcPts val="0"/>
              </a:spcBef>
              <a:spcAft>
                <a:spcPts val="0"/>
              </a:spcAft>
              <a:defRPr/>
            </a:pPr>
            <a:endPar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514350" indent="-514350" eaLnBrk="1" fontAlgn="auto" hangingPunct="1">
              <a:spcBef>
                <a:spcPts val="0"/>
              </a:spcBef>
              <a:spcAft>
                <a:spcPts val="0"/>
              </a:spcAft>
              <a:buFont typeface="+mj-lt"/>
              <a:buAutoNum type="arabicPeriod"/>
              <a:defRPr/>
            </a:pPr>
            <a:r>
              <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n-cs"/>
              </a:rPr>
              <a:t>Making sure we are preparing returns within the constraints of VITA</a:t>
            </a:r>
          </a:p>
        </p:txBody>
      </p:sp>
      <p:sp>
        <p:nvSpPr>
          <p:cNvPr id="11"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Why We Check for Scope</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Tree>
    <p:extLst>
      <p:ext uri="{BB962C8B-B14F-4D97-AF65-F5344CB8AC3E}">
        <p14:creationId xmlns:p14="http://schemas.microsoft.com/office/powerpoint/2010/main" val="212457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394980" y="1981200"/>
            <a:ext cx="6337218" cy="2616101"/>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What are some common tax forms or tax issues you’re familiar with that we might be able to handle at our tax sites?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Franklin Gothic Book" panose="020B0503020102020204" pitchFamily="34" charset="0"/>
              <a:ea typeface="ＭＳ Ｐゴシック" pitchFamily="48" charset="-128"/>
              <a:cs typeface="+mn-cs"/>
            </a:endParaRP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7"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What’s In-Scope?</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Tree>
    <p:extLst>
      <p:ext uri="{BB962C8B-B14F-4D97-AF65-F5344CB8AC3E}">
        <p14:creationId xmlns:p14="http://schemas.microsoft.com/office/powerpoint/2010/main" val="405716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7" name="Parallelogram 2"/>
          <p:cNvSpPr/>
          <p:nvPr/>
        </p:nvSpPr>
        <p:spPr>
          <a:xfrm>
            <a:off x="-381000" y="276957"/>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      Common Tax Forms</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6" name="TextBox 5"/>
          <p:cNvSpPr txBox="1"/>
          <p:nvPr/>
        </p:nvSpPr>
        <p:spPr>
          <a:xfrm>
            <a:off x="6477000" y="2908289"/>
            <a:ext cx="2133600"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Calibri"/>
                <a:ea typeface="ＭＳ Ｐゴシック" pitchFamily="48" charset="-128"/>
                <a:cs typeface="+mn-cs"/>
              </a:rPr>
              <a:t>W-2 Form</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411193"/>
            <a:ext cx="845818" cy="845818"/>
          </a:xfrm>
          <a:prstGeom prst="rect">
            <a:avLst/>
          </a:prstGeom>
        </p:spPr>
      </p:pic>
      <p:pic>
        <p:nvPicPr>
          <p:cNvPr id="9" name="Picture 8"/>
          <p:cNvPicPr>
            <a:picLocks noChangeAspect="1"/>
          </p:cNvPicPr>
          <p:nvPr/>
        </p:nvPicPr>
        <p:blipFill>
          <a:blip r:embed="rId5"/>
          <a:stretch>
            <a:fillRect/>
          </a:stretch>
        </p:blipFill>
        <p:spPr>
          <a:xfrm>
            <a:off x="609600" y="1600200"/>
            <a:ext cx="5081587" cy="3274182"/>
          </a:xfrm>
          <a:prstGeom prst="rect">
            <a:avLst/>
          </a:prstGeom>
          <a:effectLst>
            <a:outerShdw blurRad="190500" dist="38100" algn="tl" rotWithShape="0">
              <a:prstClr val="black">
                <a:alpha val="70000"/>
              </a:prstClr>
            </a:outerShdw>
          </a:effectLst>
        </p:spPr>
      </p:pic>
    </p:spTree>
    <p:extLst>
      <p:ext uri="{BB962C8B-B14F-4D97-AF65-F5344CB8AC3E}">
        <p14:creationId xmlns:p14="http://schemas.microsoft.com/office/powerpoint/2010/main" val="101336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7" name="Parallelogram 2"/>
          <p:cNvSpPr/>
          <p:nvPr/>
        </p:nvSpPr>
        <p:spPr>
          <a:xfrm>
            <a:off x="-381000" y="276957"/>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      Common Tax Forms</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10" name="TextBox 9"/>
          <p:cNvSpPr txBox="1"/>
          <p:nvPr/>
        </p:nvSpPr>
        <p:spPr>
          <a:xfrm>
            <a:off x="262359" y="3048000"/>
            <a:ext cx="2329937"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Calibri"/>
                <a:ea typeface="ＭＳ Ｐゴシック" pitchFamily="48" charset="-128"/>
                <a:cs typeface="+mn-cs"/>
              </a:rPr>
              <a:t>1099-MISC</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411193"/>
            <a:ext cx="845818" cy="845818"/>
          </a:xfrm>
          <a:prstGeom prst="rect">
            <a:avLst/>
          </a:prstGeom>
        </p:spPr>
      </p:pic>
      <p:pic>
        <p:nvPicPr>
          <p:cNvPr id="9" name="Picture 8"/>
          <p:cNvPicPr>
            <a:picLocks noChangeAspect="1"/>
          </p:cNvPicPr>
          <p:nvPr/>
        </p:nvPicPr>
        <p:blipFill>
          <a:blip r:embed="rId5"/>
          <a:stretch>
            <a:fillRect/>
          </a:stretch>
        </p:blipFill>
        <p:spPr>
          <a:xfrm>
            <a:off x="3276600" y="1524000"/>
            <a:ext cx="5210205" cy="3292647"/>
          </a:xfrm>
          <a:prstGeom prst="rect">
            <a:avLst/>
          </a:prstGeom>
          <a:effectLst>
            <a:outerShdw blurRad="190500" dist="38100" algn="tl" rotWithShape="0">
              <a:prstClr val="black">
                <a:alpha val="70000"/>
              </a:prstClr>
            </a:outerShdw>
          </a:effectLst>
        </p:spPr>
      </p:pic>
    </p:spTree>
    <p:extLst>
      <p:ext uri="{BB962C8B-B14F-4D97-AF65-F5344CB8AC3E}">
        <p14:creationId xmlns:p14="http://schemas.microsoft.com/office/powerpoint/2010/main" val="124102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PROJECTS\Community Services\EITC\EITC Planning 2013-2014\Photos\Professional Photos\schenker_united way_tax 09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 y="0"/>
            <a:ext cx="10286535"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Parallelogram 2"/>
          <p:cNvSpPr/>
          <p:nvPr/>
        </p:nvSpPr>
        <p:spPr>
          <a:xfrm>
            <a:off x="762000" y="4876800"/>
            <a:ext cx="9067800" cy="1170212"/>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Campaign Overview</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Tree>
    <p:extLst>
      <p:ext uri="{BB962C8B-B14F-4D97-AF65-F5344CB8AC3E}">
        <p14:creationId xmlns:p14="http://schemas.microsoft.com/office/powerpoint/2010/main" val="33743046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7" name="Parallelogram 2"/>
          <p:cNvSpPr/>
          <p:nvPr/>
        </p:nvSpPr>
        <p:spPr>
          <a:xfrm>
            <a:off x="-381000" y="276957"/>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      Common Tax Forms</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8" name="TextBox 7"/>
          <p:cNvSpPr txBox="1"/>
          <p:nvPr/>
        </p:nvSpPr>
        <p:spPr>
          <a:xfrm>
            <a:off x="5257800" y="2939513"/>
            <a:ext cx="312420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Calibri"/>
                <a:ea typeface="ＭＳ Ｐゴシック" pitchFamily="48" charset="-128"/>
                <a:cs typeface="+mn-cs"/>
              </a:rPr>
              <a:t>Form SSA-1099</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411193"/>
            <a:ext cx="845818" cy="845818"/>
          </a:xfrm>
          <a:prstGeom prst="rect">
            <a:avLst/>
          </a:prstGeom>
        </p:spPr>
      </p:pic>
      <p:pic>
        <p:nvPicPr>
          <p:cNvPr id="9" name="Picture 8"/>
          <p:cNvPicPr>
            <a:picLocks noChangeAspect="1"/>
          </p:cNvPicPr>
          <p:nvPr/>
        </p:nvPicPr>
        <p:blipFill>
          <a:blip r:embed="rId5"/>
          <a:stretch>
            <a:fillRect/>
          </a:stretch>
        </p:blipFill>
        <p:spPr>
          <a:xfrm>
            <a:off x="1074418" y="1538760"/>
            <a:ext cx="3805237" cy="3447839"/>
          </a:xfrm>
          <a:prstGeom prst="rect">
            <a:avLst/>
          </a:prstGeom>
          <a:effectLst>
            <a:outerShdw blurRad="190500" dist="50800" algn="ctr" rotWithShape="0">
              <a:srgbClr val="000000">
                <a:alpha val="70000"/>
              </a:srgbClr>
            </a:outerShdw>
          </a:effectLst>
        </p:spPr>
      </p:pic>
    </p:spTree>
    <p:extLst>
      <p:ext uri="{BB962C8B-B14F-4D97-AF65-F5344CB8AC3E}">
        <p14:creationId xmlns:p14="http://schemas.microsoft.com/office/powerpoint/2010/main" val="214107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3211" y="2598007"/>
            <a:ext cx="4495800" cy="3308598"/>
          </a:xfrm>
          <a:prstGeom prst="rect">
            <a:avLst/>
          </a:prstGeom>
        </p:spPr>
        <p:txBody>
          <a:bodyPr wrap="square">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W-2</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1099-MISC with box 3 or 7 filled</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1099-R (retirement accounts)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1099-INT or 1099-DIV (interest or dividends)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1098-T (tuition statements)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1099-G (unemployment)</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1095-A, -B, or –C</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	(Health Insurance Forms)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Gambling win/loss statements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Cash Income</a:t>
            </a:r>
          </a:p>
        </p:txBody>
      </p:sp>
      <p:sp>
        <p:nvSpPr>
          <p:cNvPr id="13" name="Rectangle 12"/>
          <p:cNvSpPr/>
          <p:nvPr/>
        </p:nvSpPr>
        <p:spPr>
          <a:xfrm>
            <a:off x="4497421" y="2598007"/>
            <a:ext cx="4417980" cy="3600986"/>
          </a:xfrm>
          <a:prstGeom prst="rect">
            <a:avLst/>
          </a:prstGeom>
        </p:spPr>
        <p:txBody>
          <a:bodyPr wrap="square">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SSA-1099 (social security benefits)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Small Business Income (including mileage, unreported income/tips, and expenses not exceeding $25,000)</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Mortgage Interest</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Charitable Contributions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Medical Expenses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Day care Expenses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Alimony</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1" i="1" u="none" strike="noStrike" kern="1200" cap="none" spc="0" normalizeH="0" baseline="0" noProof="0" dirty="0">
                <a:ln>
                  <a:noFill/>
                </a:ln>
                <a:solidFill>
                  <a:prstClr val="black"/>
                </a:solidFill>
                <a:effectLst/>
                <a:uLnTx/>
                <a:uFillTx/>
                <a:latin typeface="Calibri"/>
                <a:ea typeface="ＭＳ Ｐゴシック" pitchFamily="48" charset="-128"/>
                <a:cs typeface="+mn-cs"/>
              </a:rPr>
              <a:t>And others…</a:t>
            </a:r>
          </a:p>
        </p:txBody>
      </p:sp>
      <p:sp>
        <p:nvSpPr>
          <p:cNvPr id="8" name="Rectangle 7"/>
          <p:cNvSpPr/>
          <p:nvPr/>
        </p:nvSpPr>
        <p:spPr>
          <a:xfrm>
            <a:off x="687421" y="1531205"/>
            <a:ext cx="8227980" cy="954107"/>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Common tax forms, income, or deductions that are </a:t>
            </a:r>
            <a:r>
              <a:rPr kumimoji="0" lang="en-US" sz="2800" b="1" i="1" u="sng" strike="noStrike" kern="1200" cap="none" spc="0" normalizeH="0" baseline="0" noProof="0" dirty="0">
                <a:ln>
                  <a:noFill/>
                </a:ln>
                <a:solidFill>
                  <a:srgbClr val="4BACC6">
                    <a:lumMod val="75000"/>
                  </a:srgbClr>
                </a:solidFill>
                <a:effectLst/>
                <a:uLnTx/>
                <a:uFillTx/>
                <a:latin typeface="Calibri"/>
                <a:ea typeface="ＭＳ Ｐゴシック" pitchFamily="48" charset="-128"/>
                <a:cs typeface="+mn-cs"/>
              </a:rPr>
              <a:t>in-scope </a:t>
            </a: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of our tax volunteer training:</a:t>
            </a:r>
          </a:p>
        </p:txBody>
      </p:sp>
      <p:sp>
        <p:nvSpPr>
          <p:cNvPr id="3" name="Oval 2"/>
          <p:cNvSpPr/>
          <p:nvPr/>
        </p:nvSpPr>
        <p:spPr>
          <a:xfrm>
            <a:off x="303642" y="1642866"/>
            <a:ext cx="595484" cy="578005"/>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rotWithShape="1">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259908" y="1431026"/>
            <a:ext cx="855026" cy="806058"/>
          </a:xfrm>
          <a:prstGeom prst="rect">
            <a:avLst/>
          </a:prstGeom>
        </p:spPr>
      </p:pic>
      <p:sp>
        <p:nvSpPr>
          <p:cNvPr id="11"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What’s In-Scope?</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9" name="TextBox 8"/>
          <p:cNvSpPr txBox="1"/>
          <p:nvPr/>
        </p:nvSpPr>
        <p:spPr>
          <a:xfrm>
            <a:off x="899126" y="6267528"/>
            <a:ext cx="8136936"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ＭＳ Ｐゴシック" pitchFamily="48" charset="-128"/>
                <a:cs typeface="+mn-cs"/>
              </a:rPr>
              <a:t>Consult your Intake Manual first and then your Site Manager if needed!</a:t>
            </a:r>
            <a:endParaRPr kumimoji="0" lang="en-US" sz="2000" b="0" i="0" u="none" strike="noStrike" kern="1200" cap="none" spc="0" normalizeH="0" baseline="0" noProof="0" dirty="0">
              <a:ln>
                <a:noFill/>
              </a:ln>
              <a:solidFill>
                <a:srgbClr val="FF0000"/>
              </a:solidFill>
              <a:effectLst/>
              <a:uLnTx/>
              <a:uFillTx/>
              <a:latin typeface="Calibri"/>
              <a:ea typeface="ＭＳ Ｐゴシック" pitchFamily="48" charset="-128"/>
              <a:cs typeface="+mn-cs"/>
            </a:endParaRPr>
          </a:p>
        </p:txBody>
      </p:sp>
    </p:spTree>
    <p:extLst>
      <p:ext uri="{BB962C8B-B14F-4D97-AF65-F5344CB8AC3E}">
        <p14:creationId xmlns:p14="http://schemas.microsoft.com/office/powerpoint/2010/main" val="134089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6075" y="2601744"/>
            <a:ext cx="4800603" cy="3631763"/>
          </a:xfrm>
          <a:prstGeom prst="rect">
            <a:avLst/>
          </a:prstGeom>
        </p:spPr>
        <p:txBody>
          <a:bodyPr wrap="square">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1099-B (Sale of stock or homes)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Foreclosures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Business expenses exceeding $25,000</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Net Loss </a:t>
            </a:r>
            <a:r>
              <a:rPr kumimoji="0" lang="en-US" sz="19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from a business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Rental Income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Royalties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Foreign Income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1040-NR (non-resident alien)</a:t>
            </a:r>
            <a:r>
              <a:rPr kumimoji="0" lang="en-US" sz="1900" i="0" u="none" strike="noStrike" kern="1200" cap="none" spc="0" normalizeH="0" baseline="0" noProof="0" dirty="0">
                <a:ln>
                  <a:noFill/>
                </a:ln>
                <a:solidFill>
                  <a:srgbClr val="FF0000"/>
                </a:solidFill>
                <a:effectLst/>
                <a:uLnTx/>
                <a:uFillTx/>
                <a:latin typeface="Calibri"/>
                <a:ea typeface="ＭＳ Ｐゴシック" pitchFamily="48" charset="-128"/>
                <a:cs typeface="+mn-cs"/>
              </a:rPr>
              <a:t>*</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Donation of a car</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Moving Expenses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ＭＳ Ｐゴシック" pitchFamily="48" charset="-128"/>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ＭＳ Ｐゴシック" pitchFamily="48" charset="-128"/>
              <a:cs typeface="+mn-cs"/>
            </a:endParaRPr>
          </a:p>
        </p:txBody>
      </p:sp>
      <p:sp>
        <p:nvSpPr>
          <p:cNvPr id="13" name="Rectangle 12"/>
          <p:cNvSpPr/>
          <p:nvPr/>
        </p:nvSpPr>
        <p:spPr>
          <a:xfrm>
            <a:off x="4419600" y="2650315"/>
            <a:ext cx="4572000" cy="2446824"/>
          </a:xfrm>
          <a:prstGeom prst="rect">
            <a:avLst/>
          </a:prstGeom>
        </p:spPr>
        <p:txBody>
          <a:bodyPr wrap="square">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In a registered domestic partnership (not the same as same-sex marriage)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Earned more than $66,000 last year</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Elected Married Filing Separately</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1" i="1" u="none" strike="noStrike" kern="1200" cap="none" spc="0" normalizeH="0" baseline="0" noProof="0" dirty="0">
                <a:ln>
                  <a:noFill/>
                </a:ln>
                <a:solidFill>
                  <a:prstClr val="black"/>
                </a:solidFill>
                <a:effectLst/>
                <a:uLnTx/>
                <a:uFillTx/>
                <a:latin typeface="Calibri"/>
                <a:ea typeface="ＭＳ Ｐゴシック" pitchFamily="48" charset="-128"/>
                <a:cs typeface="+mn-cs"/>
              </a:rPr>
              <a:t>And others…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ＭＳ Ｐゴシック" pitchFamily="48" charset="-128"/>
              <a:cs typeface="+mn-cs"/>
            </a:endParaRPr>
          </a:p>
        </p:txBody>
      </p:sp>
      <p:grpSp>
        <p:nvGrpSpPr>
          <p:cNvPr id="4" name="Group 3"/>
          <p:cNvGrpSpPr/>
          <p:nvPr/>
        </p:nvGrpSpPr>
        <p:grpSpPr>
          <a:xfrm>
            <a:off x="275958" y="1495804"/>
            <a:ext cx="8715642" cy="954107"/>
            <a:chOff x="275958" y="1683605"/>
            <a:chExt cx="8715642" cy="954107"/>
          </a:xfrm>
        </p:grpSpPr>
        <p:sp>
          <p:nvSpPr>
            <p:cNvPr id="8" name="Rectangle 7"/>
            <p:cNvSpPr/>
            <p:nvPr/>
          </p:nvSpPr>
          <p:spPr>
            <a:xfrm>
              <a:off x="685800" y="1683605"/>
              <a:ext cx="8305800" cy="954107"/>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Common tax forms, income, or deductions we are </a:t>
              </a:r>
              <a:r>
                <a:rPr kumimoji="0" lang="en-US" sz="2800" b="1" i="1" u="none" strike="noStrike" kern="1200" cap="none" spc="0" normalizeH="0" baseline="0" noProof="0" dirty="0">
                  <a:ln>
                    <a:noFill/>
                  </a:ln>
                  <a:solidFill>
                    <a:prstClr val="black"/>
                  </a:solidFill>
                  <a:effectLst/>
                  <a:uLnTx/>
                  <a:uFillTx/>
                  <a:latin typeface="Calibri"/>
                  <a:ea typeface="ＭＳ Ｐゴシック" pitchFamily="48" charset="-128"/>
                  <a:cs typeface="+mn-cs"/>
                </a:rPr>
                <a:t>not</a:t>
              </a: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 equipped to handle </a:t>
              </a:r>
              <a:r>
                <a:rPr kumimoji="0" lang="en-US" sz="2800" b="1" i="1" u="sng" strike="noStrike" kern="1200" cap="none" spc="0" normalizeH="0" baseline="0" noProof="0" dirty="0">
                  <a:ln>
                    <a:noFill/>
                  </a:ln>
                  <a:solidFill>
                    <a:srgbClr val="C00000"/>
                  </a:solidFill>
                  <a:effectLst/>
                  <a:uLnTx/>
                  <a:uFillTx/>
                  <a:latin typeface="Calibri"/>
                  <a:ea typeface="ＭＳ Ｐゴシック" pitchFamily="48" charset="-128"/>
                  <a:cs typeface="+mn-cs"/>
                </a:rPr>
                <a:t>(out-of-scope)</a:t>
              </a:r>
              <a:r>
                <a:rPr kumimoji="0" lang="en-US" sz="2800" b="1" i="0" u="none" strike="noStrike" kern="1200" cap="none" spc="0" normalizeH="0" baseline="0" noProof="0" dirty="0">
                  <a:ln>
                    <a:noFill/>
                  </a:ln>
                  <a:solidFill>
                    <a:srgbClr val="C00000"/>
                  </a:solidFill>
                  <a:effectLst/>
                  <a:uLnTx/>
                  <a:uFillTx/>
                  <a:latin typeface="Calibri"/>
                  <a:ea typeface="ＭＳ Ｐゴシック" pitchFamily="48" charset="-128"/>
                  <a:cs typeface="+mn-cs"/>
                </a:rPr>
                <a:t>:</a:t>
              </a:r>
            </a:p>
          </p:txBody>
        </p:sp>
        <p:sp>
          <p:nvSpPr>
            <p:cNvPr id="7" name="Oval 6"/>
            <p:cNvSpPr/>
            <p:nvPr/>
          </p:nvSpPr>
          <p:spPr>
            <a:xfrm>
              <a:off x="275958" y="1750922"/>
              <a:ext cx="635143" cy="616500"/>
            </a:xfrm>
            <a:prstGeom prst="ellipse">
              <a:avLst/>
            </a:prstGeom>
            <a:solidFill>
              <a:srgbClr val="F2DAD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grpSp>
      <p:pic>
        <p:nvPicPr>
          <p:cNvPr id="3" name="Picture 2"/>
          <p:cNvPicPr>
            <a:picLocks noChangeAspect="1"/>
          </p:cNvPicPr>
          <p:nvPr/>
        </p:nvPicPr>
        <p:blipFill rotWithShape="1">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31300" t="16528" r="40000" b="41130"/>
          <a:stretch/>
        </p:blipFill>
        <p:spPr>
          <a:xfrm>
            <a:off x="237601" y="1528667"/>
            <a:ext cx="711855" cy="630029"/>
          </a:xfrm>
          <a:prstGeom prst="rect">
            <a:avLst/>
          </a:prstGeom>
        </p:spPr>
      </p:pic>
      <p:sp>
        <p:nvSpPr>
          <p:cNvPr id="11"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What’s Out-of-Scope?</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9" name="TextBox 8"/>
          <p:cNvSpPr txBox="1"/>
          <p:nvPr/>
        </p:nvSpPr>
        <p:spPr>
          <a:xfrm>
            <a:off x="593529" y="5963217"/>
            <a:ext cx="8381999"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rPr>
              <a:t>Consult your Intake Manual first and then your Site Manager if needed!</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2000" dirty="0">
                <a:solidFill>
                  <a:srgbClr val="FF0000"/>
                </a:solidFill>
                <a:latin typeface="Calibri"/>
              </a:rPr>
              <a:t>*Refer clients to UW-VITA site</a:t>
            </a:r>
            <a:endParaRPr kumimoji="0" lang="en-US" sz="2000" b="0" i="0" u="none" strike="noStrike" kern="120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86124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822" y="1828800"/>
            <a:ext cx="9160822" cy="3108543"/>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ＭＳ Ｐゴシック" pitchFamily="48" charset="-128"/>
                <a:cs typeface="+mn-cs"/>
              </a:rPr>
              <a:t>In groups of 3 or 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0000"/>
              </a:solidFill>
              <a:effectLst/>
              <a:uLnTx/>
              <a:uFillTx/>
              <a:latin typeface="Calibri"/>
              <a:ea typeface="ＭＳ Ｐゴシック" pitchFamily="48"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Look through the forms and determine which forms are in-scope, and which forms are out-of-scope.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a:ea typeface="ＭＳ Ｐゴシック" pitchFamily="48" charset="-128"/>
                <a:cs typeface="+mn-cs"/>
              </a:rPr>
              <a:t>If you are confused of a form, set that aside and let’s discuss as group!</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0000"/>
              </a:solidFill>
              <a:effectLst/>
              <a:uLnTx/>
              <a:uFillTx/>
              <a:latin typeface="Calibri"/>
              <a:ea typeface="ＭＳ Ｐゴシック" pitchFamily="48" charset="-128"/>
              <a:cs typeface="+mn-cs"/>
            </a:endParaRPr>
          </a:p>
        </p:txBody>
      </p:sp>
      <p:sp>
        <p:nvSpPr>
          <p:cNvPr id="11" name="Parallelogram 2"/>
          <p:cNvSpPr/>
          <p:nvPr/>
        </p:nvSpPr>
        <p:spPr>
          <a:xfrm>
            <a:off x="-609600" y="228600"/>
            <a:ext cx="80010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FuturT"/>
                <a:ea typeface="+mn-ea"/>
                <a:cs typeface="+mn-cs"/>
              </a:rPr>
              <a:t>Is this Form In-Scope?</a:t>
            </a:r>
            <a:endParaRPr kumimoji="0" lang="en-US" sz="2800" b="1" i="1" u="none" strike="noStrike" kern="1200" cap="none" spc="0" normalizeH="0" baseline="0" noProof="0" dirty="0">
              <a:ln>
                <a:noFill/>
              </a:ln>
              <a:solidFill>
                <a:prstClr val="white"/>
              </a:solidFill>
              <a:effectLst/>
              <a:uLnTx/>
              <a:uFillTx/>
              <a:latin typeface="FuturT"/>
              <a:ea typeface="+mn-ea"/>
              <a:cs typeface="+mn-cs"/>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960705">
            <a:off x="5564448" y="361950"/>
            <a:ext cx="800100" cy="800100"/>
          </a:xfrm>
          <a:prstGeom prst="rect">
            <a:avLst/>
          </a:prstGeom>
        </p:spPr>
      </p:pic>
    </p:spTree>
    <p:extLst>
      <p:ext uri="{BB962C8B-B14F-4D97-AF65-F5344CB8AC3E}">
        <p14:creationId xmlns:p14="http://schemas.microsoft.com/office/powerpoint/2010/main" val="367228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1000" y="2209800"/>
            <a:ext cx="8382000" cy="2215991"/>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a:ea typeface="ＭＳ Ｐゴシック" pitchFamily="48" charset="-128"/>
                <a:cs typeface="+mn-cs"/>
              </a:rPr>
              <a:t>Group Debrief:</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Calibri"/>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dirty="0">
                <a:latin typeface="Calibri"/>
              </a:rPr>
              <a:t>Is this form in-scope?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dirty="0">
              <a:latin typeface="Calibri"/>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dirty="0">
                <a:latin typeface="Calibri"/>
              </a:rPr>
              <a:t>What other common forms do you know?</a:t>
            </a:r>
            <a:endParaRPr kumimoji="0" lang="en-US" sz="2800" b="0" i="1" u="none" strike="noStrike" kern="1200" cap="none" spc="0" normalizeH="0" baseline="0" noProof="0" dirty="0">
              <a:ln>
                <a:noFill/>
              </a:ln>
              <a:effectLst/>
              <a:uLnTx/>
              <a:uFillTx/>
              <a:latin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0000"/>
              </a:solidFill>
              <a:effectLst/>
              <a:uLnTx/>
              <a:uFillTx/>
              <a:latin typeface="Calibri"/>
              <a:ea typeface="ＭＳ Ｐゴシック" pitchFamily="48" charset="-128"/>
              <a:cs typeface="+mn-cs"/>
            </a:endParaRPr>
          </a:p>
        </p:txBody>
      </p:sp>
      <p:sp>
        <p:nvSpPr>
          <p:cNvPr id="11" name="Parallelogram 2"/>
          <p:cNvSpPr/>
          <p:nvPr/>
        </p:nvSpPr>
        <p:spPr>
          <a:xfrm>
            <a:off x="-609600" y="228600"/>
            <a:ext cx="80010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FuturT"/>
                <a:ea typeface="+mn-ea"/>
                <a:cs typeface="+mn-cs"/>
              </a:rPr>
              <a:t>Is this Form In-Scope?</a:t>
            </a:r>
            <a:endParaRPr kumimoji="0" lang="en-US" sz="2800" b="1" i="1" u="none" strike="noStrike" kern="1200" cap="none" spc="0" normalizeH="0" baseline="0" noProof="0" dirty="0">
              <a:ln>
                <a:noFill/>
              </a:ln>
              <a:solidFill>
                <a:prstClr val="white"/>
              </a:solidFill>
              <a:effectLst/>
              <a:uLnTx/>
              <a:uFillTx/>
              <a:latin typeface="FuturT"/>
              <a:ea typeface="+mn-ea"/>
              <a:cs typeface="+mn-cs"/>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960705">
            <a:off x="5564448" y="361950"/>
            <a:ext cx="800100" cy="800100"/>
          </a:xfrm>
          <a:prstGeom prst="rect">
            <a:avLst/>
          </a:prstGeom>
        </p:spPr>
      </p:pic>
    </p:spTree>
    <p:extLst>
      <p:ext uri="{BB962C8B-B14F-4D97-AF65-F5344CB8AC3E}">
        <p14:creationId xmlns:p14="http://schemas.microsoft.com/office/powerpoint/2010/main" val="77379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7200" y="694153"/>
            <a:ext cx="4005898" cy="5316515"/>
          </a:xfrm>
          <a:prstGeom prst="rect">
            <a:avLst/>
          </a:prstGeom>
          <a:effectLst>
            <a:outerShdw blurRad="190500" dist="38100" algn="tl" rotWithShape="0">
              <a:prstClr val="black">
                <a:alpha val="70000"/>
              </a:prstClr>
            </a:outerShdw>
          </a:effectLst>
        </p:spPr>
      </p:pic>
      <p:pic>
        <p:nvPicPr>
          <p:cNvPr id="6" name="Picture 5"/>
          <p:cNvPicPr>
            <a:picLocks noChangeAspect="1"/>
          </p:cNvPicPr>
          <p:nvPr/>
        </p:nvPicPr>
        <p:blipFill>
          <a:blip r:embed="rId4"/>
          <a:stretch>
            <a:fillRect/>
          </a:stretch>
        </p:blipFill>
        <p:spPr>
          <a:xfrm>
            <a:off x="4648200" y="702834"/>
            <a:ext cx="3995702" cy="5307834"/>
          </a:xfrm>
          <a:prstGeom prst="rect">
            <a:avLst/>
          </a:prstGeom>
          <a:effectLst>
            <a:outerShdw blurRad="190500" dist="38100" algn="tl" rotWithShape="0">
              <a:prstClr val="black">
                <a:alpha val="70000"/>
              </a:prstClr>
            </a:outerShdw>
          </a:effectLst>
        </p:spPr>
      </p:pic>
    </p:spTree>
    <p:extLst>
      <p:ext uri="{BB962C8B-B14F-4D97-AF65-F5344CB8AC3E}">
        <p14:creationId xmlns:p14="http://schemas.microsoft.com/office/powerpoint/2010/main" val="141039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1764" y="1573696"/>
            <a:ext cx="5308767" cy="44396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Welcome &amp; Signing 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ＭＳ Ｐゴシック" pitchFamily="48"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Checking for Identification Forms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Checking for Scope</a:t>
            </a:r>
          </a:p>
          <a:p>
            <a:pPr marL="800100" marR="0" lvl="1" indent="-342900" algn="l" defTabSz="914400" rtl="0" eaLnBrk="0" fontAlgn="base" latinLnBrk="0" hangingPunct="0">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What’s in Scope?</a:t>
            </a:r>
          </a:p>
          <a:p>
            <a:pPr marL="800100" marR="0" lvl="1" indent="-342900" algn="l" defTabSz="914400" rtl="0" eaLnBrk="0" fontAlgn="base" latinLnBrk="0" hangingPunct="0">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What’s Out-of-Scope?</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ＭＳ Ｐゴシック" pitchFamily="48" charset="-128"/>
                <a:cs typeface="+mn-cs"/>
              </a:rPr>
              <a:t>--</a:t>
            </a: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1050" b="0" i="1"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Intake Paperwork</a:t>
            </a: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ＭＳ Ｐゴシック" pitchFamily="48" charset="-128"/>
              <a:cs typeface="+mn-cs"/>
            </a:endParaRP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ＭＳ Ｐゴシック" pitchFamily="48" charset="-128"/>
                <a:cs typeface="+mn-cs"/>
              </a:rPr>
              <a:t>--</a:t>
            </a:r>
            <a:endParaRPr kumimoji="0" lang="en-US" sz="1400" b="1"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Final Check</a:t>
            </a:r>
          </a:p>
        </p:txBody>
      </p:sp>
      <p:grpSp>
        <p:nvGrpSpPr>
          <p:cNvPr id="10" name="Group 9"/>
          <p:cNvGrpSpPr/>
          <p:nvPr/>
        </p:nvGrpSpPr>
        <p:grpSpPr>
          <a:xfrm>
            <a:off x="2" y="2"/>
            <a:ext cx="1968261" cy="6868249"/>
            <a:chOff x="-1" y="22412"/>
            <a:chExt cx="1968262" cy="6835588"/>
          </a:xfrm>
        </p:grpSpPr>
        <p:pic>
          <p:nvPicPr>
            <p:cNvPr id="11" name="Picture 10"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3" name="Rectangle 12"/>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5" name="Oval 14"/>
          <p:cNvSpPr/>
          <p:nvPr/>
        </p:nvSpPr>
        <p:spPr>
          <a:xfrm>
            <a:off x="2714620" y="1636258"/>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a:off x="2717640" y="3143187"/>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21"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Intake Workflow</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22" name="Oval 21"/>
          <p:cNvSpPr/>
          <p:nvPr/>
        </p:nvSpPr>
        <p:spPr>
          <a:xfrm>
            <a:off x="2712009" y="4645074"/>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cxnSp>
        <p:nvCxnSpPr>
          <p:cNvPr id="3" name="Straight Connector 2"/>
          <p:cNvCxnSpPr/>
          <p:nvPr/>
        </p:nvCxnSpPr>
        <p:spPr>
          <a:xfrm>
            <a:off x="2941339" y="2076389"/>
            <a:ext cx="0" cy="25581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28" idx="4"/>
            <a:endCxn id="22" idx="0"/>
          </p:cNvCxnSpPr>
          <p:nvPr/>
        </p:nvCxnSpPr>
        <p:spPr>
          <a:xfrm>
            <a:off x="2944362" y="3583320"/>
            <a:ext cx="0" cy="110947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22" idx="4"/>
            <a:endCxn id="40" idx="4"/>
          </p:cNvCxnSpPr>
          <p:nvPr/>
        </p:nvCxnSpPr>
        <p:spPr>
          <a:xfrm flipH="1">
            <a:off x="2929044" y="5085207"/>
            <a:ext cx="9687" cy="85486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2702322" y="5499941"/>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p:cNvPicPr>
            <a:picLocks noChangeAspect="1"/>
          </p:cNvPicPr>
          <p:nvPr/>
        </p:nvPicPr>
        <p:blipFill>
          <a:blip r:embed="rId5"/>
          <a:stretch>
            <a:fillRect/>
          </a:stretch>
        </p:blipFill>
        <p:spPr>
          <a:xfrm>
            <a:off x="2682767" y="2316231"/>
            <a:ext cx="485296" cy="466866"/>
          </a:xfrm>
          <a:prstGeom prst="rect">
            <a:avLst/>
          </a:prstGeom>
        </p:spPr>
      </p:pic>
      <p:pic>
        <p:nvPicPr>
          <p:cNvPr id="35" name="Picture 34"/>
          <p:cNvPicPr>
            <a:picLocks noChangeAspect="1"/>
          </p:cNvPicPr>
          <p:nvPr/>
        </p:nvPicPr>
        <p:blipFill rotWithShape="1">
          <a:blip r:embed="rId6"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2702322" y="4494665"/>
            <a:ext cx="651077" cy="613789"/>
          </a:xfrm>
          <a:prstGeom prst="rect">
            <a:avLst/>
          </a:prstGeom>
        </p:spPr>
      </p:pic>
      <p:cxnSp>
        <p:nvCxnSpPr>
          <p:cNvPr id="41" name="Straight Connector 40"/>
          <p:cNvCxnSpPr>
            <a:endCxn id="28" idx="0"/>
          </p:cNvCxnSpPr>
          <p:nvPr/>
        </p:nvCxnSpPr>
        <p:spPr>
          <a:xfrm>
            <a:off x="2941339" y="2748192"/>
            <a:ext cx="3023" cy="394995"/>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5581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8" name="Rectangle 7"/>
          <p:cNvSpPr/>
          <p:nvPr/>
        </p:nvSpPr>
        <p:spPr>
          <a:xfrm>
            <a:off x="158633" y="1422893"/>
            <a:ext cx="8809911" cy="461665"/>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a:ea typeface="ＭＳ Ｐゴシック" pitchFamily="48" charset="-128"/>
                <a:cs typeface="+mn-cs"/>
              </a:rPr>
              <a:t>There are </a:t>
            </a:r>
            <a:r>
              <a:rPr kumimoji="0" lang="en-US" b="1" i="1" u="none" strike="noStrike" kern="1200" cap="none" spc="0" normalizeH="0" baseline="0" noProof="0" dirty="0">
                <a:ln>
                  <a:noFill/>
                </a:ln>
                <a:solidFill>
                  <a:srgbClr val="FF0000"/>
                </a:solidFill>
                <a:effectLst/>
                <a:uLnTx/>
                <a:uFillTx/>
                <a:latin typeface="Calibri"/>
                <a:ea typeface="ＭＳ Ｐゴシック" pitchFamily="48" charset="-128"/>
                <a:cs typeface="+mn-cs"/>
              </a:rPr>
              <a:t>TWO</a:t>
            </a:r>
            <a:r>
              <a:rPr kumimoji="0" lang="en-US" b="1" i="0" u="none" strike="noStrike" kern="1200" cap="none" spc="0" normalizeH="0" baseline="0" noProof="0" dirty="0">
                <a:ln>
                  <a:noFill/>
                </a:ln>
                <a:solidFill>
                  <a:prstClr val="black"/>
                </a:solidFill>
                <a:effectLst/>
                <a:uLnTx/>
                <a:uFillTx/>
                <a:latin typeface="Calibri"/>
                <a:ea typeface="ＭＳ Ｐゴシック" pitchFamily="48" charset="-128"/>
                <a:cs typeface="+mn-cs"/>
              </a:rPr>
              <a:t> main forms clients will fill out prior to Tax Prep:  </a:t>
            </a:r>
          </a:p>
        </p:txBody>
      </p:sp>
      <p:sp>
        <p:nvSpPr>
          <p:cNvPr id="12" name="Rectangle 11"/>
          <p:cNvSpPr/>
          <p:nvPr/>
        </p:nvSpPr>
        <p:spPr>
          <a:xfrm>
            <a:off x="757294" y="4552890"/>
            <a:ext cx="2405778" cy="400110"/>
          </a:xfrm>
          <a:prstGeom prst="rect">
            <a:avLst/>
          </a:prstGeom>
        </p:spPr>
        <p:txBody>
          <a:bodyPr wrap="square">
            <a:spAutoFit/>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a:ea typeface="ＭＳ Ｐゴシック" pitchFamily="48" charset="-128"/>
                <a:cs typeface="+mn-cs"/>
              </a:rPr>
              <a:t>IRS Intake Form</a:t>
            </a:r>
          </a:p>
        </p:txBody>
      </p:sp>
      <p:grpSp>
        <p:nvGrpSpPr>
          <p:cNvPr id="2" name="Group 1"/>
          <p:cNvGrpSpPr/>
          <p:nvPr/>
        </p:nvGrpSpPr>
        <p:grpSpPr>
          <a:xfrm>
            <a:off x="914400" y="4495800"/>
            <a:ext cx="462284" cy="435808"/>
            <a:chOff x="828220" y="4591545"/>
            <a:chExt cx="462284" cy="435808"/>
          </a:xfrm>
        </p:grpSpPr>
        <p:sp>
          <p:nvSpPr>
            <p:cNvPr id="15" name="Oval 14"/>
            <p:cNvSpPr/>
            <p:nvPr/>
          </p:nvSpPr>
          <p:spPr>
            <a:xfrm>
              <a:off x="845777" y="4671044"/>
              <a:ext cx="321958" cy="312508"/>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p:cNvPicPr>
              <a:picLocks noChangeAspect="1"/>
            </p:cNvPicPr>
            <p:nvPr/>
          </p:nvPicPr>
          <p:blipFill rotWithShape="1">
            <a:blip r:embed="rId4"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828220" y="4591545"/>
              <a:ext cx="462284" cy="435808"/>
            </a:xfrm>
            <a:prstGeom prst="rect">
              <a:avLst/>
            </a:prstGeom>
          </p:spPr>
        </p:pic>
      </p:grpSp>
      <p:sp>
        <p:nvSpPr>
          <p:cNvPr id="17"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Intake Paperwork</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pic>
        <p:nvPicPr>
          <p:cNvPr id="3" name="Picture 2"/>
          <p:cNvPicPr>
            <a:picLocks noChangeAspect="1"/>
          </p:cNvPicPr>
          <p:nvPr/>
        </p:nvPicPr>
        <p:blipFill>
          <a:blip r:embed="rId5"/>
          <a:stretch>
            <a:fillRect/>
          </a:stretch>
        </p:blipFill>
        <p:spPr>
          <a:xfrm>
            <a:off x="5279421" y="2209800"/>
            <a:ext cx="2850438" cy="2087019"/>
          </a:xfrm>
          <a:prstGeom prst="rect">
            <a:avLst/>
          </a:prstGeom>
          <a:ln>
            <a:noFill/>
          </a:ln>
          <a:effectLst>
            <a:outerShdw blurRad="190500" algn="tl" rotWithShape="0">
              <a:srgbClr val="000000">
                <a:alpha val="70000"/>
              </a:srgbClr>
            </a:outerShdw>
          </a:effectLst>
        </p:spPr>
      </p:pic>
      <p:sp>
        <p:nvSpPr>
          <p:cNvPr id="4" name="Rectangle 3"/>
          <p:cNvSpPr/>
          <p:nvPr/>
        </p:nvSpPr>
        <p:spPr>
          <a:xfrm>
            <a:off x="5176438" y="4419600"/>
            <a:ext cx="3129362" cy="70788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a:ea typeface="ＭＳ Ｐゴシック" pitchFamily="48" charset="-128"/>
                <a:cs typeface="+mn-cs"/>
              </a:rPr>
              <a:t>UWKC Intake Form and Disclaimer Packet</a:t>
            </a:r>
          </a:p>
        </p:txBody>
      </p:sp>
      <p:pic>
        <p:nvPicPr>
          <p:cNvPr id="5" name="Picture 4"/>
          <p:cNvPicPr>
            <a:picLocks noChangeAspect="1"/>
          </p:cNvPicPr>
          <p:nvPr/>
        </p:nvPicPr>
        <p:blipFill>
          <a:blip r:embed="rId6"/>
          <a:stretch>
            <a:fillRect/>
          </a:stretch>
        </p:blipFill>
        <p:spPr>
          <a:xfrm>
            <a:off x="5175464" y="4572000"/>
            <a:ext cx="463336" cy="438950"/>
          </a:xfrm>
          <a:prstGeom prst="rect">
            <a:avLst/>
          </a:prstGeom>
        </p:spPr>
      </p:pic>
      <p:grpSp>
        <p:nvGrpSpPr>
          <p:cNvPr id="9" name="Group 8"/>
          <p:cNvGrpSpPr/>
          <p:nvPr/>
        </p:nvGrpSpPr>
        <p:grpSpPr>
          <a:xfrm>
            <a:off x="757294" y="2209800"/>
            <a:ext cx="2841702" cy="2127680"/>
            <a:chOff x="757294" y="2315401"/>
            <a:chExt cx="2841702" cy="2127680"/>
          </a:xfrm>
        </p:grpSpPr>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7294" y="2315401"/>
              <a:ext cx="2841702" cy="2127680"/>
            </a:xfrm>
            <a:prstGeom prst="rect">
              <a:avLst/>
            </a:prstGeom>
            <a:ln>
              <a:noFill/>
            </a:ln>
            <a:effectLst>
              <a:outerShdw blurRad="190500" algn="tl" rotWithShape="0">
                <a:srgbClr val="000000">
                  <a:alpha val="70000"/>
                </a:srgbClr>
              </a:outerShdw>
            </a:effectLst>
          </p:spPr>
        </p:pic>
        <p:sp>
          <p:nvSpPr>
            <p:cNvPr id="7" name="Rectangle 6"/>
            <p:cNvSpPr/>
            <p:nvPr/>
          </p:nvSpPr>
          <p:spPr>
            <a:xfrm>
              <a:off x="1092936" y="2316481"/>
              <a:ext cx="2070136" cy="45719"/>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9127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711" y="2020029"/>
            <a:ext cx="3597488" cy="25038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Lst>
        </p:spPr>
      </p:pic>
      <p:sp>
        <p:nvSpPr>
          <p:cNvPr id="13" name="Rectangle 12"/>
          <p:cNvSpPr/>
          <p:nvPr/>
        </p:nvSpPr>
        <p:spPr>
          <a:xfrm>
            <a:off x="3917796" y="1295400"/>
            <a:ext cx="5257800" cy="390876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ＭＳ Ｐゴシック" pitchFamily="48" charset="-128"/>
                <a:cs typeface="+mn-cs"/>
              </a:rPr>
              <a:t>UWKC Intake Form and Disclaimer Packet </a:t>
            </a: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a:t>
            </a:r>
            <a:r>
              <a:rPr kumimoji="0" lang="en-US" sz="2800" b="1" i="0" u="none" strike="noStrike" kern="1200" cap="none" spc="0" normalizeH="0" baseline="0" noProof="0" dirty="0">
                <a:ln>
                  <a:noFill/>
                </a:ln>
                <a:solidFill>
                  <a:srgbClr val="FF0000"/>
                </a:solidFill>
                <a:effectLst/>
                <a:uLnTx/>
                <a:uFillTx/>
                <a:latin typeface="Calibri"/>
                <a:ea typeface="ＭＳ Ｐゴシック" pitchFamily="48" charset="-128"/>
                <a:cs typeface="+mn-cs"/>
              </a:rPr>
              <a:t> </a:t>
            </a: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4 Pages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1" u="none" strike="noStrike" kern="1200" cap="none" spc="0" normalizeH="0" baseline="0" noProof="0" dirty="0">
                <a:ln>
                  <a:noFill/>
                </a:ln>
                <a:solidFill>
                  <a:prstClr val="black"/>
                </a:solidFill>
                <a:effectLst/>
                <a:uLnTx/>
                <a:uFillTx/>
                <a:latin typeface="Calibri"/>
              </a:rPr>
              <a:t>Taxpayer Intake Form </a:t>
            </a:r>
            <a:r>
              <a:rPr kumimoji="0" lang="en-US" sz="2000" b="0" i="0" u="none" strike="noStrike" kern="1200" cap="none" spc="0" normalizeH="0" baseline="0" noProof="0" dirty="0">
                <a:ln>
                  <a:noFill/>
                </a:ln>
                <a:solidFill>
                  <a:prstClr val="black"/>
                </a:solidFill>
                <a:effectLst/>
                <a:uLnTx/>
                <a:uFillTx/>
                <a:latin typeface="Calibri"/>
              </a:rPr>
              <a:t>– Screen for benefits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a:rPr>
              <a:t>Tax Preparation Disclaimer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a:rPr>
              <a:t>Consent to Use of Tax Return Information</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a:rPr>
              <a:t>Consent to Disclose of Tax Return Information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000" b="0" dirty="0">
                <a:solidFill>
                  <a:prstClr val="black"/>
                </a:solidFill>
                <a:latin typeface="Calibri"/>
              </a:rPr>
              <a:t>Consent to Global Carry Forward</a:t>
            </a:r>
            <a:endParaRPr kumimoji="0" lang="en-US" sz="2000" b="0" i="0" u="none" strike="noStrike" kern="1200" cap="none" spc="0" normalizeH="0" baseline="0" noProof="0" dirty="0">
              <a:ln>
                <a:noFill/>
              </a:ln>
              <a:solidFill>
                <a:prstClr val="black"/>
              </a:solidFill>
              <a:effectLst/>
              <a:uLnTx/>
              <a:uFillTx/>
              <a:latin typeface="Calibri"/>
            </a:endParaRPr>
          </a:p>
          <a:p>
            <a:pPr marL="1257300"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400" b="0"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p:txBody>
      </p:sp>
      <p:sp>
        <p:nvSpPr>
          <p:cNvPr id="15"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Intake Paperwork</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Tree>
    <p:extLst>
      <p:ext uri="{BB962C8B-B14F-4D97-AF65-F5344CB8AC3E}">
        <p14:creationId xmlns:p14="http://schemas.microsoft.com/office/powerpoint/2010/main" val="266514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8" name="Rectangle 7"/>
          <p:cNvSpPr/>
          <p:nvPr/>
        </p:nvSpPr>
        <p:spPr>
          <a:xfrm>
            <a:off x="4648200" y="1839479"/>
            <a:ext cx="4495800" cy="3170099"/>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ＭＳ Ｐゴシック" pitchFamily="48" charset="-128"/>
                <a:cs typeface="+mn-cs"/>
              </a:rPr>
              <a:t>IRS Intake Form</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libri"/>
              <a:ea typeface="ＭＳ Ｐゴシック" pitchFamily="48" charset="-128"/>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n-cs"/>
              </a:rPr>
              <a:t>4 pages long</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n-cs"/>
              </a:rPr>
              <a:t>Purpose: To aid the volunteer tax preparers in preparing an accurate return</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400" b="1"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p:txBody>
      </p:sp>
      <p:sp>
        <p:nvSpPr>
          <p:cNvPr id="17"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Intake Paperwork</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4" name="Group 3"/>
          <p:cNvGrpSpPr/>
          <p:nvPr/>
        </p:nvGrpSpPr>
        <p:grpSpPr>
          <a:xfrm>
            <a:off x="381000" y="1839479"/>
            <a:ext cx="3805468" cy="2945565"/>
            <a:chOff x="381000" y="1839479"/>
            <a:chExt cx="3805468" cy="2945565"/>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1852489"/>
              <a:ext cx="3805468" cy="2932555"/>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5"/>
            <a:stretch>
              <a:fillRect/>
            </a:stretch>
          </p:blipFill>
          <p:spPr>
            <a:xfrm>
              <a:off x="914400" y="1839479"/>
              <a:ext cx="2743200" cy="150057"/>
            </a:xfrm>
            <a:prstGeom prst="rect">
              <a:avLst/>
            </a:prstGeom>
          </p:spPr>
        </p:pic>
      </p:grpSp>
    </p:spTree>
    <p:extLst>
      <p:ext uri="{BB962C8B-B14F-4D97-AF65-F5344CB8AC3E}">
        <p14:creationId xmlns:p14="http://schemas.microsoft.com/office/powerpoint/2010/main" val="203110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564045"/>
            <a:ext cx="7848600" cy="2667000"/>
          </a:xfrm>
        </p:spPr>
        <p:txBody>
          <a:bodyPr>
            <a:normAutofit/>
          </a:bodyPr>
          <a:lstStyle/>
          <a:p>
            <a:pPr marL="0" indent="0">
              <a:buNone/>
            </a:pPr>
            <a:r>
              <a:rPr lang="en-US" sz="2800" dirty="0">
                <a:latin typeface="+mj-lt"/>
              </a:rPr>
              <a:t>Provides free tax prep to low-income populations</a:t>
            </a:r>
          </a:p>
          <a:p>
            <a:pPr lvl="1"/>
            <a:r>
              <a:rPr lang="en-US" sz="2400" dirty="0">
                <a:latin typeface="+mj-lt"/>
              </a:rPr>
              <a:t>No fees </a:t>
            </a:r>
            <a:r>
              <a:rPr lang="en-US" sz="2400" b="1" i="1" dirty="0">
                <a:solidFill>
                  <a:srgbClr val="FC9E30"/>
                </a:solidFill>
                <a:latin typeface="+mj-lt"/>
                <a:cs typeface="Helvetica Neue"/>
              </a:rPr>
              <a:t>ever</a:t>
            </a:r>
          </a:p>
          <a:p>
            <a:pPr lvl="1"/>
            <a:r>
              <a:rPr lang="en-US" sz="2400" dirty="0">
                <a:latin typeface="+mj-lt"/>
              </a:rPr>
              <a:t>Access to EITC, the greatest poverty reduction tool in the nation</a:t>
            </a:r>
          </a:p>
          <a:p>
            <a:pPr marL="457200" lvl="1" indent="0">
              <a:buNone/>
            </a:pPr>
            <a:endParaRPr lang="en-US" sz="2400" dirty="0">
              <a:latin typeface="+mj-lt"/>
            </a:endParaRPr>
          </a:p>
        </p:txBody>
      </p:sp>
      <p:sp>
        <p:nvSpPr>
          <p:cNvPr id="4" name="Content Placeholder 2"/>
          <p:cNvSpPr txBox="1">
            <a:spLocks/>
          </p:cNvSpPr>
          <p:nvPr/>
        </p:nvSpPr>
        <p:spPr>
          <a:xfrm>
            <a:off x="914400" y="3393817"/>
            <a:ext cx="6858000" cy="1674455"/>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Financial Empowerment</a:t>
            </a:r>
          </a:p>
          <a:p>
            <a:pPr marL="742950" marR="0" lvl="1" indent="-285750" algn="l" defTabSz="457200" rtl="0" eaLnBrk="1" fontAlgn="base" latinLnBrk="0" hangingPunct="1">
              <a:lnSpc>
                <a:spcPct val="100000"/>
              </a:lnSpc>
              <a:spcBef>
                <a:spcPct val="20000"/>
              </a:spcBef>
              <a:spcAft>
                <a:spcPct val="0"/>
              </a:spcAft>
              <a:buClrTx/>
              <a:buSzTx/>
              <a:buFont typeface="Arial"/>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Low barrier savings options</a:t>
            </a:r>
          </a:p>
          <a:p>
            <a:pPr marL="742950" marR="0" lvl="1" indent="-285750" algn="l" defTabSz="457200" rtl="0" eaLnBrk="1" fontAlgn="base" latinLnBrk="0" hangingPunct="1">
              <a:lnSpc>
                <a:spcPct val="100000"/>
              </a:lnSpc>
              <a:spcBef>
                <a:spcPct val="20000"/>
              </a:spcBef>
              <a:spcAft>
                <a:spcPct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Connection to Financial Counseling services</a:t>
            </a:r>
          </a:p>
          <a:p>
            <a:pPr marL="742950" marR="0" lvl="1" indent="-285750" algn="l" defTabSz="457200" rtl="0" eaLnBrk="1" fontAlgn="base" latinLnBrk="0" hangingPunct="1">
              <a:lnSpc>
                <a:spcPct val="100000"/>
              </a:lnSpc>
              <a:spcBef>
                <a:spcPct val="20000"/>
              </a:spcBef>
              <a:spcAft>
                <a:spcPct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Benefits Access</a:t>
            </a:r>
          </a:p>
          <a:p>
            <a:pPr marL="742950" marR="0" lvl="1" indent="-285750" algn="l" defTabSz="457200" rtl="0" eaLnBrk="1" fontAlgn="base" latinLnBrk="0" hangingPunct="1">
              <a:lnSpc>
                <a:spcPct val="100000"/>
              </a:lnSpc>
              <a:spcBef>
                <a:spcPct val="20000"/>
              </a:spcBef>
              <a:spcAft>
                <a:spcPct val="0"/>
              </a:spcAft>
              <a:buClrTx/>
              <a:buSzTx/>
              <a:buFont typeface="Arial"/>
              <a:buChar char="–"/>
              <a:tabLst/>
              <a:defRPr/>
            </a:pPr>
            <a:endPar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742950" marR="0" lvl="1" indent="-285750" algn="l" defTabSz="457200" rtl="0" eaLnBrk="1" fontAlgn="base" latinLnBrk="0" hangingPunct="1">
              <a:lnSpc>
                <a:spcPct val="100000"/>
              </a:lnSpc>
              <a:spcBef>
                <a:spcPct val="20000"/>
              </a:spcBef>
              <a:spcAft>
                <a:spcPct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7"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The Free Tax Prep Campaign</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grpSp>
        <p:nvGrpSpPr>
          <p:cNvPr id="8" name="Group 7"/>
          <p:cNvGrpSpPr/>
          <p:nvPr/>
        </p:nvGrpSpPr>
        <p:grpSpPr>
          <a:xfrm>
            <a:off x="0" y="5481592"/>
            <a:ext cx="9144000" cy="1376408"/>
            <a:chOff x="0" y="5481592"/>
            <a:chExt cx="9144000" cy="1376408"/>
          </a:xfrm>
        </p:grpSpPr>
        <p:pic>
          <p:nvPicPr>
            <p:cNvPr id="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3817" y="5486399"/>
              <a:ext cx="6690183" cy="1371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4"/>
            <p:cNvPicPr>
              <a:picLocks noChangeAspect="1"/>
            </p:cNvPicPr>
            <p:nvPr/>
          </p:nvPicPr>
          <p:blipFill rotWithShape="1">
            <a:blip r:embed="rId4">
              <a:extLst>
                <a:ext uri="{28A0092B-C50C-407E-A947-70E740481C1C}">
                  <a14:useLocalDpi xmlns:a14="http://schemas.microsoft.com/office/drawing/2010/main" val="0"/>
                </a:ext>
              </a:extLst>
            </a:blip>
            <a:srcRect t="28527"/>
            <a:stretch/>
          </p:blipFill>
          <p:spPr bwMode="auto">
            <a:xfrm>
              <a:off x="7696200" y="5822550"/>
              <a:ext cx="1223962" cy="7136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0" y="5481592"/>
              <a:ext cx="207290" cy="1376408"/>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13060" t="12330" r="25974" b="22999"/>
            <a:stretch/>
          </p:blipFill>
          <p:spPr>
            <a:xfrm>
              <a:off x="370345" y="5504290"/>
              <a:ext cx="1920417" cy="1353710"/>
            </a:xfrm>
            <a:prstGeom prst="rect">
              <a:avLst/>
            </a:prstGeom>
          </p:spPr>
        </p:pic>
      </p:grpSp>
    </p:spTree>
    <p:extLst>
      <p:ext uri="{BB962C8B-B14F-4D97-AF65-F5344CB8AC3E}">
        <p14:creationId xmlns:p14="http://schemas.microsoft.com/office/powerpoint/2010/main" val="36042472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8" name="Rectangle 7"/>
          <p:cNvSpPr/>
          <p:nvPr/>
        </p:nvSpPr>
        <p:spPr>
          <a:xfrm>
            <a:off x="457200" y="1629290"/>
            <a:ext cx="7857011" cy="3170099"/>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a:rPr>
              <a:t>On your own: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rPr>
              <a:t>Let’s take 5-10 minutes and fill out each form.</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rPr>
              <a:t>Highlight of areas that you find it confusing or might have additional questions.</a:t>
            </a:r>
          </a:p>
          <a:p>
            <a:pPr marR="0" lvl="1" algn="l" defTabSz="914400" rtl="0" eaLnBrk="1" fontAlgn="auto" latinLnBrk="0" hangingPunct="1">
              <a:lnSpc>
                <a:spcPct val="100000"/>
              </a:lnSpc>
              <a:spcBef>
                <a:spcPts val="0"/>
              </a:spcBef>
              <a:spcAft>
                <a:spcPts val="0"/>
              </a:spcAft>
              <a:buClrTx/>
              <a:buSzTx/>
              <a:tabLst/>
              <a:defRPr/>
            </a:pPr>
            <a:endParaRPr lang="en-US" dirty="0">
              <a:solidFill>
                <a:prstClr val="black"/>
              </a:solidFill>
              <a:latin typeface="Calibri"/>
            </a:endParaRPr>
          </a:p>
          <a:p>
            <a:pPr marR="0" lvl="1" algn="l" defTabSz="914400" rtl="0" eaLnBrk="1" fontAlgn="auto" latinLnBrk="0" hangingPunct="1">
              <a:lnSpc>
                <a:spcPct val="100000"/>
              </a:lnSpc>
              <a:spcBef>
                <a:spcPts val="0"/>
              </a:spcBef>
              <a:spcAft>
                <a:spcPts val="0"/>
              </a:spcAft>
              <a:buClrTx/>
              <a:buSzTx/>
              <a:tabLst/>
              <a:defRPr/>
            </a:pPr>
            <a:r>
              <a:rPr lang="en-US" b="0" dirty="0">
                <a:solidFill>
                  <a:prstClr val="black"/>
                </a:solidFill>
                <a:latin typeface="Calibri"/>
              </a:rPr>
              <a:t>We will discuss as a group!</a:t>
            </a:r>
          </a:p>
        </p:txBody>
      </p:sp>
      <p:sp>
        <p:nvSpPr>
          <p:cNvPr id="17"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Intake Paperwork</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Tree>
    <p:extLst>
      <p:ext uri="{BB962C8B-B14F-4D97-AF65-F5344CB8AC3E}">
        <p14:creationId xmlns:p14="http://schemas.microsoft.com/office/powerpoint/2010/main" val="230236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8" name="Rectangle 7"/>
          <p:cNvSpPr/>
          <p:nvPr/>
        </p:nvSpPr>
        <p:spPr>
          <a:xfrm>
            <a:off x="753588" y="2121813"/>
            <a:ext cx="7857011" cy="523220"/>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70C0"/>
                </a:solidFill>
                <a:effectLst/>
                <a:uLnTx/>
                <a:uFillTx/>
                <a:latin typeface="Calibri"/>
                <a:ea typeface="ＭＳ Ｐゴシック" pitchFamily="48" charset="-128"/>
                <a:cs typeface="+mn-cs"/>
              </a:rPr>
              <a:t>Group Discussion </a:t>
            </a: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 What was confusing?</a:t>
            </a:r>
            <a:endParaRPr lang="en-US" sz="2800" b="0" dirty="0">
              <a:solidFill>
                <a:prstClr val="black"/>
              </a:solidFill>
              <a:latin typeface="Calibri"/>
            </a:endParaRPr>
          </a:p>
        </p:txBody>
      </p:sp>
      <p:sp>
        <p:nvSpPr>
          <p:cNvPr id="17"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Intake Paperwork</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2" name="TextBox 1"/>
          <p:cNvSpPr txBox="1"/>
          <p:nvPr/>
        </p:nvSpPr>
        <p:spPr>
          <a:xfrm>
            <a:off x="753588" y="3090446"/>
            <a:ext cx="7620000" cy="1200329"/>
          </a:xfrm>
          <a:prstGeom prst="rect">
            <a:avLst/>
          </a:prstGeom>
          <a:noFill/>
        </p:spPr>
        <p:txBody>
          <a:bodyPr wrap="square" rtlCol="0">
            <a:spAutoFit/>
          </a:bodyPr>
          <a:lstStyle/>
          <a:p>
            <a:r>
              <a:rPr lang="en-US" b="0" i="1" dirty="0"/>
              <a:t>*</a:t>
            </a:r>
            <a:r>
              <a:rPr lang="en-US" i="1" dirty="0"/>
              <a:t>Hint: </a:t>
            </a:r>
            <a:r>
              <a:rPr lang="en-US" b="0" i="1" dirty="0"/>
              <a:t>If you found something confusing, chances are a client will too. Discuss any potential pitfalls with your neighbor – especially anything you marked “unsure”.</a:t>
            </a:r>
          </a:p>
        </p:txBody>
      </p:sp>
    </p:spTree>
    <p:extLst>
      <p:ext uri="{BB962C8B-B14F-4D97-AF65-F5344CB8AC3E}">
        <p14:creationId xmlns:p14="http://schemas.microsoft.com/office/powerpoint/2010/main" val="344813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1764" y="1573696"/>
            <a:ext cx="5308767" cy="46551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Welcome &amp; Signing 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ＭＳ Ｐゴシック" pitchFamily="48"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Checking for Identification Forms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Checking for Scope</a:t>
            </a:r>
          </a:p>
          <a:p>
            <a:pPr marL="800100" marR="0" lvl="1" indent="-342900" algn="l" defTabSz="914400" rtl="0" eaLnBrk="0" fontAlgn="base" latinLnBrk="0" hangingPunct="0">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What’s in Scope?</a:t>
            </a:r>
          </a:p>
          <a:p>
            <a:pPr marL="800100" marR="0" lvl="1" indent="-342900" algn="l" defTabSz="914400" rtl="0" eaLnBrk="0" fontAlgn="base" latinLnBrk="0" hangingPunct="0">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What’s Out-of-Scope?</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ＭＳ Ｐゴシック" pitchFamily="48" charset="-128"/>
                <a:cs typeface="+mn-cs"/>
              </a:rPr>
              <a:t>--</a:t>
            </a: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1050" b="0" i="1"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Intake Paperwork</a:t>
            </a: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ＭＳ Ｐゴシック" pitchFamily="48" charset="-128"/>
              <a:cs typeface="+mn-cs"/>
            </a:endParaRP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ＭＳ Ｐゴシック" pitchFamily="48" charset="-128"/>
              <a:cs typeface="+mn-cs"/>
            </a:endParaRP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ＭＳ Ｐゴシック" pitchFamily="48" charset="-128"/>
                <a:cs typeface="+mn-cs"/>
              </a:rPr>
              <a:t>--</a:t>
            </a:r>
            <a:endParaRPr kumimoji="0" lang="en-US" sz="1400" b="1"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Final Check</a:t>
            </a:r>
          </a:p>
        </p:txBody>
      </p:sp>
      <p:grpSp>
        <p:nvGrpSpPr>
          <p:cNvPr id="10" name="Group 9"/>
          <p:cNvGrpSpPr/>
          <p:nvPr/>
        </p:nvGrpSpPr>
        <p:grpSpPr>
          <a:xfrm>
            <a:off x="2" y="2"/>
            <a:ext cx="1968261" cy="6868249"/>
            <a:chOff x="-1" y="22412"/>
            <a:chExt cx="1968262" cy="6835588"/>
          </a:xfrm>
        </p:grpSpPr>
        <p:pic>
          <p:nvPicPr>
            <p:cNvPr id="11" name="Picture 10"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3" name="Rectangle 12"/>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15" name="Oval 14"/>
          <p:cNvSpPr/>
          <p:nvPr/>
        </p:nvSpPr>
        <p:spPr>
          <a:xfrm>
            <a:off x="2714620" y="1636258"/>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a:off x="2717640" y="3143187"/>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21"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Intake Workflow</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22" name="Oval 21"/>
          <p:cNvSpPr/>
          <p:nvPr/>
        </p:nvSpPr>
        <p:spPr>
          <a:xfrm>
            <a:off x="2712009" y="4645074"/>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cxnSp>
        <p:nvCxnSpPr>
          <p:cNvPr id="3" name="Straight Connector 2"/>
          <p:cNvCxnSpPr/>
          <p:nvPr/>
        </p:nvCxnSpPr>
        <p:spPr>
          <a:xfrm>
            <a:off x="2941339" y="2076389"/>
            <a:ext cx="0" cy="25581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28" idx="4"/>
            <a:endCxn id="22" idx="0"/>
          </p:cNvCxnSpPr>
          <p:nvPr/>
        </p:nvCxnSpPr>
        <p:spPr>
          <a:xfrm>
            <a:off x="2944362" y="3583320"/>
            <a:ext cx="0" cy="110947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22" idx="4"/>
            <a:endCxn id="40" idx="0"/>
          </p:cNvCxnSpPr>
          <p:nvPr/>
        </p:nvCxnSpPr>
        <p:spPr>
          <a:xfrm>
            <a:off x="2938731" y="5085207"/>
            <a:ext cx="0" cy="93459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2712009" y="5706828"/>
            <a:ext cx="453443" cy="440133"/>
          </a:xfrm>
          <a:prstGeom prst="ellipse">
            <a:avLst/>
          </a:prstGeom>
          <a:solidFill>
            <a:srgbClr val="D0E9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p:cNvPicPr>
            <a:picLocks noChangeAspect="1"/>
          </p:cNvPicPr>
          <p:nvPr/>
        </p:nvPicPr>
        <p:blipFill>
          <a:blip r:embed="rId5"/>
          <a:stretch>
            <a:fillRect/>
          </a:stretch>
        </p:blipFill>
        <p:spPr>
          <a:xfrm>
            <a:off x="2682767" y="2316231"/>
            <a:ext cx="485296" cy="466866"/>
          </a:xfrm>
          <a:prstGeom prst="rect">
            <a:avLst/>
          </a:prstGeom>
        </p:spPr>
      </p:pic>
      <p:pic>
        <p:nvPicPr>
          <p:cNvPr id="35" name="Picture 34"/>
          <p:cNvPicPr>
            <a:picLocks noChangeAspect="1"/>
          </p:cNvPicPr>
          <p:nvPr/>
        </p:nvPicPr>
        <p:blipFill rotWithShape="1">
          <a:blip r:embed="rId6"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9091" t="19748" r="32727" b="40150"/>
          <a:stretch/>
        </p:blipFill>
        <p:spPr>
          <a:xfrm>
            <a:off x="2712009" y="5578815"/>
            <a:ext cx="651077" cy="613789"/>
          </a:xfrm>
          <a:prstGeom prst="rect">
            <a:avLst/>
          </a:prstGeom>
        </p:spPr>
      </p:pic>
      <p:cxnSp>
        <p:nvCxnSpPr>
          <p:cNvPr id="41" name="Straight Connector 40"/>
          <p:cNvCxnSpPr>
            <a:endCxn id="28" idx="0"/>
          </p:cNvCxnSpPr>
          <p:nvPr/>
        </p:nvCxnSpPr>
        <p:spPr>
          <a:xfrm>
            <a:off x="2941339" y="2748192"/>
            <a:ext cx="3023" cy="394995"/>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67961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10"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Final Check</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pic>
        <p:nvPicPr>
          <p:cNvPr id="3" name="x16c21-JNZw"/>
          <p:cNvPicPr>
            <a:picLocks noRot="1" noChangeAspect="1"/>
          </p:cNvPicPr>
          <p:nvPr>
            <a:videoFile r:link="rId1"/>
          </p:nvPr>
        </p:nvPicPr>
        <p:blipFill>
          <a:blip r:embed="rId5"/>
          <a:stretch>
            <a:fillRect/>
          </a:stretch>
        </p:blipFill>
        <p:spPr>
          <a:xfrm>
            <a:off x="1752600" y="1600202"/>
            <a:ext cx="5537200" cy="3114675"/>
          </a:xfrm>
          <a:prstGeom prst="rect">
            <a:avLst/>
          </a:prstGeom>
        </p:spPr>
      </p:pic>
    </p:spTree>
    <p:extLst>
      <p:ext uri="{BB962C8B-B14F-4D97-AF65-F5344CB8AC3E}">
        <p14:creationId xmlns:p14="http://schemas.microsoft.com/office/powerpoint/2010/main" val="246152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05898" y="4661118"/>
            <a:ext cx="2819400"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a:ea typeface="ＭＳ Ｐゴシック" pitchFamily="48" charset="-128"/>
                <a:cs typeface="+mn-cs"/>
              </a:rPr>
              <a:t>Most tax forms can be identified in the corner. </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2" y="3150416"/>
            <a:ext cx="5077239" cy="3051969"/>
          </a:xfrm>
          <a:prstGeom prst="rect">
            <a:avLst/>
          </a:prstGeom>
          <a:ln>
            <a:noFill/>
          </a:ln>
          <a:effectLst>
            <a:outerShdw blurRad="190500" algn="tl" rotWithShape="0">
              <a:srgbClr val="000000">
                <a:alpha val="70000"/>
              </a:srgbClr>
            </a:outerShdw>
          </a:effectLst>
          <a:extLst/>
        </p:spPr>
      </p:pic>
      <p:sp>
        <p:nvSpPr>
          <p:cNvPr id="11" name="Oval 10"/>
          <p:cNvSpPr/>
          <p:nvPr/>
        </p:nvSpPr>
        <p:spPr>
          <a:xfrm>
            <a:off x="200974" y="5638800"/>
            <a:ext cx="2133600" cy="838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533400" y="1524002"/>
            <a:ext cx="7772400"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Have the client return to you in order to check over their paperwork and check to </a:t>
            </a: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make sure they have </a:t>
            </a:r>
            <a:r>
              <a:rPr kumimoji="0" lang="en-US" sz="2800" b="1" i="1" u="none" strike="noStrike" kern="1200" cap="none" spc="0" normalizeH="0" baseline="0" noProof="0" dirty="0">
                <a:ln>
                  <a:noFill/>
                </a:ln>
                <a:solidFill>
                  <a:prstClr val="black"/>
                </a:solidFill>
                <a:effectLst/>
                <a:uLnTx/>
                <a:uFillTx/>
                <a:latin typeface="Calibri"/>
                <a:ea typeface="ＭＳ Ｐゴシック" pitchFamily="48" charset="-128"/>
                <a:cs typeface="+mn-cs"/>
              </a:rPr>
              <a:t>all</a:t>
            </a: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 their income and tax statements</a:t>
            </a:r>
          </a:p>
        </p:txBody>
      </p:sp>
      <p:sp>
        <p:nvSpPr>
          <p:cNvPr id="17"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Final Check</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Tree>
    <p:extLst>
      <p:ext uri="{BB962C8B-B14F-4D97-AF65-F5344CB8AC3E}">
        <p14:creationId xmlns:p14="http://schemas.microsoft.com/office/powerpoint/2010/main" val="12480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555273"/>
            <a:ext cx="7086600" cy="21744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Lst>
        </p:spPr>
      </p:pic>
      <p:sp>
        <p:nvSpPr>
          <p:cNvPr id="2" name="Rectangle 1"/>
          <p:cNvSpPr/>
          <p:nvPr/>
        </p:nvSpPr>
        <p:spPr>
          <a:xfrm>
            <a:off x="0" y="1262064"/>
            <a:ext cx="9144000" cy="3293209"/>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457200" marR="0" lvl="1" indent="0" algn="l" defTabSz="914400" rtl="0" eaLnBrk="1" fontAlgn="auto" latinLnBrk="0" hangingPunct="1">
              <a:lnSpc>
                <a:spcPct val="100000"/>
              </a:lnSpc>
              <a:spcBef>
                <a:spcPts val="0"/>
              </a:spcBef>
              <a:spcAft>
                <a:spcPts val="120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n-cs"/>
              </a:rPr>
              <a:t>After client completes intake form…</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a:ea typeface="ＭＳ Ｐゴシック" pitchFamily="48" charset="-128"/>
                <a:cs typeface="+mn-cs"/>
              </a:rPr>
              <a:t>…review boxes marked ‘Yes’</a:t>
            </a:r>
          </a:p>
          <a:p>
            <a:pPr marL="1828800" marR="0" lvl="3" indent="-45720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Make sure taxpayer has necessary forms listed for each item</a:t>
            </a:r>
          </a:p>
          <a:p>
            <a:pPr marL="1828800" marR="0" lvl="3" indent="-45720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If any boxes are marked </a:t>
            </a:r>
            <a:r>
              <a:rPr kumimoji="0" lang="en-US" sz="2200" b="1" i="0" u="none" strike="noStrike" kern="1200" cap="none" spc="0" normalizeH="0" baseline="0" noProof="0" dirty="0">
                <a:ln>
                  <a:noFill/>
                </a:ln>
                <a:solidFill>
                  <a:srgbClr val="1E59B8"/>
                </a:solidFill>
                <a:effectLst/>
                <a:uLnTx/>
                <a:uFillTx/>
                <a:latin typeface="Calibri"/>
                <a:ea typeface="ＭＳ Ｐゴシック" pitchFamily="48" charset="-128"/>
                <a:cs typeface="+mn-cs"/>
              </a:rPr>
              <a:t>‘Unsure’ </a:t>
            </a:r>
            <a:r>
              <a:rPr kumimoji="0" lang="en-US" sz="22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let the client know that the tax preparer will address any of those questions</a:t>
            </a:r>
          </a:p>
          <a:p>
            <a:pPr marL="1828800" marR="0" lvl="3" indent="-45720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Also, review the healthcare coverage section to make sure appropriate boxes are checked</a:t>
            </a:r>
          </a:p>
        </p:txBody>
      </p:sp>
      <p:sp>
        <p:nvSpPr>
          <p:cNvPr id="10"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Final Check</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Tree>
    <p:extLst>
      <p:ext uri="{BB962C8B-B14F-4D97-AF65-F5344CB8AC3E}">
        <p14:creationId xmlns:p14="http://schemas.microsoft.com/office/powerpoint/2010/main" val="247385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434009"/>
            <a:ext cx="8123714" cy="2800767"/>
          </a:xfrm>
          <a:prstGeom prst="rect">
            <a:avLst/>
          </a:prstGeom>
        </p:spPr>
        <p:txBody>
          <a:bodyPr wrap="square">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Instruct clients to keep their photo IDs, SS Cards/ITINS, &amp; tax forms easily accessible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Let them know that you will be following up while their waiting about different benefits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If clients are out of scope you can redirect them to the different resources under the </a:t>
            </a:r>
            <a:r>
              <a:rPr kumimoji="0" lang="en-US" sz="2200" b="1" i="0" u="none" strike="noStrike" kern="1200" cap="none" spc="0" normalizeH="0" baseline="0" noProof="0" dirty="0">
                <a:ln>
                  <a:noFill/>
                </a:ln>
                <a:solidFill>
                  <a:srgbClr val="1E59B8"/>
                </a:solidFill>
                <a:effectLst/>
                <a:uLnTx/>
                <a:uFillTx/>
                <a:latin typeface="Calibri"/>
                <a:ea typeface="ＭＳ Ｐゴシック" pitchFamily="48" charset="-128"/>
                <a:cs typeface="+mn-cs"/>
              </a:rPr>
              <a:t>“Out of Scope” tab </a:t>
            </a:r>
            <a:r>
              <a:rPr kumimoji="0" lang="en-US" sz="22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on the Intake Website</a:t>
            </a:r>
            <a:endParaRPr kumimoji="0" lang="en-US" sz="2000" b="0"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p:txBody>
      </p:sp>
      <p:sp>
        <p:nvSpPr>
          <p:cNvPr id="3" name="TextBox 2"/>
          <p:cNvSpPr txBox="1"/>
          <p:nvPr/>
        </p:nvSpPr>
        <p:spPr>
          <a:xfrm>
            <a:off x="467108" y="1576992"/>
            <a:ext cx="8192956"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n-cs"/>
              </a:rPr>
              <a:t>Once all the paperwork is complete, </a:t>
            </a:r>
            <a:r>
              <a:rPr kumimoji="0" lang="en-US" b="1" i="0" u="none" strike="noStrike" kern="1200" cap="none" spc="0" normalizeH="0" baseline="0" noProof="0" dirty="0">
                <a:ln>
                  <a:noFill/>
                </a:ln>
                <a:solidFill>
                  <a:prstClr val="black"/>
                </a:solidFill>
                <a:effectLst/>
                <a:uLnTx/>
                <a:uFillTx/>
                <a:latin typeface="Calibri"/>
                <a:ea typeface="ＭＳ Ｐゴシック" pitchFamily="48" charset="-128"/>
                <a:cs typeface="+mn-cs"/>
              </a:rPr>
              <a:t>keep the </a:t>
            </a:r>
            <a:r>
              <a:rPr kumimoji="0" lang="en-US" b="1" i="0" u="none" strike="noStrike" kern="1200" cap="none" spc="0" normalizeH="0" baseline="0" noProof="0" dirty="0">
                <a:ln>
                  <a:noFill/>
                </a:ln>
                <a:solidFill>
                  <a:srgbClr val="1E59B8"/>
                </a:solidFill>
                <a:effectLst/>
                <a:uLnTx/>
                <a:uFillTx/>
                <a:latin typeface="Calibri"/>
                <a:ea typeface="ＭＳ Ｐゴシック" pitchFamily="48" charset="-128"/>
                <a:cs typeface="+mn-cs"/>
              </a:rPr>
              <a:t>IRS Intake Sheet</a:t>
            </a:r>
            <a:r>
              <a:rPr kumimoji="0" lang="en-US" b="1" i="0" u="none" strike="noStrike" kern="1200" cap="none" spc="0" normalizeH="0" baseline="0" noProof="0" dirty="0">
                <a:ln>
                  <a:noFill/>
                </a:ln>
                <a:solidFill>
                  <a:prstClr val="black"/>
                </a:solidFill>
                <a:effectLst/>
                <a:uLnTx/>
                <a:uFillTx/>
                <a:latin typeface="Calibri"/>
                <a:ea typeface="ＭＳ Ｐゴシック" pitchFamily="48" charset="-128"/>
                <a:cs typeface="+mn-cs"/>
              </a:rPr>
              <a:t> as well as the </a:t>
            </a:r>
            <a:r>
              <a:rPr kumimoji="0" lang="en-US" b="1" i="0" u="none" strike="noStrike" kern="1200" cap="none" spc="0" normalizeH="0" baseline="0" noProof="0" dirty="0">
                <a:ln>
                  <a:noFill/>
                </a:ln>
                <a:solidFill>
                  <a:srgbClr val="1E59B8"/>
                </a:solidFill>
                <a:effectLst/>
                <a:uLnTx/>
                <a:uFillTx/>
                <a:latin typeface="Calibri"/>
                <a:ea typeface="ＭＳ Ｐゴシック" pitchFamily="48" charset="-128"/>
                <a:cs typeface="+mn-cs"/>
              </a:rPr>
              <a:t>UWKC Intake Sheet </a:t>
            </a:r>
            <a:r>
              <a:rPr kumimoji="0" lang="en-US" b="1" i="0" u="none" strike="noStrike" kern="1200" cap="none" spc="0" normalizeH="0" baseline="0" noProof="0" dirty="0">
                <a:ln>
                  <a:noFill/>
                </a:ln>
                <a:solidFill>
                  <a:prstClr val="black"/>
                </a:solidFill>
                <a:effectLst/>
                <a:uLnTx/>
                <a:uFillTx/>
                <a:latin typeface="Calibri"/>
                <a:ea typeface="ＭＳ Ｐゴシック" pitchFamily="48" charset="-128"/>
                <a:cs typeface="+mn-cs"/>
              </a:rPr>
              <a:t>in the order clients are listed</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10"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Final Check</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Tree>
    <p:extLst>
      <p:ext uri="{BB962C8B-B14F-4D97-AF65-F5344CB8AC3E}">
        <p14:creationId xmlns:p14="http://schemas.microsoft.com/office/powerpoint/2010/main" val="56184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90800"/>
            <a:ext cx="8839201" cy="954107"/>
          </a:xfrm>
          <a:prstGeom prst="rect">
            <a:avLst/>
          </a:prstGeom>
        </p:spPr>
        <p:txBody>
          <a:bodyPr wrap="square" anchor="ctr">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a:ea typeface="ＭＳ Ｐゴシック" pitchFamily="48" charset="-128"/>
                <a:cs typeface="+mn-cs"/>
              </a:rPr>
              <a:t>What happens when clients don’t have certain forms?</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a:ea typeface="ＭＳ Ｐゴシック" pitchFamily="48" charset="-128"/>
                <a:cs typeface="+mn-cs"/>
              </a:rPr>
              <a:t>Should we keep their intake forms?</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10" name="Parallelogram 2"/>
          <p:cNvSpPr/>
          <p:nvPr/>
        </p:nvSpPr>
        <p:spPr>
          <a:xfrm>
            <a:off x="-381001" y="228600"/>
            <a:ext cx="8309517"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	Client Scenario!</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6" name="Explosion 1 5"/>
          <p:cNvSpPr/>
          <p:nvPr/>
        </p:nvSpPr>
        <p:spPr>
          <a:xfrm>
            <a:off x="533400" y="419100"/>
            <a:ext cx="685800" cy="685800"/>
          </a:xfrm>
          <a:prstGeom prst="irregularSeal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5888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2"/>
          <p:cNvSpPr>
            <a:spLocks noGrp="1"/>
          </p:cNvSpPr>
          <p:nvPr>
            <p:ph type="title"/>
          </p:nvPr>
        </p:nvSpPr>
        <p:spPr>
          <a:xfrm>
            <a:off x="1981200" y="152400"/>
            <a:ext cx="8229600" cy="11430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b="1" dirty="0">
                <a:latin typeface="FuturT"/>
              </a:rPr>
              <a:t>    IRS Intake Form- Health Insurance </a:t>
            </a:r>
            <a:endParaRPr lang="en-US" b="1" dirty="0">
              <a:latin typeface="FuturT"/>
            </a:endParaRPr>
          </a:p>
        </p:txBody>
      </p:sp>
      <p:sp>
        <p:nvSpPr>
          <p:cNvPr id="10" name="TextBox 9"/>
          <p:cNvSpPr txBox="1"/>
          <p:nvPr/>
        </p:nvSpPr>
        <p:spPr>
          <a:xfrm>
            <a:off x="401885" y="1842672"/>
            <a:ext cx="8323408"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ts val="300"/>
              </a:spcBef>
              <a:spcAft>
                <a:spcPts val="30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ＭＳ Ｐゴシック" pitchFamily="48" charset="-128"/>
                <a:cs typeface="+mn-cs"/>
              </a:rPr>
              <a:t>Health Care Coverage questions – </a:t>
            </a:r>
            <a:r>
              <a:rPr kumimoji="0" lang="en-US" sz="2400" b="0" i="0" u="none" strike="noStrike" kern="1200" cap="none" spc="0" normalizeH="0" baseline="0" noProof="0" dirty="0">
                <a:ln>
                  <a:noFill/>
                </a:ln>
                <a:effectLst/>
                <a:uLnTx/>
                <a:uFillTx/>
                <a:latin typeface="Calibri"/>
                <a:ea typeface="ＭＳ Ｐゴシック" pitchFamily="48" charset="-128"/>
                <a:cs typeface="+mn-cs"/>
              </a:rPr>
              <a:t>Page 3 of IRS intake</a:t>
            </a:r>
            <a:r>
              <a:rPr kumimoji="0" lang="en-US" sz="2400" b="0" i="0" u="none" strike="noStrike" kern="1200" cap="none" spc="0" normalizeH="0" noProof="0" dirty="0">
                <a:ln>
                  <a:noFill/>
                </a:ln>
                <a:effectLst/>
                <a:uLnTx/>
                <a:uFillTx/>
                <a:latin typeface="Calibri"/>
                <a:ea typeface="ＭＳ Ｐゴシック" pitchFamily="48" charset="-128"/>
                <a:cs typeface="+mn-cs"/>
              </a:rPr>
              <a:t> form</a:t>
            </a:r>
            <a:endParaRPr kumimoji="0" lang="en-US" sz="2400" b="0" i="0" u="none" strike="noStrike" kern="1200" cap="none" spc="0" normalizeH="0" baseline="0" noProof="0" dirty="0">
              <a:ln>
                <a:noFill/>
              </a:ln>
              <a:effectLst/>
              <a:uLnTx/>
              <a:uFillTx/>
              <a:latin typeface="Calibri"/>
              <a:ea typeface="ＭＳ Ｐゴシック" pitchFamily="48" charset="-128"/>
              <a:cs typeface="+mn-cs"/>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01" y="2704066"/>
            <a:ext cx="8564086" cy="1846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49633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2"/>
          <p:cNvSpPr>
            <a:spLocks noGrp="1"/>
          </p:cNvSpPr>
          <p:nvPr>
            <p:ph type="title"/>
          </p:nvPr>
        </p:nvSpPr>
        <p:spPr>
          <a:xfrm>
            <a:off x="1524000" y="247713"/>
            <a:ext cx="8686800" cy="11430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dirty="0">
                <a:latin typeface="FuturT"/>
              </a:rPr>
              <a:t>    </a:t>
            </a:r>
            <a:r>
              <a:rPr lang="en-US" sz="3200" b="1" dirty="0">
                <a:latin typeface="FuturT"/>
              </a:rPr>
              <a:t>IRS Intake Form- Health Insurance </a:t>
            </a:r>
            <a:endParaRPr lang="en-US" b="1" dirty="0">
              <a:latin typeface="FuturT"/>
            </a:endParaRPr>
          </a:p>
        </p:txBody>
      </p:sp>
      <p:sp>
        <p:nvSpPr>
          <p:cNvPr id="10" name="TextBox 9"/>
          <p:cNvSpPr txBox="1"/>
          <p:nvPr/>
        </p:nvSpPr>
        <p:spPr>
          <a:xfrm>
            <a:off x="495300" y="2880072"/>
            <a:ext cx="8077200"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ts val="300"/>
              </a:spcBef>
              <a:spcAft>
                <a:spcPts val="3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What’s the difference of health care coverage forms?</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
        <p:nvSpPr>
          <p:cNvPr id="2" name="Rectangle 1"/>
          <p:cNvSpPr/>
          <p:nvPr/>
        </p:nvSpPr>
        <p:spPr>
          <a:xfrm>
            <a:off x="345688" y="3553215"/>
            <a:ext cx="8305800" cy="52322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mj-lt"/>
                <a:ea typeface="Arial" charset="0"/>
                <a:cs typeface="Arial" charset="0"/>
              </a:rPr>
              <a:t>Form 1095-A </a:t>
            </a:r>
            <a:r>
              <a:rPr kumimoji="0" lang="en-US" sz="2800" b="1" i="0" u="none" strike="noStrike" kern="1200" cap="none" spc="0" normalizeH="0" baseline="0" noProof="0" dirty="0">
                <a:ln>
                  <a:noFill/>
                </a:ln>
                <a:solidFill>
                  <a:srgbClr val="333333"/>
                </a:solidFill>
                <a:effectLst/>
                <a:uLnTx/>
                <a:uFillTx/>
                <a:latin typeface="+mj-lt"/>
                <a:ea typeface="Arial" charset="0"/>
                <a:cs typeface="Arial" charset="0"/>
              </a:rPr>
              <a:t>vs. Form 1095-B vs. Form 1095-C</a:t>
            </a:r>
            <a:endParaRPr kumimoji="0" lang="en-US" sz="2800" b="1" i="0" u="none" strike="noStrike" kern="1200" cap="none" spc="0" normalizeH="0" baseline="0" noProof="0" dirty="0">
              <a:ln>
                <a:noFill/>
              </a:ln>
              <a:solidFill>
                <a:prstClr val="black"/>
              </a:solidFill>
              <a:effectLst/>
              <a:uLnTx/>
              <a:uFillTx/>
              <a:latin typeface="+mj-lt"/>
              <a:ea typeface="Arial" charset="0"/>
              <a:cs typeface="Arial" charset="0"/>
            </a:endParaRPr>
          </a:p>
        </p:txBody>
      </p:sp>
      <p:sp>
        <p:nvSpPr>
          <p:cNvPr id="6" name="TextBox 5"/>
          <p:cNvSpPr txBox="1"/>
          <p:nvPr/>
        </p:nvSpPr>
        <p:spPr>
          <a:xfrm>
            <a:off x="609600" y="1856903"/>
            <a:ext cx="80772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ts val="300"/>
              </a:spcBef>
              <a:spcAft>
                <a:spcPts val="3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a:ea typeface="ＭＳ Ｐゴシック" pitchFamily="48" charset="-128"/>
                <a:cs typeface="+mn-cs"/>
              </a:rPr>
              <a:t>All healthcare forms are required to file taxes.</a:t>
            </a:r>
          </a:p>
        </p:txBody>
      </p:sp>
    </p:spTree>
    <p:extLst>
      <p:ext uri="{BB962C8B-B14F-4D97-AF65-F5344CB8AC3E}">
        <p14:creationId xmlns:p14="http://schemas.microsoft.com/office/powerpoint/2010/main" val="2387633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98304" y="1574843"/>
            <a:ext cx="402386" cy="402386"/>
          </a:xfrm>
          <a:prstGeom prst="rect">
            <a:avLst/>
          </a:prstGeom>
          <a:solidFill>
            <a:srgbClr val="1E59B8"/>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2809242" y="1574843"/>
            <a:ext cx="402386" cy="402386"/>
          </a:xfrm>
          <a:prstGeom prst="rect">
            <a:avLst/>
          </a:prstGeom>
          <a:solidFill>
            <a:srgbClr val="1E59B8"/>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3320180" y="1574843"/>
            <a:ext cx="402386" cy="402386"/>
          </a:xfrm>
          <a:prstGeom prst="rect">
            <a:avLst/>
          </a:prstGeom>
          <a:solidFill>
            <a:srgbClr val="1E59B8"/>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831118" y="1574843"/>
            <a:ext cx="402386" cy="402386"/>
          </a:xfrm>
          <a:prstGeom prst="rect">
            <a:avLst/>
          </a:prstGeom>
          <a:noFill/>
          <a:ln>
            <a:solidFill>
              <a:srgbClr val="1E59B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4342056" y="1574843"/>
            <a:ext cx="402386" cy="402386"/>
          </a:xfrm>
          <a:prstGeom prst="rect">
            <a:avLst/>
          </a:prstGeom>
          <a:solidFill>
            <a:srgbClr val="1E59B8"/>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2280375" y="2289787"/>
            <a:ext cx="5417938" cy="830997"/>
          </a:xfrm>
          <a:prstGeom prst="rect">
            <a:avLst/>
          </a:prstGeom>
        </p:spPr>
        <p:txBody>
          <a:bodyPr wrap="square">
            <a:spAutoFit/>
          </a:bodyPr>
          <a:lstStyle/>
          <a:p>
            <a:pPr marL="0" marR="0" lvl="0" indent="0" algn="l" defTabSz="914400" rtl="0" eaLnBrk="0" fontAlgn="base" latinLnBrk="0" hangingPunct="0">
              <a:lnSpc>
                <a:spcPct val="100000"/>
              </a:lnSpc>
              <a:spcBef>
                <a:spcPts val="120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pitchFamily="48" charset="-128"/>
                <a:cs typeface="MetaBook-Roman"/>
              </a:rPr>
              <a:t>One in five eligible taxpayers aren’t claiming the EITC.</a:t>
            </a:r>
          </a:p>
        </p:txBody>
      </p:sp>
      <p:graphicFrame>
        <p:nvGraphicFramePr>
          <p:cNvPr id="20" name="Chart 19"/>
          <p:cNvGraphicFramePr/>
          <p:nvPr>
            <p:extLst/>
          </p:nvPr>
        </p:nvGraphicFramePr>
        <p:xfrm>
          <a:off x="5963599" y="3671189"/>
          <a:ext cx="3421607" cy="2281071"/>
        </p:xfrm>
        <a:graphic>
          <a:graphicData uri="http://schemas.openxmlformats.org/drawingml/2006/chart">
            <c:chart xmlns:c="http://schemas.openxmlformats.org/drawingml/2006/chart" xmlns:r="http://schemas.openxmlformats.org/officeDocument/2006/relationships" r:id="rId3"/>
          </a:graphicData>
        </a:graphic>
      </p:graphicFrame>
      <p:sp>
        <p:nvSpPr>
          <p:cNvPr id="21" name="Rectangle 20"/>
          <p:cNvSpPr/>
          <p:nvPr/>
        </p:nvSpPr>
        <p:spPr>
          <a:xfrm>
            <a:off x="2499499" y="4323926"/>
            <a:ext cx="3940673" cy="1800493"/>
          </a:xfrm>
          <a:prstGeom prst="rect">
            <a:avLst/>
          </a:prstGeom>
        </p:spPr>
        <p:txBody>
          <a:bodyPr wrap="square">
            <a:spAutoFit/>
          </a:bodyPr>
          <a:lstStyle/>
          <a:p>
            <a:pPr marL="0" marR="0" lvl="0" indent="0" algn="r" defTabSz="914400" rtl="0" eaLnBrk="0" fontAlgn="base" latinLnBrk="0" hangingPunct="0">
              <a:lnSpc>
                <a:spcPct val="100000"/>
              </a:lnSpc>
              <a:spcBef>
                <a:spcPts val="120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pitchFamily="48" charset="-128"/>
                <a:cs typeface="MetaBook-Roman"/>
              </a:rPr>
              <a:t>In King County, 41% of people who claim the EITC go to a paid preparer!</a:t>
            </a:r>
          </a:p>
          <a:p>
            <a:pPr marL="457200" marR="0" lvl="0" indent="-457200" algn="r" defTabSz="914400" rtl="0" eaLnBrk="0" fontAlgn="base" latinLnBrk="0" hangingPunct="0">
              <a:lnSpc>
                <a:spcPct val="100000"/>
              </a:lnSpc>
              <a:spcBef>
                <a:spcPts val="1200"/>
              </a:spcBef>
              <a:spcAft>
                <a:spcPts val="600"/>
              </a:spcAft>
              <a:buClrTx/>
              <a:buSzTx/>
              <a:buFont typeface="Arial"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a:ea typeface="ＭＳ Ｐゴシック" pitchFamily="48" charset="-128"/>
              <a:cs typeface="MetaBook-Roman"/>
            </a:endParaRPr>
          </a:p>
        </p:txBody>
      </p:sp>
      <p:sp>
        <p:nvSpPr>
          <p:cNvPr id="22" name="TextBox 21"/>
          <p:cNvSpPr txBox="1"/>
          <p:nvPr/>
        </p:nvSpPr>
        <p:spPr>
          <a:xfrm rot="1325336">
            <a:off x="6516914" y="3806991"/>
            <a:ext cx="1040670" cy="16312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0" b="1" i="0" u="none" strike="noStrike" kern="1200" cap="none" spc="0" normalizeH="0" baseline="0" noProof="0" dirty="0">
                <a:ln>
                  <a:noFill/>
                </a:ln>
                <a:solidFill>
                  <a:prstClr val="white"/>
                </a:solidFill>
                <a:effectLst/>
                <a:uLnTx/>
                <a:uFillTx/>
                <a:latin typeface="Arial Black" panose="020B0A04020102020204" pitchFamily="34" charset="0"/>
                <a:ea typeface="ＭＳ Ｐゴシック" pitchFamily="48" charset="-128"/>
                <a:cs typeface="+mn-cs"/>
              </a:rPr>
              <a:t>$</a:t>
            </a:r>
          </a:p>
        </p:txBody>
      </p:sp>
      <p:sp>
        <p:nvSpPr>
          <p:cNvPr id="28" name="Title 1"/>
          <p:cNvSpPr txBox="1">
            <a:spLocks/>
          </p:cNvSpPr>
          <p:nvPr/>
        </p:nvSpPr>
        <p:spPr>
          <a:xfrm>
            <a:off x="1675922" y="-18063"/>
            <a:ext cx="7724633" cy="110228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rPr>
              <a:t>Why we do this work</a:t>
            </a:r>
            <a:endPar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endParaRPr>
          </a:p>
        </p:txBody>
      </p:sp>
      <p:grpSp>
        <p:nvGrpSpPr>
          <p:cNvPr id="25" name="Group 24"/>
          <p:cNvGrpSpPr/>
          <p:nvPr/>
        </p:nvGrpSpPr>
        <p:grpSpPr>
          <a:xfrm>
            <a:off x="2" y="2"/>
            <a:ext cx="1968261" cy="6868249"/>
            <a:chOff x="-1" y="22412"/>
            <a:chExt cx="1968262" cy="6835588"/>
          </a:xfrm>
        </p:grpSpPr>
        <p:pic>
          <p:nvPicPr>
            <p:cNvPr id="29" name="Picture 28" descr="C:\Users\ykim\Desktop\Temp\Flyer - Tax Volunteer Recruitment 2014-2015_Page_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30" name="Rectangle 29"/>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31" name="Picture 3" descr="logo_transparent wh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23"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Why we do this work</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Tree>
    <p:extLst>
      <p:ext uri="{BB962C8B-B14F-4D97-AF65-F5344CB8AC3E}">
        <p14:creationId xmlns:p14="http://schemas.microsoft.com/office/powerpoint/2010/main" val="29093281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2"/>
          <p:cNvSpPr>
            <a:spLocks noGrp="1"/>
          </p:cNvSpPr>
          <p:nvPr>
            <p:ph type="title"/>
          </p:nvPr>
        </p:nvSpPr>
        <p:spPr>
          <a:xfrm>
            <a:off x="1981200" y="152400"/>
            <a:ext cx="8229600" cy="11430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b="1" dirty="0">
                <a:latin typeface="FuturT"/>
              </a:rPr>
              <a:t>    IRS Intake Form- Health Insurance </a:t>
            </a:r>
            <a:endParaRPr lang="en-US" b="1" dirty="0">
              <a:latin typeface="FuturT"/>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014701322"/>
              </p:ext>
            </p:extLst>
          </p:nvPr>
        </p:nvGraphicFramePr>
        <p:xfrm>
          <a:off x="1172689" y="1597308"/>
          <a:ext cx="6781799" cy="3282385"/>
        </p:xfrm>
        <a:graphic>
          <a:graphicData uri="http://schemas.openxmlformats.org/drawingml/2006/table">
            <a:tbl>
              <a:tblPr firstRow="1" bandRow="1">
                <a:tableStyleId>{5C22544A-7EE6-4342-B048-85BDC9FD1C3A}</a:tableStyleId>
              </a:tblPr>
              <a:tblGrid>
                <a:gridCol w="2275637">
                  <a:extLst>
                    <a:ext uri="{9D8B030D-6E8A-4147-A177-3AD203B41FA5}">
                      <a16:colId xmlns:a16="http://schemas.microsoft.com/office/drawing/2014/main" val="1230360844"/>
                    </a:ext>
                  </a:extLst>
                </a:gridCol>
                <a:gridCol w="4506162">
                  <a:extLst>
                    <a:ext uri="{9D8B030D-6E8A-4147-A177-3AD203B41FA5}">
                      <a16:colId xmlns:a16="http://schemas.microsoft.com/office/drawing/2014/main" val="1668917416"/>
                    </a:ext>
                  </a:extLst>
                </a:gridCol>
              </a:tblGrid>
              <a:tr h="608672">
                <a:tc>
                  <a:txBody>
                    <a:bodyPr/>
                    <a:lstStyle/>
                    <a:p>
                      <a:pPr algn="ctr"/>
                      <a:r>
                        <a:rPr lang="en-US" sz="2400" dirty="0"/>
                        <a:t>Health Insurance </a:t>
                      </a:r>
                      <a:r>
                        <a:rPr lang="en-US" sz="2400" baseline="0" dirty="0"/>
                        <a:t>Form</a:t>
                      </a:r>
                      <a:endParaRPr lang="en-US" sz="2400" dirty="0"/>
                    </a:p>
                  </a:txBody>
                  <a:tcPr anchor="ctr"/>
                </a:tc>
                <a:tc>
                  <a:txBody>
                    <a:bodyPr/>
                    <a:lstStyle/>
                    <a:p>
                      <a:pPr algn="ctr"/>
                      <a:r>
                        <a:rPr lang="en-US" sz="2400" dirty="0"/>
                        <a:t>What it means…</a:t>
                      </a:r>
                    </a:p>
                  </a:txBody>
                  <a:tcPr anchor="ctr"/>
                </a:tc>
                <a:extLst>
                  <a:ext uri="{0D108BD9-81ED-4DB2-BD59-A6C34878D82A}">
                    <a16:rowId xmlns:a16="http://schemas.microsoft.com/office/drawing/2014/main" val="1539602811"/>
                  </a:ext>
                </a:extLst>
              </a:tr>
              <a:tr h="608672">
                <a:tc>
                  <a:txBody>
                    <a:bodyPr/>
                    <a:lstStyle/>
                    <a:p>
                      <a:pPr algn="ctr"/>
                      <a:r>
                        <a:rPr lang="en-US" sz="2000" b="1" dirty="0"/>
                        <a:t>Form 1095-A</a:t>
                      </a:r>
                    </a:p>
                  </a:txBody>
                  <a:tcPr anchor="ctr"/>
                </a:tc>
                <a:tc>
                  <a:txBody>
                    <a:bodyPr/>
                    <a:lstStyle/>
                    <a:p>
                      <a:pPr algn="l"/>
                      <a:r>
                        <a:rPr lang="en-US" sz="2000" dirty="0"/>
                        <a:t>- </a:t>
                      </a:r>
                      <a:r>
                        <a:rPr lang="en-US" sz="2000" baseline="0" dirty="0"/>
                        <a:t>Health insurance through the </a:t>
                      </a:r>
                      <a:r>
                        <a:rPr lang="en-US" sz="2000" b="1" baseline="0" dirty="0"/>
                        <a:t>Marketplace</a:t>
                      </a:r>
                      <a:r>
                        <a:rPr lang="en-US" sz="2000" baseline="0" dirty="0"/>
                        <a:t> (Exchange)</a:t>
                      </a:r>
                      <a:endParaRPr lang="en-US" sz="2000" dirty="0"/>
                    </a:p>
                  </a:txBody>
                  <a:tcPr anchor="ctr"/>
                </a:tc>
                <a:extLst>
                  <a:ext uri="{0D108BD9-81ED-4DB2-BD59-A6C34878D82A}">
                    <a16:rowId xmlns:a16="http://schemas.microsoft.com/office/drawing/2014/main" val="4180602028"/>
                  </a:ext>
                </a:extLst>
              </a:tr>
              <a:tr h="1149713">
                <a:tc>
                  <a:txBody>
                    <a:bodyPr/>
                    <a:lstStyle/>
                    <a:p>
                      <a:pPr algn="ctr"/>
                      <a:r>
                        <a:rPr lang="en-US" sz="2000" b="1" dirty="0"/>
                        <a:t>Form 1095-B</a:t>
                      </a:r>
                    </a:p>
                  </a:txBody>
                  <a:tcPr anchor="ctr"/>
                </a:tc>
                <a:tc>
                  <a:txBody>
                    <a:bodyPr/>
                    <a:lstStyle/>
                    <a:p>
                      <a:pPr algn="l"/>
                      <a:r>
                        <a:rPr lang="en-US" sz="2000" dirty="0"/>
                        <a:t>- </a:t>
                      </a:r>
                      <a:r>
                        <a:rPr lang="en-US" sz="2000" baseline="0" dirty="0"/>
                        <a:t>Health coverage through the </a:t>
                      </a:r>
                      <a:r>
                        <a:rPr lang="en-US" sz="2000" b="1" baseline="0" dirty="0"/>
                        <a:t>individual market </a:t>
                      </a:r>
                      <a:r>
                        <a:rPr lang="en-US" sz="2000" baseline="0" dirty="0"/>
                        <a:t>or a government sponsored plan (example: </a:t>
                      </a:r>
                      <a:r>
                        <a:rPr lang="en-US" sz="2000" b="1" baseline="0" dirty="0"/>
                        <a:t>Apple Health</a:t>
                      </a:r>
                      <a:r>
                        <a:rPr lang="en-US" sz="2000" b="0" baseline="0" dirty="0"/>
                        <a:t>, </a:t>
                      </a:r>
                      <a:r>
                        <a:rPr lang="en-US" sz="2000" b="1" baseline="0" dirty="0"/>
                        <a:t>Medicaid</a:t>
                      </a:r>
                      <a:r>
                        <a:rPr lang="en-US" sz="2000" b="0" baseline="0" dirty="0"/>
                        <a:t>)</a:t>
                      </a:r>
                      <a:endParaRPr lang="en-US" sz="2000" dirty="0"/>
                    </a:p>
                  </a:txBody>
                  <a:tcPr anchor="ctr"/>
                </a:tc>
                <a:extLst>
                  <a:ext uri="{0D108BD9-81ED-4DB2-BD59-A6C34878D82A}">
                    <a16:rowId xmlns:a16="http://schemas.microsoft.com/office/drawing/2014/main" val="94117051"/>
                  </a:ext>
                </a:extLst>
              </a:tr>
              <a:tr h="608672">
                <a:tc>
                  <a:txBody>
                    <a:bodyPr/>
                    <a:lstStyle/>
                    <a:p>
                      <a:pPr algn="ctr"/>
                      <a:r>
                        <a:rPr lang="en-US" sz="2000" b="1" dirty="0"/>
                        <a:t>Form 1095-C</a:t>
                      </a:r>
                    </a:p>
                  </a:txBody>
                  <a:tcPr anchor="ctr"/>
                </a:tc>
                <a:tc>
                  <a:txBody>
                    <a:bodyPr/>
                    <a:lstStyle/>
                    <a:p>
                      <a:pPr algn="l"/>
                      <a:r>
                        <a:rPr lang="en-US" sz="2000" dirty="0"/>
                        <a:t>- Health</a:t>
                      </a:r>
                      <a:r>
                        <a:rPr lang="en-US" sz="2000" baseline="0" dirty="0"/>
                        <a:t> </a:t>
                      </a:r>
                      <a:r>
                        <a:rPr lang="en-US" sz="2000" dirty="0"/>
                        <a:t>coverage</a:t>
                      </a:r>
                      <a:r>
                        <a:rPr lang="en-US" sz="2000" baseline="0" dirty="0"/>
                        <a:t> through the </a:t>
                      </a:r>
                      <a:r>
                        <a:rPr lang="en-US" sz="2000" b="1" baseline="0" dirty="0"/>
                        <a:t>Employer</a:t>
                      </a:r>
                      <a:endParaRPr lang="en-US" sz="2000" b="1" dirty="0"/>
                    </a:p>
                  </a:txBody>
                  <a:tcPr anchor="ctr"/>
                </a:tc>
                <a:extLst>
                  <a:ext uri="{0D108BD9-81ED-4DB2-BD59-A6C34878D82A}">
                    <a16:rowId xmlns:a16="http://schemas.microsoft.com/office/drawing/2014/main" val="422525624"/>
                  </a:ext>
                </a:extLst>
              </a:tr>
            </a:tbl>
          </a:graphicData>
        </a:graphic>
      </p:graphicFrame>
    </p:spTree>
    <p:extLst>
      <p:ext uri="{BB962C8B-B14F-4D97-AF65-F5344CB8AC3E}">
        <p14:creationId xmlns:p14="http://schemas.microsoft.com/office/powerpoint/2010/main" val="21115318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2"/>
          <p:cNvSpPr>
            <a:spLocks noGrp="1"/>
          </p:cNvSpPr>
          <p:nvPr>
            <p:ph type="title"/>
          </p:nvPr>
        </p:nvSpPr>
        <p:spPr>
          <a:xfrm>
            <a:off x="1676400" y="228600"/>
            <a:ext cx="7924800" cy="11430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b="1" dirty="0">
                <a:latin typeface="FuturT"/>
              </a:rPr>
              <a:t>    IRS Intake Form </a:t>
            </a:r>
            <a:r>
              <a:rPr lang="mr-IN" sz="3200" b="1" dirty="0">
                <a:latin typeface="FuturT"/>
              </a:rPr>
              <a:t>–</a:t>
            </a:r>
            <a:r>
              <a:rPr lang="en-US" sz="3200" b="1" dirty="0">
                <a:latin typeface="FuturT"/>
              </a:rPr>
              <a:t> Form 1095-A</a:t>
            </a:r>
            <a:endParaRPr lang="en-US" b="1" dirty="0">
              <a:latin typeface="FuturT"/>
            </a:endParaRPr>
          </a:p>
        </p:txBody>
      </p:sp>
      <p:sp>
        <p:nvSpPr>
          <p:cNvPr id="10" name="TextBox 9"/>
          <p:cNvSpPr txBox="1"/>
          <p:nvPr/>
        </p:nvSpPr>
        <p:spPr>
          <a:xfrm>
            <a:off x="4648200" y="1640302"/>
            <a:ext cx="4191000" cy="5139869"/>
          </a:xfrm>
          <a:prstGeom prst="rect">
            <a:avLst/>
          </a:prstGeom>
          <a:noFill/>
        </p:spPr>
        <p:txBody>
          <a:bodyPr wrap="square" rtlCol="0">
            <a:spAutoFit/>
          </a:bodyPr>
          <a:lstStyle/>
          <a:p>
            <a:pPr marL="0" marR="0" lvl="0" indent="0" algn="l" defTabSz="914400" rtl="0" eaLnBrk="0" fontAlgn="base" latinLnBrk="0" hangingPunct="0">
              <a:lnSpc>
                <a:spcPct val="100000"/>
              </a:lnSpc>
              <a:spcBef>
                <a:spcPts val="300"/>
              </a:spcBef>
              <a:spcAft>
                <a:spcPts val="3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If clients </a:t>
            </a:r>
            <a:r>
              <a:rPr kumimoji="0" lang="en-US" sz="2800" b="0" i="1" u="none" strike="noStrike" kern="1200" cap="none" spc="0" normalizeH="0" baseline="0" noProof="0" dirty="0">
                <a:ln>
                  <a:noFill/>
                </a:ln>
                <a:solidFill>
                  <a:srgbClr val="0070C0"/>
                </a:solidFill>
                <a:effectLst/>
                <a:uLnTx/>
                <a:uFillTx/>
                <a:latin typeface="Calibri"/>
                <a:ea typeface="ＭＳ Ｐゴシック" pitchFamily="48" charset="-128"/>
                <a:cs typeface="+mn-cs"/>
              </a:rPr>
              <a:t>purchase health insurance through the Marketplace</a:t>
            </a: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 </a:t>
            </a:r>
          </a:p>
          <a:p>
            <a:pPr marL="0" marR="0" lvl="0" indent="0" algn="l" defTabSz="914400" rtl="0" eaLnBrk="0" fontAlgn="base" latinLnBrk="0" hangingPunct="0">
              <a:lnSpc>
                <a:spcPct val="100000"/>
              </a:lnSpc>
              <a:spcBef>
                <a:spcPts val="300"/>
              </a:spcBef>
              <a:spcAft>
                <a:spcPts val="3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form 1095-A is </a:t>
            </a:r>
            <a:r>
              <a:rPr kumimoji="0" lang="en-US" sz="2800" b="1" i="0" u="sng" strike="noStrike" kern="1200" cap="none" spc="0" normalizeH="0" baseline="0" noProof="0" dirty="0">
                <a:ln>
                  <a:noFill/>
                </a:ln>
                <a:solidFill>
                  <a:srgbClr val="FF0000"/>
                </a:solidFill>
                <a:effectLst/>
                <a:uLnTx/>
                <a:uFillTx/>
                <a:latin typeface="Calibri"/>
                <a:ea typeface="ＭＳ Ｐゴシック" pitchFamily="48" charset="-128"/>
                <a:cs typeface="+mn-cs"/>
              </a:rPr>
              <a:t>REQUIRED</a:t>
            </a:r>
            <a:r>
              <a:rPr kumimoji="0" lang="en-US" sz="28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 </a:t>
            </a: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to have!</a:t>
            </a:r>
          </a:p>
          <a:p>
            <a:pPr marL="0" marR="0" lvl="0" indent="0" algn="l" defTabSz="914400" rtl="0" eaLnBrk="0" fontAlgn="base" latinLnBrk="0" hangingPunct="0">
              <a:lnSpc>
                <a:spcPct val="100000"/>
              </a:lnSpc>
              <a:spcBef>
                <a:spcPts val="300"/>
              </a:spcBef>
              <a:spcAft>
                <a:spcPts val="3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0" marR="0" lvl="0" indent="0" algn="l" defTabSz="914400" rtl="0" eaLnBrk="0" fontAlgn="base" latinLnBrk="0" hangingPunct="0">
              <a:lnSpc>
                <a:spcPct val="100000"/>
              </a:lnSpc>
              <a:spcBef>
                <a:spcPts val="300"/>
              </a:spcBef>
              <a:spcAft>
                <a:spcPts val="30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ＭＳ Ｐゴシック" pitchFamily="48" charset="-128"/>
                <a:cs typeface="+mn-cs"/>
              </a:rPr>
              <a:t>Why?</a:t>
            </a:r>
          </a:p>
          <a:p>
            <a:pPr marL="0" marR="0" lvl="0" indent="0" algn="l" defTabSz="914400" rtl="0" eaLnBrk="0" fontAlgn="base" latinLnBrk="0" hangingPunct="0">
              <a:lnSpc>
                <a:spcPct val="100000"/>
              </a:lnSpc>
              <a:spcBef>
                <a:spcPts val="300"/>
              </a:spcBef>
              <a:spcAft>
                <a:spcPts val="3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This form shows important tax credit information necessary for taxes to get processed.</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828800"/>
            <a:ext cx="3657600" cy="458267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906729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2"/>
          <p:cNvSpPr>
            <a:spLocks noGrp="1"/>
          </p:cNvSpPr>
          <p:nvPr>
            <p:ph type="title"/>
          </p:nvPr>
        </p:nvSpPr>
        <p:spPr>
          <a:xfrm>
            <a:off x="2133600" y="152400"/>
            <a:ext cx="7467600" cy="11430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b="1" dirty="0">
                <a:latin typeface="FuturT"/>
              </a:rPr>
              <a:t>    IRS Intake Form </a:t>
            </a:r>
            <a:r>
              <a:rPr lang="mr-IN" sz="3200" b="1" dirty="0">
                <a:latin typeface="FuturT"/>
              </a:rPr>
              <a:t>–</a:t>
            </a:r>
            <a:r>
              <a:rPr lang="en-US" sz="3200" b="1" dirty="0">
                <a:latin typeface="FuturT"/>
              </a:rPr>
              <a:t> Form 1095-B</a:t>
            </a:r>
            <a:endParaRPr lang="en-US" b="1" dirty="0">
              <a:latin typeface="FuturT"/>
            </a:endParaRPr>
          </a:p>
        </p:txBody>
      </p:sp>
      <p:sp>
        <p:nvSpPr>
          <p:cNvPr id="10" name="TextBox 9"/>
          <p:cNvSpPr txBox="1"/>
          <p:nvPr/>
        </p:nvSpPr>
        <p:spPr>
          <a:xfrm>
            <a:off x="2514600" y="5631037"/>
            <a:ext cx="6400800"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ts val="300"/>
              </a:spcBef>
              <a:spcAft>
                <a:spcPts val="300"/>
              </a:spcAft>
              <a:buClrTx/>
              <a:buSzTx/>
              <a:buFontTx/>
              <a:buNone/>
              <a:tabLst/>
              <a:defRPr/>
            </a:pPr>
            <a:r>
              <a:rPr kumimoji="0" lang="en-US" b="1" i="0" u="none" strike="noStrike" kern="1200" cap="none" spc="0" normalizeH="0" baseline="0" noProof="0" dirty="0">
                <a:ln>
                  <a:noFill/>
                </a:ln>
                <a:solidFill>
                  <a:srgbClr val="333333"/>
                </a:solidFill>
                <a:effectLst/>
                <a:uLnTx/>
                <a:uFillTx/>
                <a:latin typeface="+mj-lt"/>
                <a:ea typeface="Arial" charset="0"/>
                <a:cs typeface="Arial" charset="0"/>
              </a:rPr>
              <a:t>Form 1095-B</a:t>
            </a:r>
            <a:r>
              <a:rPr kumimoji="0" lang="en-US" b="0" i="0" u="none" strike="noStrike" kern="1200" cap="none" spc="0" normalizeH="0" baseline="0" noProof="0" dirty="0">
                <a:ln>
                  <a:noFill/>
                </a:ln>
                <a:solidFill>
                  <a:srgbClr val="333333"/>
                </a:solidFill>
                <a:effectLst/>
                <a:uLnTx/>
                <a:uFillTx/>
                <a:latin typeface="+mj-lt"/>
                <a:ea typeface="Arial" charset="0"/>
                <a:cs typeface="Arial" charset="0"/>
              </a:rPr>
              <a:t> shows </a:t>
            </a:r>
            <a:r>
              <a:rPr kumimoji="0" lang="en-US" b="0" i="0" u="none" strike="noStrike" kern="1200" cap="none" spc="0" normalizeH="0" baseline="0" noProof="0" dirty="0">
                <a:ln>
                  <a:noFill/>
                </a:ln>
                <a:solidFill>
                  <a:prstClr val="black"/>
                </a:solidFill>
                <a:effectLst/>
                <a:uLnTx/>
                <a:uFillTx/>
                <a:latin typeface="+mj-lt"/>
              </a:rPr>
              <a:t>coverage that is provided by an insurance provider or self-insured employer last year. Also the form for Medicaid.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1793139"/>
            <a:ext cx="4726264" cy="3609243"/>
          </a:xfrm>
          <a:prstGeom prst="rect">
            <a:avLst/>
          </a:prstGeom>
          <a:ln>
            <a:noFill/>
          </a:ln>
          <a:effectLst>
            <a:outerShdw blurRad="190500" algn="tl" rotWithShape="0">
              <a:srgbClr val="000000">
                <a:alpha val="70000"/>
              </a:srgbClr>
            </a:outerShdw>
          </a:effectLst>
        </p:spPr>
      </p:pic>
      <p:grpSp>
        <p:nvGrpSpPr>
          <p:cNvPr id="5" name="Group 4"/>
          <p:cNvGrpSpPr/>
          <p:nvPr/>
        </p:nvGrpSpPr>
        <p:grpSpPr>
          <a:xfrm>
            <a:off x="2" y="2"/>
            <a:ext cx="1968261" cy="6868249"/>
            <a:chOff x="-1" y="22412"/>
            <a:chExt cx="1968262" cy="6835588"/>
          </a:xfrm>
        </p:grpSpPr>
        <p:pic>
          <p:nvPicPr>
            <p:cNvPr id="6" name="Picture 5" descr="C:\Users\ykim\Desktop\Temp\Flyer - Tax Volunteer Recruitment 2014-2015_Page_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7" name="Rectangle 6"/>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3" descr="logo_transparent wh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Tree>
    <p:extLst>
      <p:ext uri="{BB962C8B-B14F-4D97-AF65-F5344CB8AC3E}">
        <p14:creationId xmlns:p14="http://schemas.microsoft.com/office/powerpoint/2010/main" val="7650004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2"/>
          <p:cNvSpPr>
            <a:spLocks noGrp="1"/>
          </p:cNvSpPr>
          <p:nvPr>
            <p:ph type="title"/>
          </p:nvPr>
        </p:nvSpPr>
        <p:spPr>
          <a:xfrm>
            <a:off x="1988140" y="152400"/>
            <a:ext cx="7467600" cy="11430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b="1" dirty="0">
                <a:latin typeface="FuturT"/>
              </a:rPr>
              <a:t>    IRS Intake Form </a:t>
            </a:r>
            <a:r>
              <a:rPr lang="mr-IN" sz="3200" b="1" dirty="0">
                <a:latin typeface="FuturT"/>
              </a:rPr>
              <a:t>–</a:t>
            </a:r>
            <a:r>
              <a:rPr lang="en-US" sz="3200" b="1" dirty="0">
                <a:latin typeface="FuturT"/>
              </a:rPr>
              <a:t> Form 1095-C</a:t>
            </a:r>
            <a:endParaRPr lang="en-US" b="1" dirty="0">
              <a:latin typeface="FuturT"/>
            </a:endParaRPr>
          </a:p>
        </p:txBody>
      </p:sp>
      <p:sp>
        <p:nvSpPr>
          <p:cNvPr id="10" name="TextBox 9"/>
          <p:cNvSpPr txBox="1"/>
          <p:nvPr/>
        </p:nvSpPr>
        <p:spPr>
          <a:xfrm>
            <a:off x="2362200" y="5711125"/>
            <a:ext cx="6601632"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ts val="300"/>
              </a:spcBef>
              <a:spcAft>
                <a:spcPts val="3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ＭＳ Ｐゴシック" pitchFamily="48" charset="-128"/>
                <a:cs typeface="+mn-cs"/>
              </a:rPr>
              <a:t>Form 1095-C </a:t>
            </a:r>
            <a:r>
              <a:rPr kumimoji="0" lang="en-US" sz="2400" b="0" i="0" u="none" strike="noStrike" kern="1200" cap="none" spc="0" normalizeH="0" baseline="0" noProof="0" dirty="0">
                <a:ln>
                  <a:noFill/>
                </a:ln>
                <a:solidFill>
                  <a:prstClr val="black"/>
                </a:solidFill>
                <a:effectLst/>
                <a:uLnTx/>
                <a:uFillTx/>
                <a:latin typeface="+mj-lt"/>
                <a:ea typeface="ＭＳ Ｐゴシック" pitchFamily="48" charset="-128"/>
                <a:cs typeface="+mn-cs"/>
              </a:rPr>
              <a:t>shows the coverage that is offered by employer.</a:t>
            </a:r>
            <a:endParaRPr kumimoji="0" lang="en-US" sz="2400" b="1" i="0" u="none" strike="noStrike" kern="1200" cap="none" spc="0" normalizeH="0" baseline="0" noProof="0" dirty="0">
              <a:ln>
                <a:noFill/>
              </a:ln>
              <a:solidFill>
                <a:prstClr val="black"/>
              </a:solidFill>
              <a:effectLst/>
              <a:uLnTx/>
              <a:uFillTx/>
              <a:latin typeface="+mj-lt"/>
              <a:ea typeface="ＭＳ Ｐゴシック" pitchFamily="48" charset="-128"/>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1640400"/>
            <a:ext cx="4876800" cy="3773133"/>
          </a:xfrm>
          <a:prstGeom prst="rect">
            <a:avLst/>
          </a:prstGeom>
          <a:ln>
            <a:noFill/>
          </a:ln>
          <a:effectLst>
            <a:outerShdw blurRad="190500" algn="tl" rotWithShape="0">
              <a:srgbClr val="000000">
                <a:alpha val="70000"/>
              </a:srgbClr>
            </a:outerShdw>
          </a:effectLst>
        </p:spPr>
      </p:pic>
      <p:grpSp>
        <p:nvGrpSpPr>
          <p:cNvPr id="5" name="Group 4"/>
          <p:cNvGrpSpPr/>
          <p:nvPr/>
        </p:nvGrpSpPr>
        <p:grpSpPr>
          <a:xfrm>
            <a:off x="2" y="2"/>
            <a:ext cx="1968261" cy="6868249"/>
            <a:chOff x="-1" y="22412"/>
            <a:chExt cx="1968262" cy="6835588"/>
          </a:xfrm>
        </p:grpSpPr>
        <p:pic>
          <p:nvPicPr>
            <p:cNvPr id="6" name="Picture 5" descr="C:\Users\ykim\Desktop\Temp\Flyer - Tax Volunteer Recruitment 2014-2015_Page_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7" name="Rectangle 6"/>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3" descr="logo_transparent wh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Tree>
    <p:extLst>
      <p:ext uri="{BB962C8B-B14F-4D97-AF65-F5344CB8AC3E}">
        <p14:creationId xmlns:p14="http://schemas.microsoft.com/office/powerpoint/2010/main" val="12064711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2"/>
          <p:cNvSpPr>
            <a:spLocks noGrp="1"/>
          </p:cNvSpPr>
          <p:nvPr>
            <p:ph type="title"/>
          </p:nvPr>
        </p:nvSpPr>
        <p:spPr>
          <a:xfrm>
            <a:off x="1968262" y="152399"/>
            <a:ext cx="7696846" cy="11430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b="1" dirty="0">
                <a:latin typeface="FuturT"/>
              </a:rPr>
              <a:t>    Asking the right questions </a:t>
            </a:r>
            <a:endParaRPr lang="en-US" b="1" dirty="0">
              <a:latin typeface="FuturT"/>
            </a:endParaRPr>
          </a:p>
        </p:txBody>
      </p:sp>
      <p:sp>
        <p:nvSpPr>
          <p:cNvPr id="10" name="TextBox 9"/>
          <p:cNvSpPr txBox="1"/>
          <p:nvPr/>
        </p:nvSpPr>
        <p:spPr>
          <a:xfrm>
            <a:off x="2362199" y="3572574"/>
            <a:ext cx="6400801" cy="1384995"/>
          </a:xfrm>
          <a:prstGeom prst="rect">
            <a:avLst/>
          </a:prstGeom>
          <a:noFill/>
        </p:spPr>
        <p:txBody>
          <a:bodyPr wrap="square" rtlCol="0">
            <a:spAutoFit/>
          </a:bodyPr>
          <a:lstStyle/>
          <a:p>
            <a:pPr marL="0" marR="0" lvl="0" indent="0" defTabSz="914400" rtl="0" eaLnBrk="0" fontAlgn="base" latinLnBrk="0" hangingPunct="0">
              <a:lnSpc>
                <a:spcPct val="100000"/>
              </a:lnSpc>
              <a:spcBef>
                <a:spcPts val="300"/>
              </a:spcBef>
              <a:spcAft>
                <a:spcPts val="0"/>
              </a:spcAft>
              <a:buClrTx/>
              <a:buSzTx/>
              <a:buFontTx/>
              <a:buNone/>
              <a:tabLst/>
              <a:defRPr/>
            </a:pPr>
            <a:r>
              <a:rPr lang="en-US" sz="2800" dirty="0">
                <a:latin typeface="+mj-lt"/>
              </a:rPr>
              <a:t>W</a:t>
            </a:r>
            <a:r>
              <a:rPr kumimoji="0" lang="en-US" sz="2800" i="0" u="none" strike="noStrike" kern="1200" cap="none" spc="0" normalizeH="0" baseline="0" noProof="0" dirty="0">
                <a:ln>
                  <a:noFill/>
                </a:ln>
                <a:effectLst/>
                <a:uLnTx/>
                <a:uFillTx/>
                <a:latin typeface="+mj-lt"/>
                <a:ea typeface="ＭＳ Ｐゴシック" pitchFamily="48" charset="-128"/>
                <a:cs typeface="+mn-cs"/>
              </a:rPr>
              <a:t>hat can you ask to best determine which health insurance (and health insurance form) they might have?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400" y="261507"/>
            <a:ext cx="924785" cy="924785"/>
          </a:xfrm>
          <a:prstGeom prst="rect">
            <a:avLst/>
          </a:prstGeom>
        </p:spPr>
      </p:pic>
      <p:grpSp>
        <p:nvGrpSpPr>
          <p:cNvPr id="7" name="Group 6"/>
          <p:cNvGrpSpPr/>
          <p:nvPr/>
        </p:nvGrpSpPr>
        <p:grpSpPr>
          <a:xfrm>
            <a:off x="2" y="2"/>
            <a:ext cx="1968261" cy="6868249"/>
            <a:chOff x="-1" y="22412"/>
            <a:chExt cx="1968262" cy="6835588"/>
          </a:xfrm>
        </p:grpSpPr>
        <p:pic>
          <p:nvPicPr>
            <p:cNvPr id="8" name="Picture 7" descr="C:\Users\ykim\Desktop\Temp\Flyer - Tax Volunteer Recruitment 2014-2015_Page_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9" name="Rectangle 8"/>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3" descr="logo_transparent wh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3" name="Rectangle 2"/>
          <p:cNvSpPr/>
          <p:nvPr/>
        </p:nvSpPr>
        <p:spPr>
          <a:xfrm>
            <a:off x="2361869" y="2514600"/>
            <a:ext cx="6020131" cy="830997"/>
          </a:xfrm>
          <a:prstGeom prst="rect">
            <a:avLst/>
          </a:prstGeom>
        </p:spPr>
        <p:txBody>
          <a:bodyPr wrap="square">
            <a:spAutoFit/>
          </a:bodyPr>
          <a:lstStyle/>
          <a:p>
            <a:r>
              <a:rPr lang="en-US" b="0" dirty="0"/>
              <a:t>If a client checks that </a:t>
            </a:r>
            <a:r>
              <a:rPr lang="en-US" b="0" u="sng" dirty="0"/>
              <a:t>they do have</a:t>
            </a:r>
            <a:r>
              <a:rPr lang="en-US" b="0" dirty="0"/>
              <a:t> health insurance…</a:t>
            </a:r>
            <a:endParaRPr lang="en-US" dirty="0"/>
          </a:p>
        </p:txBody>
      </p:sp>
    </p:spTree>
    <p:extLst>
      <p:ext uri="{BB962C8B-B14F-4D97-AF65-F5344CB8AC3E}">
        <p14:creationId xmlns:p14="http://schemas.microsoft.com/office/powerpoint/2010/main" val="12795658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Parallelogram 2"/>
          <p:cNvSpPr>
            <a:spLocks noGrp="1"/>
          </p:cNvSpPr>
          <p:nvPr>
            <p:ph type="title"/>
          </p:nvPr>
        </p:nvSpPr>
        <p:spPr>
          <a:xfrm>
            <a:off x="-228600" y="169250"/>
            <a:ext cx="7435430" cy="1109312"/>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b="1" dirty="0">
                <a:latin typeface="FuturT"/>
              </a:rPr>
              <a:t>    Asking the right questions </a:t>
            </a:r>
            <a:endParaRPr lang="en-US" b="1" dirty="0">
              <a:latin typeface="FuturT"/>
            </a:endParaRPr>
          </a:p>
        </p:txBody>
      </p:sp>
      <p:pic>
        <p:nvPicPr>
          <p:cNvPr id="73" name="Picture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202709"/>
            <a:ext cx="924785" cy="924785"/>
          </a:xfrm>
          <a:prstGeom prst="rect">
            <a:avLst/>
          </a:prstGeom>
        </p:spPr>
      </p:pic>
      <p:grpSp>
        <p:nvGrpSpPr>
          <p:cNvPr id="29" name="Group 28"/>
          <p:cNvGrpSpPr/>
          <p:nvPr/>
        </p:nvGrpSpPr>
        <p:grpSpPr>
          <a:xfrm>
            <a:off x="838200" y="5787033"/>
            <a:ext cx="3084306" cy="852433"/>
            <a:chOff x="5078995" y="1428393"/>
            <a:chExt cx="2286000" cy="1223665"/>
          </a:xfrm>
        </p:grpSpPr>
        <p:sp>
          <p:nvSpPr>
            <p:cNvPr id="9" name="TextBox 8"/>
            <p:cNvSpPr txBox="1"/>
            <p:nvPr/>
          </p:nvSpPr>
          <p:spPr>
            <a:xfrm>
              <a:off x="5129257" y="1485873"/>
              <a:ext cx="2203174" cy="112800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800" b="0" dirty="0">
                  <a:solidFill>
                    <a:prstClr val="black"/>
                  </a:solidFill>
                  <a:latin typeface="+mj-lt"/>
                </a:rPr>
                <a:t>Client</a:t>
              </a:r>
              <a:r>
                <a:rPr kumimoji="0" lang="en-US" sz="1800" b="0" i="0" u="none" strike="noStrike" kern="1200" cap="none" spc="0" normalizeH="0" baseline="0" noProof="0" dirty="0">
                  <a:ln>
                    <a:noFill/>
                  </a:ln>
                  <a:solidFill>
                    <a:prstClr val="black"/>
                  </a:solidFill>
                  <a:effectLst/>
                  <a:uLnTx/>
                  <a:uFillTx/>
                  <a:latin typeface="+mj-lt"/>
                  <a:ea typeface="ＭＳ Ｐゴシック" pitchFamily="48" charset="-128"/>
                  <a:cs typeface="+mn-cs"/>
                </a:rPr>
                <a:t> should have received form </a:t>
              </a:r>
              <a:r>
                <a:rPr kumimoji="0" lang="en-US" sz="1800" i="0" u="none" strike="noStrike" kern="1200" cap="none" spc="0" normalizeH="0" baseline="0" noProof="0" dirty="0">
                  <a:ln>
                    <a:noFill/>
                  </a:ln>
                  <a:solidFill>
                    <a:srgbClr val="0070C0"/>
                  </a:solidFill>
                  <a:effectLst/>
                  <a:uLnTx/>
                  <a:uFillTx/>
                  <a:latin typeface="+mj-lt"/>
                  <a:ea typeface="ＭＳ Ｐゴシック" pitchFamily="48" charset="-128"/>
                  <a:cs typeface="+mn-cs"/>
                </a:rPr>
                <a:t>1095-</a:t>
              </a:r>
              <a:r>
                <a:rPr kumimoji="0" lang="en-US" sz="1800" b="1" i="0" u="none" strike="noStrike" kern="1200" cap="none" spc="0" normalizeH="0" baseline="0" noProof="0" dirty="0">
                  <a:ln>
                    <a:noFill/>
                  </a:ln>
                  <a:solidFill>
                    <a:srgbClr val="0070C0"/>
                  </a:solidFill>
                  <a:effectLst/>
                  <a:uLnTx/>
                  <a:uFillTx/>
                  <a:latin typeface="+mj-lt"/>
                  <a:ea typeface="ＭＳ Ｐゴシック" pitchFamily="48" charset="-128"/>
                  <a:cs typeface="+mn-cs"/>
                </a:rPr>
                <a:t>C</a:t>
              </a:r>
              <a:r>
                <a:rPr kumimoji="0" lang="en-US" sz="1800" b="1" i="0" u="none" strike="noStrike" kern="1200" cap="none" spc="0" normalizeH="0" baseline="0" noProof="0" dirty="0">
                  <a:ln>
                    <a:noFill/>
                  </a:ln>
                  <a:solidFill>
                    <a:prstClr val="black"/>
                  </a:solidFill>
                  <a:effectLst/>
                  <a:uLnTx/>
                  <a:uFillTx/>
                  <a:latin typeface="+mj-lt"/>
                  <a:ea typeface="ＭＳ Ｐゴシック" pitchFamily="48" charset="-128"/>
                  <a:cs typeface="+mn-cs"/>
                </a:rPr>
                <a:t>.</a:t>
              </a:r>
              <a:endParaRPr kumimoji="0" lang="en-US" sz="1800" b="0" i="0" u="none" strike="noStrike" kern="1200" cap="none" spc="0" normalizeH="0" baseline="0" noProof="0" dirty="0">
                <a:ln>
                  <a:noFill/>
                </a:ln>
                <a:solidFill>
                  <a:prstClr val="black"/>
                </a:solidFill>
                <a:effectLst/>
                <a:uLnTx/>
                <a:uFillTx/>
                <a:latin typeface="+mj-lt"/>
                <a:ea typeface="ＭＳ Ｐゴシック" pitchFamily="48" charset="-128"/>
                <a:cs typeface="+mn-cs"/>
              </a:endParaRPr>
            </a:p>
          </p:txBody>
        </p:sp>
        <p:sp>
          <p:nvSpPr>
            <p:cNvPr id="11" name="Rounded Rectangle 10"/>
            <p:cNvSpPr/>
            <p:nvPr/>
          </p:nvSpPr>
          <p:spPr>
            <a:xfrm>
              <a:off x="5078995" y="1428393"/>
              <a:ext cx="2286000" cy="122366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mj-lt"/>
                <a:ea typeface="+mn-ea"/>
                <a:cs typeface="+mn-cs"/>
              </a:endParaRPr>
            </a:p>
          </p:txBody>
        </p:sp>
      </p:grpSp>
      <p:grpSp>
        <p:nvGrpSpPr>
          <p:cNvPr id="12" name="Group 11"/>
          <p:cNvGrpSpPr/>
          <p:nvPr/>
        </p:nvGrpSpPr>
        <p:grpSpPr>
          <a:xfrm>
            <a:off x="838200" y="4328622"/>
            <a:ext cx="3087336" cy="1081577"/>
            <a:chOff x="2024170" y="3429440"/>
            <a:chExt cx="2774674" cy="1562390"/>
          </a:xfrm>
        </p:grpSpPr>
        <p:sp>
          <p:nvSpPr>
            <p:cNvPr id="6" name="TextBox 5"/>
            <p:cNvSpPr txBox="1"/>
            <p:nvPr/>
          </p:nvSpPr>
          <p:spPr>
            <a:xfrm>
              <a:off x="2161136" y="3440946"/>
              <a:ext cx="2510406" cy="155088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j-lt"/>
                  <a:ea typeface="ＭＳ Ｐゴシック" pitchFamily="48" charset="-128"/>
                  <a:cs typeface="+mn-cs"/>
                </a:rPr>
                <a:t>Did </a:t>
              </a:r>
              <a:r>
                <a:rPr lang="en-US" sz="1800" b="0" dirty="0">
                  <a:solidFill>
                    <a:prstClr val="black"/>
                  </a:solidFill>
                  <a:latin typeface="+mj-lt"/>
                </a:rPr>
                <a:t>client</a:t>
              </a:r>
              <a:r>
                <a:rPr kumimoji="0" lang="en-US" sz="1800" b="0" i="0" u="none" strike="noStrike" kern="1200" cap="none" spc="0" normalizeH="0" baseline="0" noProof="0" dirty="0">
                  <a:ln>
                    <a:noFill/>
                  </a:ln>
                  <a:solidFill>
                    <a:prstClr val="black"/>
                  </a:solidFill>
                  <a:effectLst/>
                  <a:uLnTx/>
                  <a:uFillTx/>
                  <a:latin typeface="+mj-lt"/>
                  <a:ea typeface="ＭＳ Ｐゴシック" pitchFamily="48" charset="-128"/>
                  <a:cs typeface="+mn-cs"/>
                </a:rPr>
                <a:t> receive healthcare through your employer?</a:t>
              </a:r>
            </a:p>
          </p:txBody>
        </p:sp>
        <p:sp>
          <p:nvSpPr>
            <p:cNvPr id="39" name="Rounded Rectangle 38"/>
            <p:cNvSpPr/>
            <p:nvPr/>
          </p:nvSpPr>
          <p:spPr>
            <a:xfrm>
              <a:off x="2024170" y="3429440"/>
              <a:ext cx="2774674" cy="132183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mj-lt"/>
                <a:ea typeface="+mn-ea"/>
                <a:cs typeface="+mn-cs"/>
              </a:endParaRPr>
            </a:p>
          </p:txBody>
        </p:sp>
      </p:grpSp>
      <p:grpSp>
        <p:nvGrpSpPr>
          <p:cNvPr id="46" name="Group 45"/>
          <p:cNvGrpSpPr/>
          <p:nvPr/>
        </p:nvGrpSpPr>
        <p:grpSpPr>
          <a:xfrm>
            <a:off x="838200" y="1533295"/>
            <a:ext cx="3087337" cy="905455"/>
            <a:chOff x="2949405" y="1555392"/>
            <a:chExt cx="2748164" cy="1229982"/>
          </a:xfrm>
        </p:grpSpPr>
        <p:sp>
          <p:nvSpPr>
            <p:cNvPr id="47" name="Rounded Rectangle 46"/>
            <p:cNvSpPr/>
            <p:nvPr/>
          </p:nvSpPr>
          <p:spPr>
            <a:xfrm>
              <a:off x="2949406" y="1555392"/>
              <a:ext cx="2748163" cy="1229982"/>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mj-lt"/>
                <a:ea typeface="+mn-ea"/>
                <a:cs typeface="+mn-cs"/>
              </a:endParaRPr>
            </a:p>
          </p:txBody>
        </p:sp>
        <p:sp>
          <p:nvSpPr>
            <p:cNvPr id="48" name="TextBox 47"/>
            <p:cNvSpPr txBox="1"/>
            <p:nvPr/>
          </p:nvSpPr>
          <p:spPr>
            <a:xfrm>
              <a:off x="2949405" y="1780592"/>
              <a:ext cx="2748162" cy="87798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i="0" u="none" strike="noStrike" kern="1200" cap="none" spc="0" normalizeH="0" baseline="0" noProof="0" dirty="0">
                  <a:ln>
                    <a:noFill/>
                  </a:ln>
                  <a:effectLst/>
                  <a:uLnTx/>
                  <a:uFillTx/>
                  <a:latin typeface="+mj-lt"/>
                </a:rPr>
                <a:t>Did </a:t>
              </a:r>
              <a:r>
                <a:rPr lang="en-US" sz="1800" dirty="0">
                  <a:latin typeface="+mj-lt"/>
                </a:rPr>
                <a:t>client</a:t>
              </a:r>
              <a:r>
                <a:rPr kumimoji="0" lang="en-US" sz="1800" i="0" u="none" strike="noStrike" kern="1200" cap="none" spc="0" normalizeH="0" baseline="0" noProof="0" dirty="0">
                  <a:ln>
                    <a:noFill/>
                  </a:ln>
                  <a:effectLst/>
                  <a:uLnTx/>
                  <a:uFillTx/>
                  <a:latin typeface="+mj-lt"/>
                </a:rPr>
                <a:t> have health</a:t>
              </a:r>
              <a:r>
                <a:rPr lang="en-US" sz="1800" dirty="0">
                  <a:latin typeface="+mj-lt"/>
                </a:rPr>
                <a:t> insurance last year?</a:t>
              </a:r>
              <a:endParaRPr kumimoji="0" lang="en-US" sz="1800" i="0" u="none" strike="noStrike" kern="1200" cap="none" spc="0" normalizeH="0" baseline="0" noProof="0" dirty="0">
                <a:ln>
                  <a:noFill/>
                </a:ln>
                <a:effectLst/>
                <a:uLnTx/>
                <a:uFillTx/>
                <a:latin typeface="+mj-lt"/>
              </a:endParaRPr>
            </a:p>
          </p:txBody>
        </p:sp>
      </p:grpSp>
      <p:grpSp>
        <p:nvGrpSpPr>
          <p:cNvPr id="49" name="Group 48"/>
          <p:cNvGrpSpPr/>
          <p:nvPr/>
        </p:nvGrpSpPr>
        <p:grpSpPr>
          <a:xfrm>
            <a:off x="838200" y="2965011"/>
            <a:ext cx="3087336" cy="878393"/>
            <a:chOff x="2949406" y="1555394"/>
            <a:chExt cx="2748163" cy="1427166"/>
          </a:xfrm>
        </p:grpSpPr>
        <p:sp>
          <p:nvSpPr>
            <p:cNvPr id="50" name="Rounded Rectangle 49"/>
            <p:cNvSpPr/>
            <p:nvPr/>
          </p:nvSpPr>
          <p:spPr>
            <a:xfrm>
              <a:off x="2949406" y="1555394"/>
              <a:ext cx="2748163" cy="14271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mj-lt"/>
                <a:ea typeface="+mn-ea"/>
                <a:cs typeface="+mn-cs"/>
              </a:endParaRPr>
            </a:p>
          </p:txBody>
        </p:sp>
        <p:sp>
          <p:nvSpPr>
            <p:cNvPr id="51" name="TextBox 50"/>
            <p:cNvSpPr txBox="1"/>
            <p:nvPr/>
          </p:nvSpPr>
          <p:spPr>
            <a:xfrm>
              <a:off x="2949406" y="1586968"/>
              <a:ext cx="2748163" cy="1268884"/>
            </a:xfrm>
            <a:prstGeom prst="rect">
              <a:avLst/>
            </a:prstGeom>
            <a:noFill/>
          </p:spPr>
          <p:txBody>
            <a:bodyPr wrap="square" rtlCol="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j-lt"/>
                </a:rPr>
                <a:t>Did</a:t>
              </a:r>
              <a:r>
                <a:rPr kumimoji="0" lang="en-US" sz="1800" b="0" i="0" u="none" strike="noStrike" kern="1200" cap="none" spc="0" normalizeH="0" noProof="0" dirty="0">
                  <a:ln>
                    <a:noFill/>
                  </a:ln>
                  <a:solidFill>
                    <a:prstClr val="black"/>
                  </a:solidFill>
                  <a:effectLst/>
                  <a:uLnTx/>
                  <a:uFillTx/>
                  <a:latin typeface="+mj-lt"/>
                </a:rPr>
                <a:t> </a:t>
              </a:r>
              <a:r>
                <a:rPr lang="en-US" sz="1800" b="0" dirty="0">
                  <a:solidFill>
                    <a:prstClr val="black"/>
                  </a:solidFill>
                  <a:latin typeface="+mj-lt"/>
                </a:rPr>
                <a:t>client</a:t>
              </a:r>
              <a:r>
                <a:rPr kumimoji="0" lang="en-US" sz="1800" b="0" i="0" u="none" strike="noStrike" kern="1200" cap="none" spc="0" normalizeH="0" noProof="0" dirty="0">
                  <a:ln>
                    <a:noFill/>
                  </a:ln>
                  <a:solidFill>
                    <a:prstClr val="black"/>
                  </a:solidFill>
                  <a:effectLst/>
                  <a:uLnTx/>
                  <a:uFillTx/>
                  <a:latin typeface="+mj-lt"/>
                </a:rPr>
                <a:t> make a monthly payment for your health plan</a:t>
              </a:r>
              <a:r>
                <a:rPr lang="en-US" sz="1800" b="0" dirty="0">
                  <a:solidFill>
                    <a:prstClr val="black"/>
                  </a:solidFill>
                  <a:latin typeface="+mj-lt"/>
                </a:rPr>
                <a:t>?</a:t>
              </a:r>
              <a:endParaRPr kumimoji="0" lang="en-US" sz="1800" b="0" i="0" u="none" strike="noStrike" kern="1200" cap="none" spc="0" normalizeH="0" baseline="0" noProof="0" dirty="0">
                <a:ln>
                  <a:noFill/>
                </a:ln>
                <a:solidFill>
                  <a:prstClr val="black"/>
                </a:solidFill>
                <a:effectLst/>
                <a:uLnTx/>
                <a:uFillTx/>
                <a:latin typeface="+mj-lt"/>
              </a:endParaRPr>
            </a:p>
          </p:txBody>
        </p:sp>
      </p:grpSp>
      <p:grpSp>
        <p:nvGrpSpPr>
          <p:cNvPr id="18" name="Group 17"/>
          <p:cNvGrpSpPr/>
          <p:nvPr/>
        </p:nvGrpSpPr>
        <p:grpSpPr>
          <a:xfrm>
            <a:off x="1734774" y="2456038"/>
            <a:ext cx="733620" cy="489343"/>
            <a:chOff x="2976281" y="2234184"/>
            <a:chExt cx="721584" cy="525439"/>
          </a:xfrm>
        </p:grpSpPr>
        <p:cxnSp>
          <p:nvCxnSpPr>
            <p:cNvPr id="8" name="Straight Arrow Connector 7"/>
            <p:cNvCxnSpPr/>
            <p:nvPr/>
          </p:nvCxnSpPr>
          <p:spPr>
            <a:xfrm flipH="1">
              <a:off x="3696793" y="2234184"/>
              <a:ext cx="1072" cy="5254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976281" y="2273230"/>
              <a:ext cx="669376" cy="42962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ＭＳ Ｐゴシック" pitchFamily="48" charset="-128"/>
                  <a:cs typeface="+mn-cs"/>
                </a:rPr>
                <a:t>Yes</a:t>
              </a:r>
              <a:endParaRPr kumimoji="0" lang="en-US" sz="2400" b="1" i="0" u="none" strike="noStrike" kern="1200" cap="none" spc="0" normalizeH="0" baseline="0" noProof="0" dirty="0">
                <a:ln>
                  <a:noFill/>
                </a:ln>
                <a:solidFill>
                  <a:prstClr val="black"/>
                </a:solidFill>
                <a:effectLst/>
                <a:uLnTx/>
                <a:uFillTx/>
                <a:latin typeface="+mj-lt"/>
                <a:ea typeface="ＭＳ Ｐゴシック" pitchFamily="48" charset="-128"/>
                <a:cs typeface="+mn-cs"/>
              </a:endParaRPr>
            </a:p>
          </p:txBody>
        </p:sp>
      </p:grpSp>
      <p:sp>
        <p:nvSpPr>
          <p:cNvPr id="68" name="Rounded Rectangle 67"/>
          <p:cNvSpPr/>
          <p:nvPr/>
        </p:nvSpPr>
        <p:spPr>
          <a:xfrm>
            <a:off x="5675263" y="1680867"/>
            <a:ext cx="2925689" cy="10254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800" b="0" dirty="0">
                <a:solidFill>
                  <a:schemeClr val="tx1"/>
                </a:solidFill>
                <a:latin typeface="+mj-lt"/>
              </a:rPr>
              <a:t>Mark </a:t>
            </a:r>
            <a:r>
              <a:rPr lang="en-US" sz="1800" dirty="0">
                <a:solidFill>
                  <a:srgbClr val="0070C0"/>
                </a:solidFill>
                <a:latin typeface="+mj-lt"/>
              </a:rPr>
              <a:t>No</a:t>
            </a:r>
            <a:r>
              <a:rPr lang="en-US" sz="1800" b="0" dirty="0">
                <a:solidFill>
                  <a:schemeClr val="tx1"/>
                </a:solidFill>
                <a:latin typeface="+mj-lt"/>
              </a:rPr>
              <a:t> on Question 1 of Part IV on IRS Intake Sheet</a:t>
            </a:r>
          </a:p>
        </p:txBody>
      </p:sp>
      <p:grpSp>
        <p:nvGrpSpPr>
          <p:cNvPr id="79" name="Group 78"/>
          <p:cNvGrpSpPr/>
          <p:nvPr/>
        </p:nvGrpSpPr>
        <p:grpSpPr>
          <a:xfrm>
            <a:off x="4061373" y="3104205"/>
            <a:ext cx="1397048" cy="400110"/>
            <a:chOff x="5226953" y="1397429"/>
            <a:chExt cx="838200" cy="429624"/>
          </a:xfrm>
        </p:grpSpPr>
        <p:cxnSp>
          <p:nvCxnSpPr>
            <p:cNvPr id="80" name="Straight Arrow Connector 79"/>
            <p:cNvCxnSpPr/>
            <p:nvPr/>
          </p:nvCxnSpPr>
          <p:spPr>
            <a:xfrm>
              <a:off x="5226953" y="1818143"/>
              <a:ext cx="838200"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5311365" y="1397429"/>
              <a:ext cx="669376" cy="42962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ＭＳ Ｐゴシック" pitchFamily="48" charset="-128"/>
                  <a:cs typeface="+mn-cs"/>
                </a:rPr>
                <a:t>No</a:t>
              </a:r>
              <a:endParaRPr kumimoji="0" lang="en-US" sz="2400" b="1" i="0" u="none" strike="noStrike" kern="1200" cap="none" spc="0" normalizeH="0" baseline="0" noProof="0" dirty="0">
                <a:ln>
                  <a:noFill/>
                </a:ln>
                <a:solidFill>
                  <a:prstClr val="black"/>
                </a:solidFill>
                <a:effectLst/>
                <a:uLnTx/>
                <a:uFillTx/>
                <a:latin typeface="+mj-lt"/>
                <a:ea typeface="ＭＳ Ｐゴシック" pitchFamily="48" charset="-128"/>
                <a:cs typeface="+mn-cs"/>
              </a:endParaRPr>
            </a:p>
          </p:txBody>
        </p:sp>
      </p:grpSp>
      <p:grpSp>
        <p:nvGrpSpPr>
          <p:cNvPr id="82" name="Group 81"/>
          <p:cNvGrpSpPr/>
          <p:nvPr/>
        </p:nvGrpSpPr>
        <p:grpSpPr>
          <a:xfrm>
            <a:off x="1660444" y="3853750"/>
            <a:ext cx="847084" cy="448980"/>
            <a:chOff x="2976281" y="2234184"/>
            <a:chExt cx="721584" cy="525439"/>
          </a:xfrm>
        </p:grpSpPr>
        <p:cxnSp>
          <p:nvCxnSpPr>
            <p:cNvPr id="83" name="Straight Arrow Connector 82"/>
            <p:cNvCxnSpPr/>
            <p:nvPr/>
          </p:nvCxnSpPr>
          <p:spPr>
            <a:xfrm flipH="1">
              <a:off x="3696793" y="2234184"/>
              <a:ext cx="1072" cy="5254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2976281" y="2273230"/>
              <a:ext cx="669376" cy="42962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ＭＳ Ｐゴシック" pitchFamily="48" charset="-128"/>
                  <a:cs typeface="+mn-cs"/>
                </a:rPr>
                <a:t>Yes</a:t>
              </a:r>
              <a:endParaRPr kumimoji="0" lang="en-US" sz="2400" b="1" i="0" u="none" strike="noStrike" kern="1200" cap="none" spc="0" normalizeH="0" baseline="0" noProof="0" dirty="0">
                <a:ln>
                  <a:noFill/>
                </a:ln>
                <a:solidFill>
                  <a:prstClr val="black"/>
                </a:solidFill>
                <a:effectLst/>
                <a:uLnTx/>
                <a:uFillTx/>
                <a:latin typeface="+mj-lt"/>
                <a:ea typeface="ＭＳ Ｐゴシック" pitchFamily="48" charset="-128"/>
                <a:cs typeface="+mn-cs"/>
              </a:endParaRPr>
            </a:p>
          </p:txBody>
        </p:sp>
      </p:grpSp>
      <p:grpSp>
        <p:nvGrpSpPr>
          <p:cNvPr id="85" name="Group 84"/>
          <p:cNvGrpSpPr/>
          <p:nvPr/>
        </p:nvGrpSpPr>
        <p:grpSpPr>
          <a:xfrm>
            <a:off x="4061373" y="1883004"/>
            <a:ext cx="1342823" cy="400110"/>
            <a:chOff x="5226953" y="1397429"/>
            <a:chExt cx="838200" cy="429624"/>
          </a:xfrm>
        </p:grpSpPr>
        <p:cxnSp>
          <p:nvCxnSpPr>
            <p:cNvPr id="86" name="Straight Arrow Connector 85"/>
            <p:cNvCxnSpPr/>
            <p:nvPr/>
          </p:nvCxnSpPr>
          <p:spPr>
            <a:xfrm>
              <a:off x="5226953" y="1818143"/>
              <a:ext cx="838200"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5311365" y="1397429"/>
              <a:ext cx="669376" cy="42962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ＭＳ Ｐゴシック" pitchFamily="48" charset="-128"/>
                  <a:cs typeface="+mn-cs"/>
                </a:rPr>
                <a:t>No</a:t>
              </a:r>
              <a:endParaRPr kumimoji="0" lang="en-US" sz="2400" b="1" i="0" u="none" strike="noStrike" kern="1200" cap="none" spc="0" normalizeH="0" baseline="0" noProof="0" dirty="0">
                <a:ln>
                  <a:noFill/>
                </a:ln>
                <a:solidFill>
                  <a:prstClr val="black"/>
                </a:solidFill>
                <a:effectLst/>
                <a:uLnTx/>
                <a:uFillTx/>
                <a:latin typeface="+mj-lt"/>
                <a:ea typeface="ＭＳ Ｐゴシック" pitchFamily="48" charset="-128"/>
                <a:cs typeface="+mn-cs"/>
              </a:endParaRPr>
            </a:p>
          </p:txBody>
        </p:sp>
      </p:grpSp>
      <p:sp>
        <p:nvSpPr>
          <p:cNvPr id="23" name="Rectangle 22"/>
          <p:cNvSpPr/>
          <p:nvPr/>
        </p:nvSpPr>
        <p:spPr>
          <a:xfrm>
            <a:off x="5458277" y="5923732"/>
            <a:ext cx="3315055" cy="707886"/>
          </a:xfrm>
          <a:prstGeom prst="rect">
            <a:avLst/>
          </a:prstGeom>
          <a:solidFill>
            <a:srgbClr val="F2DAD9"/>
          </a:solidFill>
        </p:spPr>
        <p:txBody>
          <a:bodyPr wrap="square">
            <a:spAutoFit/>
          </a:bodyPr>
          <a:lstStyle/>
          <a:p>
            <a:pPr lvl="0" algn="ctr">
              <a:defRPr/>
            </a:pPr>
            <a:r>
              <a:rPr lang="en-US" sz="2000" b="0" dirty="0">
                <a:solidFill>
                  <a:srgbClr val="FF0000"/>
                </a:solidFill>
                <a:latin typeface="+mj-lt"/>
              </a:rPr>
              <a:t>Consult your Site Manager </a:t>
            </a:r>
            <a:br>
              <a:rPr lang="en-US" sz="2000" b="0" dirty="0">
                <a:solidFill>
                  <a:srgbClr val="FF0000"/>
                </a:solidFill>
                <a:latin typeface="+mj-lt"/>
              </a:rPr>
            </a:br>
            <a:r>
              <a:rPr lang="en-US" sz="2000" b="0" dirty="0">
                <a:solidFill>
                  <a:srgbClr val="FF0000"/>
                </a:solidFill>
                <a:latin typeface="+mj-lt"/>
              </a:rPr>
              <a:t>if needed</a:t>
            </a:r>
          </a:p>
        </p:txBody>
      </p:sp>
      <p:grpSp>
        <p:nvGrpSpPr>
          <p:cNvPr id="45" name="Group 44"/>
          <p:cNvGrpSpPr/>
          <p:nvPr/>
        </p:nvGrpSpPr>
        <p:grpSpPr>
          <a:xfrm>
            <a:off x="4075280" y="4383883"/>
            <a:ext cx="1397048" cy="400110"/>
            <a:chOff x="5226953" y="1397429"/>
            <a:chExt cx="838200" cy="429624"/>
          </a:xfrm>
        </p:grpSpPr>
        <p:cxnSp>
          <p:nvCxnSpPr>
            <p:cNvPr id="52" name="Straight Arrow Connector 51"/>
            <p:cNvCxnSpPr/>
            <p:nvPr/>
          </p:nvCxnSpPr>
          <p:spPr>
            <a:xfrm>
              <a:off x="5226953" y="1818143"/>
              <a:ext cx="838200"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311365" y="1397429"/>
              <a:ext cx="669376" cy="42962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ＭＳ Ｐゴシック" pitchFamily="48" charset="-128"/>
                  <a:cs typeface="+mn-cs"/>
                </a:rPr>
                <a:t>No</a:t>
              </a:r>
              <a:endParaRPr kumimoji="0" lang="en-US" sz="2400" b="1" i="0" u="none" strike="noStrike" kern="1200" cap="none" spc="0" normalizeH="0" baseline="0" noProof="0" dirty="0">
                <a:ln>
                  <a:noFill/>
                </a:ln>
                <a:solidFill>
                  <a:prstClr val="black"/>
                </a:solidFill>
                <a:effectLst/>
                <a:uLnTx/>
                <a:uFillTx/>
                <a:latin typeface="+mj-lt"/>
                <a:ea typeface="ＭＳ Ｐゴシック" pitchFamily="48" charset="-128"/>
                <a:cs typeface="+mn-cs"/>
              </a:endParaRPr>
            </a:p>
          </p:txBody>
        </p:sp>
      </p:grpSp>
      <p:grpSp>
        <p:nvGrpSpPr>
          <p:cNvPr id="55" name="Group 54"/>
          <p:cNvGrpSpPr/>
          <p:nvPr/>
        </p:nvGrpSpPr>
        <p:grpSpPr>
          <a:xfrm>
            <a:off x="1734774" y="5251636"/>
            <a:ext cx="818150" cy="535397"/>
            <a:chOff x="2976281" y="2234184"/>
            <a:chExt cx="721584" cy="525439"/>
          </a:xfrm>
        </p:grpSpPr>
        <p:cxnSp>
          <p:nvCxnSpPr>
            <p:cNvPr id="56" name="Straight Arrow Connector 55"/>
            <p:cNvCxnSpPr/>
            <p:nvPr/>
          </p:nvCxnSpPr>
          <p:spPr>
            <a:xfrm flipH="1">
              <a:off x="3696793" y="2234184"/>
              <a:ext cx="1072" cy="5254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2976281" y="2273230"/>
              <a:ext cx="669376" cy="42962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ＭＳ Ｐゴシック" pitchFamily="48" charset="-128"/>
                  <a:cs typeface="+mn-cs"/>
                </a:rPr>
                <a:t>Yes</a:t>
              </a:r>
              <a:endParaRPr kumimoji="0" lang="en-US" sz="2400" b="1" i="0" u="none" strike="noStrike" kern="1200" cap="none" spc="0" normalizeH="0" baseline="0" noProof="0" dirty="0">
                <a:ln>
                  <a:noFill/>
                </a:ln>
                <a:solidFill>
                  <a:prstClr val="black"/>
                </a:solidFill>
                <a:effectLst/>
                <a:uLnTx/>
                <a:uFillTx/>
                <a:latin typeface="+mj-lt"/>
                <a:ea typeface="ＭＳ Ｐゴシック" pitchFamily="48" charset="-128"/>
                <a:cs typeface="+mn-cs"/>
              </a:endParaRPr>
            </a:p>
          </p:txBody>
        </p:sp>
      </p:grpSp>
      <p:sp>
        <p:nvSpPr>
          <p:cNvPr id="58" name="Rounded Rectangle 57"/>
          <p:cNvSpPr/>
          <p:nvPr/>
        </p:nvSpPr>
        <p:spPr>
          <a:xfrm>
            <a:off x="5675263" y="3025114"/>
            <a:ext cx="2925689" cy="10254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800" b="0" dirty="0">
                <a:solidFill>
                  <a:prstClr val="black"/>
                </a:solidFill>
                <a:ea typeface="ＭＳ Ｐゴシック" pitchFamily="48" charset="-128"/>
              </a:rPr>
              <a:t>Client should have received form </a:t>
            </a:r>
            <a:r>
              <a:rPr lang="en-US" sz="1800" dirty="0">
                <a:solidFill>
                  <a:srgbClr val="0070C0"/>
                </a:solidFill>
                <a:ea typeface="ＭＳ Ｐゴシック" pitchFamily="48" charset="-128"/>
              </a:rPr>
              <a:t>1095-B</a:t>
            </a:r>
          </a:p>
        </p:txBody>
      </p:sp>
      <p:sp>
        <p:nvSpPr>
          <p:cNvPr id="59" name="Rounded Rectangle 58"/>
          <p:cNvSpPr/>
          <p:nvPr/>
        </p:nvSpPr>
        <p:spPr>
          <a:xfrm>
            <a:off x="5675263" y="4302730"/>
            <a:ext cx="2903387" cy="10254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800" b="0" dirty="0">
                <a:solidFill>
                  <a:prstClr val="black"/>
                </a:solidFill>
                <a:ea typeface="ＭＳ Ｐゴシック" pitchFamily="48" charset="-128"/>
              </a:rPr>
              <a:t>Client should have received form </a:t>
            </a:r>
            <a:r>
              <a:rPr lang="en-US" sz="1800" dirty="0">
                <a:solidFill>
                  <a:srgbClr val="0070C0"/>
                </a:solidFill>
                <a:ea typeface="ＭＳ Ｐゴシック" pitchFamily="48" charset="-128"/>
              </a:rPr>
              <a:t>1095-A</a:t>
            </a:r>
          </a:p>
        </p:txBody>
      </p:sp>
    </p:spTree>
    <p:extLst>
      <p:ext uri="{BB962C8B-B14F-4D97-AF65-F5344CB8AC3E}">
        <p14:creationId xmlns:p14="http://schemas.microsoft.com/office/powerpoint/2010/main" val="40468815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2"/>
          <p:cNvSpPr>
            <a:spLocks noGrp="1"/>
          </p:cNvSpPr>
          <p:nvPr>
            <p:ph type="title"/>
          </p:nvPr>
        </p:nvSpPr>
        <p:spPr>
          <a:xfrm>
            <a:off x="228600" y="154703"/>
            <a:ext cx="8839200" cy="11430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gn="l"/>
            <a:r>
              <a:rPr lang="en-US" sz="3200" dirty="0">
                <a:latin typeface="FuturT"/>
              </a:rPr>
              <a:t>  	   </a:t>
            </a:r>
            <a:r>
              <a:rPr lang="en-US" sz="3200" b="1" dirty="0">
                <a:latin typeface="FuturT"/>
              </a:rPr>
              <a:t>Client Scenario:</a:t>
            </a:r>
            <a:br>
              <a:rPr lang="en-US" sz="3200" b="1" dirty="0">
                <a:latin typeface="FuturT"/>
              </a:rPr>
            </a:br>
            <a:r>
              <a:rPr lang="en-US" sz="3200" b="1" dirty="0">
                <a:latin typeface="FuturT"/>
              </a:rPr>
              <a:t> 	   IRS Intake Form - Health Insurance </a:t>
            </a:r>
            <a:endParaRPr lang="en-US" b="1" dirty="0">
              <a:latin typeface="FuturT"/>
            </a:endParaRPr>
          </a:p>
        </p:txBody>
      </p:sp>
      <p:sp>
        <p:nvSpPr>
          <p:cNvPr id="10" name="TextBox 9"/>
          <p:cNvSpPr txBox="1"/>
          <p:nvPr/>
        </p:nvSpPr>
        <p:spPr>
          <a:xfrm>
            <a:off x="457200" y="1981200"/>
            <a:ext cx="8382000" cy="3416320"/>
          </a:xfrm>
          <a:prstGeom prst="rect">
            <a:avLst/>
          </a:prstGeom>
          <a:noFill/>
        </p:spPr>
        <p:txBody>
          <a:bodyPr wrap="square" rtlCol="0">
            <a:spAutoFit/>
          </a:bodyPr>
          <a:lstStyle/>
          <a:p>
            <a:pPr marL="0" marR="0" lvl="0" indent="0" algn="l" defTabSz="914400" rtl="0" eaLnBrk="0" fontAlgn="base" latinLnBrk="0" hangingPunct="0">
              <a:lnSpc>
                <a:spcPct val="100000"/>
              </a:lnSpc>
              <a:spcBef>
                <a:spcPts val="300"/>
              </a:spcBef>
              <a:spcAft>
                <a:spcPts val="300"/>
              </a:spcAft>
              <a:buClrTx/>
              <a:buSzTx/>
              <a:buFontTx/>
              <a:buNone/>
              <a:tabLst/>
              <a:defRPr/>
            </a:pPr>
            <a:r>
              <a:rPr kumimoji="0" lang="en-US" sz="2800" i="1" u="none" strike="noStrike" kern="1200" cap="none" spc="0" normalizeH="0" baseline="0" noProof="0" dirty="0">
                <a:ln>
                  <a:noFill/>
                </a:ln>
                <a:solidFill>
                  <a:srgbClr val="0070C0"/>
                </a:solidFill>
                <a:effectLst/>
                <a:uLnTx/>
                <a:uFillTx/>
                <a:latin typeface="Calibri"/>
                <a:ea typeface="ＭＳ Ｐゴシック" pitchFamily="48" charset="-128"/>
                <a:cs typeface="+mn-cs"/>
              </a:rPr>
              <a:t>Let’s discuss the following scenario: </a:t>
            </a:r>
          </a:p>
          <a:p>
            <a:pPr marL="0" marR="0" lvl="0" indent="0" algn="l" defTabSz="914400" rtl="0" eaLnBrk="0" fontAlgn="base" latinLnBrk="0" hangingPunct="0">
              <a:lnSpc>
                <a:spcPct val="100000"/>
              </a:lnSpc>
              <a:spcBef>
                <a:spcPts val="300"/>
              </a:spcBef>
              <a:spcAft>
                <a:spcPts val="300"/>
              </a:spcAft>
              <a:buClrTx/>
              <a:buSzTx/>
              <a:buFontTx/>
              <a:buNone/>
              <a:tabLst/>
              <a:defRPr/>
            </a:pPr>
            <a:r>
              <a:rPr kumimoji="0" lang="en-US" sz="2800" b="0" u="none" strike="noStrike" kern="1200" cap="none" spc="0" normalizeH="0" baseline="0" noProof="0" dirty="0">
                <a:ln>
                  <a:noFill/>
                </a:ln>
                <a:solidFill>
                  <a:prstClr val="black"/>
                </a:solidFill>
                <a:effectLst/>
                <a:uLnTx/>
                <a:uFillTx/>
                <a:latin typeface="Calibri"/>
                <a:ea typeface="ＭＳ Ｐゴシック" pitchFamily="48" charset="-128"/>
                <a:cs typeface="+mn-cs"/>
              </a:rPr>
              <a:t>Client was enrolled in health insurance through the Marketplace, but they didn’t have the form 1095-A with them.</a:t>
            </a:r>
          </a:p>
          <a:p>
            <a:pPr marL="0" marR="0" lvl="0" indent="0" algn="l" defTabSz="914400" rtl="0" eaLnBrk="0" fontAlgn="base" latinLnBrk="0" hangingPunct="0">
              <a:lnSpc>
                <a:spcPct val="100000"/>
              </a:lnSpc>
              <a:spcBef>
                <a:spcPts val="300"/>
              </a:spcBef>
              <a:spcAft>
                <a:spcPts val="300"/>
              </a:spcAft>
              <a:buClrTx/>
              <a:buSzTx/>
              <a:buFontTx/>
              <a:buNone/>
              <a:tabLst/>
              <a:defRPr/>
            </a:pPr>
            <a:endParaRPr lang="en-US" sz="2800" b="0" i="0" dirty="0">
              <a:solidFill>
                <a:prstClr val="black"/>
              </a:solidFill>
              <a:latin typeface="Calibri"/>
            </a:endParaRPr>
          </a:p>
          <a:p>
            <a:pPr marL="514350" marR="0" lvl="0" indent="-514350" algn="l" defTabSz="914400" rtl="0" eaLnBrk="0" fontAlgn="base" latinLnBrk="0" hangingPunct="0">
              <a:lnSpc>
                <a:spcPct val="100000"/>
              </a:lnSpc>
              <a:spcBef>
                <a:spcPts val="300"/>
              </a:spcBef>
              <a:spcAft>
                <a:spcPts val="30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Can we help complete this return ?</a:t>
            </a:r>
            <a:endParaRPr lang="en-US" sz="2800" b="0" noProof="0" dirty="0">
              <a:solidFill>
                <a:prstClr val="black"/>
              </a:solidFill>
              <a:latin typeface="Calibri"/>
            </a:endParaRPr>
          </a:p>
          <a:p>
            <a:pPr marL="514350" marR="0" lvl="0" indent="-514350" algn="l" defTabSz="914400" rtl="0" eaLnBrk="0" fontAlgn="base" latinLnBrk="0" hangingPunct="0">
              <a:lnSpc>
                <a:spcPct val="100000"/>
              </a:lnSpc>
              <a:spcBef>
                <a:spcPts val="300"/>
              </a:spcBef>
              <a:spcAft>
                <a:spcPts val="30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What is the next step?</a:t>
            </a:r>
          </a:p>
        </p:txBody>
      </p:sp>
      <p:sp>
        <p:nvSpPr>
          <p:cNvPr id="7" name="Explosion 1 6"/>
          <p:cNvSpPr/>
          <p:nvPr/>
        </p:nvSpPr>
        <p:spPr>
          <a:xfrm>
            <a:off x="685800" y="383303"/>
            <a:ext cx="685800" cy="685800"/>
          </a:xfrm>
          <a:prstGeom prst="irregularSeal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364534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2"/>
          <p:cNvSpPr>
            <a:spLocks noGrp="1"/>
          </p:cNvSpPr>
          <p:nvPr>
            <p:ph type="title"/>
          </p:nvPr>
        </p:nvSpPr>
        <p:spPr>
          <a:xfrm>
            <a:off x="228600" y="154703"/>
            <a:ext cx="8839200" cy="11430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gn="l"/>
            <a:r>
              <a:rPr lang="en-US" sz="3200" dirty="0">
                <a:latin typeface="FuturT"/>
              </a:rPr>
              <a:t>  	   </a:t>
            </a:r>
            <a:r>
              <a:rPr lang="en-US" sz="3200" b="1" dirty="0">
                <a:latin typeface="FuturT"/>
              </a:rPr>
              <a:t>Client Scenario:</a:t>
            </a:r>
            <a:br>
              <a:rPr lang="en-US" sz="3200" b="1" dirty="0">
                <a:latin typeface="FuturT"/>
              </a:rPr>
            </a:br>
            <a:r>
              <a:rPr lang="en-US" sz="3200" b="1" dirty="0">
                <a:latin typeface="FuturT"/>
              </a:rPr>
              <a:t> 	   IRS Intake Form - Health Insurance </a:t>
            </a:r>
            <a:endParaRPr lang="en-US" b="1" dirty="0">
              <a:latin typeface="FuturT"/>
            </a:endParaRPr>
          </a:p>
        </p:txBody>
      </p:sp>
      <p:sp>
        <p:nvSpPr>
          <p:cNvPr id="10" name="TextBox 9"/>
          <p:cNvSpPr txBox="1"/>
          <p:nvPr/>
        </p:nvSpPr>
        <p:spPr>
          <a:xfrm>
            <a:off x="-76200" y="1600200"/>
            <a:ext cx="9067800" cy="1538883"/>
          </a:xfrm>
          <a:prstGeom prst="rect">
            <a:avLst/>
          </a:prstGeom>
          <a:noFill/>
        </p:spPr>
        <p:txBody>
          <a:bodyPr wrap="square" rtlCol="0">
            <a:spAutoFit/>
          </a:bodyPr>
          <a:lstStyle/>
          <a:p>
            <a:pPr marL="457200" marR="0" lvl="1" indent="0" algn="l" defTabSz="914400" rtl="0" eaLnBrk="0" fontAlgn="base" latinLnBrk="0" hangingPunct="0">
              <a:lnSpc>
                <a:spcPct val="100000"/>
              </a:lnSpc>
              <a:spcBef>
                <a:spcPts val="300"/>
              </a:spcBef>
              <a:spcAft>
                <a:spcPts val="30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Calibri"/>
                <a:ea typeface="ＭＳ Ｐゴシック" pitchFamily="48" charset="-128"/>
                <a:cs typeface="+mn-cs"/>
              </a:rPr>
              <a:t>1. Can we help complete this return?</a:t>
            </a:r>
          </a:p>
          <a:p>
            <a:pPr marL="457200" marR="0" lvl="1" indent="0" algn="l" defTabSz="914400" rtl="0" eaLnBrk="0" fontAlgn="base" latinLnBrk="0" hangingPunct="0">
              <a:lnSpc>
                <a:spcPct val="100000"/>
              </a:lnSpc>
              <a:spcBef>
                <a:spcPts val="300"/>
              </a:spcBef>
              <a:spcAft>
                <a:spcPts val="3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457200" marR="0" lvl="1" indent="0" algn="l" defTabSz="914400" rtl="0" eaLnBrk="0" fontAlgn="base" latinLnBrk="0" hangingPunct="0">
              <a:lnSpc>
                <a:spcPct val="100000"/>
              </a:lnSpc>
              <a:spcBef>
                <a:spcPts val="300"/>
              </a:spcBef>
              <a:spcAft>
                <a:spcPts val="3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p:txBody>
      </p:sp>
      <p:sp>
        <p:nvSpPr>
          <p:cNvPr id="2" name="Rectangle 1"/>
          <p:cNvSpPr/>
          <p:nvPr/>
        </p:nvSpPr>
        <p:spPr>
          <a:xfrm>
            <a:off x="1083001" y="2302387"/>
            <a:ext cx="7527599"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i="0" u="none" strike="noStrike" kern="1200" cap="none" spc="0" normalizeH="0" baseline="0" noProof="0" dirty="0">
                <a:ln>
                  <a:noFill/>
                </a:ln>
                <a:solidFill>
                  <a:srgbClr val="FF0000"/>
                </a:solidFill>
                <a:effectLst/>
                <a:uLnTx/>
                <a:uFillTx/>
                <a:latin typeface="+mn-lt"/>
              </a:rPr>
              <a:t>Not yet! </a:t>
            </a:r>
            <a:r>
              <a:rPr kumimoji="0" lang="en-US" b="0" i="0" u="none" strike="noStrike" kern="1200" cap="none" spc="0" normalizeH="0" baseline="0" noProof="0" dirty="0">
                <a:ln>
                  <a:noFill/>
                </a:ln>
                <a:solidFill>
                  <a:prstClr val="black"/>
                </a:solidFill>
                <a:effectLst/>
                <a:uLnTx/>
                <a:uFillTx/>
                <a:latin typeface="+mn-lt"/>
              </a:rPr>
              <a:t>We can’t complete the tax return right now, because</a:t>
            </a:r>
            <a:r>
              <a:rPr kumimoji="0" lang="en-US" b="0" i="0" u="none" strike="noStrike" kern="1200" cap="none" spc="0" normalizeH="0" noProof="0" dirty="0">
                <a:ln>
                  <a:noFill/>
                </a:ln>
                <a:solidFill>
                  <a:prstClr val="black"/>
                </a:solidFill>
                <a:effectLst/>
                <a:uLnTx/>
                <a:uFillTx/>
                <a:latin typeface="+mn-lt"/>
              </a:rPr>
              <a:t> form 1095-A is necessary in this case.</a:t>
            </a:r>
            <a:endParaRPr lang="en-US" sz="2000" b="0" dirty="0">
              <a:solidFill>
                <a:prstClr val="black"/>
              </a:solidFill>
              <a:latin typeface="+mn-lt"/>
            </a:endParaRPr>
          </a:p>
        </p:txBody>
      </p:sp>
      <p:sp>
        <p:nvSpPr>
          <p:cNvPr id="3" name="Rectangle 2"/>
          <p:cNvSpPr/>
          <p:nvPr/>
        </p:nvSpPr>
        <p:spPr>
          <a:xfrm>
            <a:off x="1083001" y="3962400"/>
            <a:ext cx="7375199" cy="2677656"/>
          </a:xfrm>
          <a:prstGeom prst="rect">
            <a:avLst/>
          </a:prstGeom>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Tx/>
              <a:buAutoNum type="alphaLcPeriod"/>
              <a:tabLst/>
              <a:defRPr/>
            </a:pPr>
            <a:r>
              <a:rPr kumimoji="0" lang="en-US" b="0" i="0" u="none" strike="noStrike" kern="1200" cap="none" spc="0" normalizeH="0" baseline="0" noProof="0" dirty="0">
                <a:ln>
                  <a:noFill/>
                </a:ln>
                <a:solidFill>
                  <a:prstClr val="black"/>
                </a:solidFill>
                <a:effectLst/>
                <a:uLnTx/>
                <a:uFillTx/>
                <a:latin typeface="+mn-lt"/>
              </a:rPr>
              <a:t>If client has form </a:t>
            </a:r>
            <a:r>
              <a:rPr kumimoji="0" lang="en-US" i="0" u="none" strike="noStrike" kern="1200" cap="none" spc="0" normalizeH="0" baseline="0" noProof="0" dirty="0">
                <a:ln>
                  <a:noFill/>
                </a:ln>
                <a:solidFill>
                  <a:prstClr val="black"/>
                </a:solidFill>
                <a:effectLst/>
                <a:uLnTx/>
                <a:uFillTx/>
                <a:latin typeface="+mn-lt"/>
              </a:rPr>
              <a:t>1095-A</a:t>
            </a:r>
            <a:r>
              <a:rPr kumimoji="0" lang="en-US" b="0" i="0" u="none" strike="noStrike" kern="1200" cap="none" spc="0" normalizeH="0" noProof="0" dirty="0">
                <a:ln>
                  <a:noFill/>
                </a:ln>
                <a:solidFill>
                  <a:prstClr val="black"/>
                </a:solidFill>
                <a:effectLst/>
                <a:uLnTx/>
                <a:uFillTx/>
                <a:latin typeface="+mn-lt"/>
              </a:rPr>
              <a:t> at home, they can either go home to get it or complete as much of the return as possible now until they can return with the form. </a:t>
            </a:r>
          </a:p>
          <a:p>
            <a:pPr marR="0" lvl="0" algn="l" defTabSz="914400" rtl="0" eaLnBrk="0" fontAlgn="base" latinLnBrk="0" hangingPunct="0">
              <a:lnSpc>
                <a:spcPct val="100000"/>
              </a:lnSpc>
              <a:spcBef>
                <a:spcPct val="0"/>
              </a:spcBef>
              <a:spcAft>
                <a:spcPct val="0"/>
              </a:spcAft>
              <a:buClrTx/>
              <a:buSzTx/>
              <a:tabLst/>
              <a:defRPr/>
            </a:pPr>
            <a:endParaRPr kumimoji="0" lang="en-US" b="0" i="0" u="none" strike="noStrike" kern="1200" cap="none" spc="0" normalizeH="0" baseline="0" noProof="0" dirty="0">
              <a:ln>
                <a:noFill/>
              </a:ln>
              <a:solidFill>
                <a:prstClr val="black"/>
              </a:solidFill>
              <a:effectLst/>
              <a:uLnTx/>
              <a:uFillTx/>
              <a:latin typeface="+mn-lt"/>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b="0" dirty="0">
                <a:solidFill>
                  <a:prstClr val="black"/>
                </a:solidFill>
                <a:latin typeface="+mn-lt"/>
              </a:rPr>
              <a:t>b. If the client does not have form 1095-A or haven’t found it yet, they</a:t>
            </a:r>
            <a:r>
              <a:rPr kumimoji="0" lang="en-US" b="0" i="0" u="none" strike="noStrike" kern="1200" cap="none" spc="0" normalizeH="0" baseline="0" noProof="0" dirty="0">
                <a:ln>
                  <a:noFill/>
                </a:ln>
                <a:solidFill>
                  <a:prstClr val="black"/>
                </a:solidFill>
                <a:effectLst/>
                <a:uLnTx/>
                <a:uFillTx/>
                <a:latin typeface="+mn-lt"/>
              </a:rPr>
              <a:t> should check their mail or contact </a:t>
            </a:r>
            <a:r>
              <a:rPr kumimoji="0" lang="en-US" b="1" i="1" u="none" strike="noStrike" kern="1200" cap="none" spc="0" normalizeH="0" baseline="0" noProof="0" dirty="0">
                <a:ln>
                  <a:noFill/>
                </a:ln>
                <a:solidFill>
                  <a:prstClr val="black"/>
                </a:solidFill>
                <a:effectLst/>
                <a:uLnTx/>
                <a:uFillTx/>
                <a:latin typeface="+mn-lt"/>
              </a:rPr>
              <a:t>Washington </a:t>
            </a:r>
            <a:r>
              <a:rPr kumimoji="0" lang="en-US" b="1" i="1" u="none" strike="noStrike" kern="1200" cap="none" spc="0" normalizeH="0" baseline="0" noProof="0" dirty="0" err="1">
                <a:ln>
                  <a:noFill/>
                </a:ln>
                <a:solidFill>
                  <a:prstClr val="black"/>
                </a:solidFill>
                <a:effectLst/>
                <a:uLnTx/>
                <a:uFillTx/>
                <a:latin typeface="+mn-lt"/>
              </a:rPr>
              <a:t>HealthPlanFinder</a:t>
            </a:r>
            <a:r>
              <a:rPr kumimoji="0" lang="en-US" b="1" i="1" u="none" strike="noStrike" kern="1200" cap="none" spc="0" normalizeH="0" baseline="0" noProof="0" dirty="0">
                <a:ln>
                  <a:noFill/>
                </a:ln>
                <a:solidFill>
                  <a:prstClr val="black"/>
                </a:solidFill>
                <a:effectLst/>
                <a:uLnTx/>
                <a:uFillTx/>
                <a:latin typeface="+mn-lt"/>
              </a:rPr>
              <a:t> </a:t>
            </a:r>
            <a:r>
              <a:rPr kumimoji="0" lang="en-US" b="0" i="0" u="none" strike="noStrike" kern="1200" cap="none" spc="0" normalizeH="0" baseline="0" noProof="0" dirty="0">
                <a:ln>
                  <a:noFill/>
                </a:ln>
                <a:solidFill>
                  <a:prstClr val="black"/>
                </a:solidFill>
                <a:effectLst/>
                <a:uLnTx/>
                <a:uFillTx/>
                <a:latin typeface="+mn-lt"/>
              </a:rPr>
              <a:t>to get the form. </a:t>
            </a:r>
          </a:p>
        </p:txBody>
      </p:sp>
      <p:sp>
        <p:nvSpPr>
          <p:cNvPr id="7" name="Explosion 1 6"/>
          <p:cNvSpPr/>
          <p:nvPr/>
        </p:nvSpPr>
        <p:spPr>
          <a:xfrm>
            <a:off x="685800" y="383303"/>
            <a:ext cx="685800" cy="685800"/>
          </a:xfrm>
          <a:prstGeom prst="irregularSeal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381000" y="3276600"/>
            <a:ext cx="7801417" cy="892552"/>
          </a:xfrm>
          <a:prstGeom prst="rect">
            <a:avLst/>
          </a:prstGeom>
          <a:noFill/>
        </p:spPr>
        <p:txBody>
          <a:bodyPr wrap="square" rtlCol="0">
            <a:spAutoFit/>
          </a:bodyPr>
          <a:lstStyle/>
          <a:p>
            <a:r>
              <a:rPr lang="en-US" sz="2800" b="0" dirty="0">
                <a:solidFill>
                  <a:srgbClr val="0070C0"/>
                </a:solidFill>
                <a:latin typeface="Calibri"/>
              </a:rPr>
              <a:t>2. What is the next step?</a:t>
            </a:r>
          </a:p>
          <a:p>
            <a:endParaRPr lang="en-US" dirty="0"/>
          </a:p>
        </p:txBody>
      </p:sp>
    </p:spTree>
    <p:extLst>
      <p:ext uri="{BB962C8B-B14F-4D97-AF65-F5344CB8AC3E}">
        <p14:creationId xmlns:p14="http://schemas.microsoft.com/office/powerpoint/2010/main" val="54282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752599" y="2459506"/>
            <a:ext cx="5638802"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charset="0"/>
                <a:ea typeface="ＭＳ Ｐゴシック" pitchFamily="48" charset="-128"/>
                <a:cs typeface="+mn-cs"/>
              </a:rPr>
              <a:t>Questions?</a:t>
            </a:r>
          </a:p>
        </p:txBody>
      </p:sp>
      <p:sp>
        <p:nvSpPr>
          <p:cNvPr id="8" name="Parallelogram 2"/>
          <p:cNvSpPr/>
          <p:nvPr/>
        </p:nvSpPr>
        <p:spPr>
          <a:xfrm>
            <a:off x="-381000" y="5181600"/>
            <a:ext cx="8915400" cy="12192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b="0" i="1" dirty="0">
                <a:solidFill>
                  <a:srgbClr val="1E59B8"/>
                </a:solidFill>
                <a:latin typeface="+mj-lt"/>
              </a:rPr>
              <a:t>Intake &amp; Benefits Training</a:t>
            </a:r>
          </a:p>
        </p:txBody>
      </p:sp>
    </p:spTree>
    <p:extLst>
      <p:ext uri="{BB962C8B-B14F-4D97-AF65-F5344CB8AC3E}">
        <p14:creationId xmlns:p14="http://schemas.microsoft.com/office/powerpoint/2010/main" val="35899271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752599" y="2459506"/>
            <a:ext cx="5638802"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charset="0"/>
                <a:ea typeface="ＭＳ Ｐゴシック" pitchFamily="48" charset="-128"/>
                <a:cs typeface="+mn-cs"/>
              </a:rPr>
              <a:t>Review Time!</a:t>
            </a:r>
          </a:p>
        </p:txBody>
      </p:sp>
      <p:sp>
        <p:nvSpPr>
          <p:cNvPr id="7" name="Parallelogram 2"/>
          <p:cNvSpPr/>
          <p:nvPr/>
        </p:nvSpPr>
        <p:spPr>
          <a:xfrm>
            <a:off x="-304800" y="5181600"/>
            <a:ext cx="8610600" cy="12192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200" b="0" i="1" u="none" strike="noStrike" kern="1200" cap="none" spc="0" normalizeH="0" baseline="0" noProof="0" dirty="0">
                <a:ln>
                  <a:noFill/>
                </a:ln>
                <a:solidFill>
                  <a:srgbClr val="1E59B8"/>
                </a:solidFill>
                <a:effectLst/>
                <a:uLnTx/>
                <a:uFillTx/>
                <a:latin typeface="FuturT"/>
                <a:ea typeface="+mn-ea"/>
                <a:cs typeface="+mn-cs"/>
              </a:rPr>
              <a:t>Intake &amp; Benefits Training</a:t>
            </a:r>
          </a:p>
        </p:txBody>
      </p:sp>
    </p:spTree>
    <p:extLst>
      <p:ext uri="{BB962C8B-B14F-4D97-AF65-F5344CB8AC3E}">
        <p14:creationId xmlns:p14="http://schemas.microsoft.com/office/powerpoint/2010/main" val="2189035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 y="2"/>
            <a:ext cx="1968261" cy="6868249"/>
            <a:chOff x="-1" y="22412"/>
            <a:chExt cx="1968262" cy="6835588"/>
          </a:xfrm>
        </p:grpSpPr>
        <p:pic>
          <p:nvPicPr>
            <p:cNvPr id="11" name="Picture 10" descr="C:\Users\ykim\Desktop\Temp\Flyer - Tax Volunteer Recruitment 2014-2015_Page_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4" name="Rectangle 13"/>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3" descr="logo_transparent wh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pic>
        <p:nvPicPr>
          <p:cNvPr id="3" name="_E_p9b3LNQw"/>
          <p:cNvPicPr>
            <a:picLocks noRot="1" noChangeAspect="1"/>
          </p:cNvPicPr>
          <p:nvPr>
            <a:videoFile r:link="rId1"/>
          </p:nvPr>
        </p:nvPicPr>
        <p:blipFill>
          <a:blip r:embed="rId6"/>
          <a:stretch>
            <a:fillRect/>
          </a:stretch>
        </p:blipFill>
        <p:spPr>
          <a:xfrm>
            <a:off x="2438400" y="1984531"/>
            <a:ext cx="6096000" cy="3429000"/>
          </a:xfrm>
          <a:prstGeom prst="rect">
            <a:avLst/>
          </a:prstGeom>
        </p:spPr>
      </p:pic>
      <p:sp>
        <p:nvSpPr>
          <p:cNvPr id="9"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Why we do this work</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Tree>
    <p:extLst>
      <p:ext uri="{BB962C8B-B14F-4D97-AF65-F5344CB8AC3E}">
        <p14:creationId xmlns:p14="http://schemas.microsoft.com/office/powerpoint/2010/main" val="285013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68260" y="1661891"/>
            <a:ext cx="6794740" cy="3447098"/>
          </a:xfrm>
          <a:prstGeom prst="rect">
            <a:avLst/>
          </a:prstGeom>
        </p:spPr>
        <p:txBody>
          <a:bodyPr wrap="square">
            <a:spAutoFit/>
          </a:bodyPr>
          <a:lstStyle/>
          <a:p>
            <a:pPr marL="800100" marR="0" lvl="1"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Calibri"/>
                <a:ea typeface="ＭＳ Ｐゴシック" pitchFamily="48" charset="-128"/>
                <a:cs typeface="+mn-cs"/>
              </a:rPr>
              <a:t>A married couple wants to file their return</a:t>
            </a:r>
          </a:p>
          <a:p>
            <a:pPr marL="800100" marR="0" lvl="1"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n-cs"/>
              </a:rPr>
              <a:t>They both have photo IDs and SSNs</a:t>
            </a:r>
          </a:p>
          <a:p>
            <a:pPr marL="800100" marR="0" lvl="1"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n-cs"/>
              </a:rPr>
              <a:t>Their combined income is $55,000</a:t>
            </a:r>
          </a:p>
          <a:p>
            <a:pPr marL="800100" marR="0" lvl="1"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n-cs"/>
              </a:rPr>
              <a:t>They have three W-2’s and one 1099-MISC with box 7 filled out.</a:t>
            </a:r>
          </a:p>
          <a:p>
            <a:pPr marL="800100" marR="0" lvl="1"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n-cs"/>
              </a:rPr>
              <a:t>They had less than $25k in expenses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p:txBody>
      </p:sp>
      <p:sp>
        <p:nvSpPr>
          <p:cNvPr id="14" name="Rectangle 13"/>
          <p:cNvSpPr/>
          <p:nvPr/>
        </p:nvSpPr>
        <p:spPr>
          <a:xfrm>
            <a:off x="2743200" y="4824125"/>
            <a:ext cx="5486400" cy="1348077"/>
          </a:xfrm>
          <a:prstGeom prst="rect">
            <a:avLst/>
          </a:prstGeom>
          <a:solidFill>
            <a:srgbClr val="D0E9F0"/>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275A89"/>
              </a:solidFill>
              <a:effectLst/>
              <a:uLnTx/>
              <a:uFillTx/>
              <a:latin typeface="Calibri"/>
              <a:ea typeface="+mn-ea"/>
              <a:cs typeface="+mn-cs"/>
            </a:endParaRPr>
          </a:p>
        </p:txBody>
      </p:sp>
      <p:sp>
        <p:nvSpPr>
          <p:cNvPr id="11" name="Rectangle 10"/>
          <p:cNvSpPr/>
          <p:nvPr/>
        </p:nvSpPr>
        <p:spPr>
          <a:xfrm>
            <a:off x="3429002" y="5031062"/>
            <a:ext cx="3727947" cy="830997"/>
          </a:xfrm>
          <a:prstGeom prst="rect">
            <a:avLst/>
          </a:prstGeom>
          <a:solidFill>
            <a:srgbClr val="D0E9F0"/>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Can they file their tax return at our site? </a:t>
            </a:r>
          </a:p>
        </p:txBody>
      </p:sp>
      <p:grpSp>
        <p:nvGrpSpPr>
          <p:cNvPr id="15" name="Group 14"/>
          <p:cNvGrpSpPr/>
          <p:nvPr/>
        </p:nvGrpSpPr>
        <p:grpSpPr>
          <a:xfrm>
            <a:off x="2" y="2"/>
            <a:ext cx="1968261" cy="6868249"/>
            <a:chOff x="-1" y="22412"/>
            <a:chExt cx="1968262" cy="6835588"/>
          </a:xfrm>
        </p:grpSpPr>
        <p:pic>
          <p:nvPicPr>
            <p:cNvPr id="16" name="Picture 15"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8" name="Rectangle 17"/>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21"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Practice Intake Scenario 1</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Tree>
    <p:extLst>
      <p:ext uri="{BB962C8B-B14F-4D97-AF65-F5344CB8AC3E}">
        <p14:creationId xmlns:p14="http://schemas.microsoft.com/office/powerpoint/2010/main" val="37526262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65230" y="2008049"/>
            <a:ext cx="6642340" cy="2031325"/>
          </a:xfrm>
          <a:prstGeom prst="rect">
            <a:avLst/>
          </a:prstGeom>
        </p:spPr>
        <p:txBody>
          <a:bodyPr wrap="square">
            <a:spAutoFit/>
          </a:bodyPr>
          <a:lstStyle/>
          <a:p>
            <a:pPr marL="800100" marR="0" lvl="1"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n-cs"/>
              </a:rPr>
              <a:t>A single man wants to file his taxes</a:t>
            </a:r>
          </a:p>
          <a:p>
            <a:pPr marL="800100" marR="0" lvl="1"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n-cs"/>
              </a:rPr>
              <a:t>He has an ITIN letter and photo ID</a:t>
            </a:r>
          </a:p>
          <a:p>
            <a:pPr marL="800100" marR="0" lvl="1"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a:ea typeface="ＭＳ Ｐゴシック" pitchFamily="48" charset="-128"/>
                <a:cs typeface="+mn-cs"/>
              </a:rPr>
              <a:t>His income is $22,000 a year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p:txBody>
      </p:sp>
      <p:sp>
        <p:nvSpPr>
          <p:cNvPr id="14" name="Rectangle 13"/>
          <p:cNvSpPr/>
          <p:nvPr/>
        </p:nvSpPr>
        <p:spPr>
          <a:xfrm>
            <a:off x="2971802" y="4137915"/>
            <a:ext cx="3526971" cy="1182707"/>
          </a:xfrm>
          <a:prstGeom prst="rect">
            <a:avLst/>
          </a:prstGeom>
          <a:solidFill>
            <a:srgbClr val="D0E9F0">
              <a:alpha val="30196"/>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275A89"/>
              </a:solidFill>
              <a:effectLst/>
              <a:uLnTx/>
              <a:uFillTx/>
              <a:latin typeface="Calibri"/>
              <a:ea typeface="+mn-ea"/>
              <a:cs typeface="+mn-cs"/>
            </a:endParaRPr>
          </a:p>
        </p:txBody>
      </p:sp>
      <p:grpSp>
        <p:nvGrpSpPr>
          <p:cNvPr id="15" name="Group 14"/>
          <p:cNvGrpSpPr/>
          <p:nvPr/>
        </p:nvGrpSpPr>
        <p:grpSpPr>
          <a:xfrm>
            <a:off x="2" y="2"/>
            <a:ext cx="1968261" cy="6868249"/>
            <a:chOff x="-1" y="22412"/>
            <a:chExt cx="1968262" cy="6835588"/>
          </a:xfrm>
        </p:grpSpPr>
        <p:pic>
          <p:nvPicPr>
            <p:cNvPr id="16" name="Picture 15"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8" name="Rectangle 17"/>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21"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Practice Intake Scenario 2</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13" name="Rectangle 12"/>
          <p:cNvSpPr/>
          <p:nvPr/>
        </p:nvSpPr>
        <p:spPr>
          <a:xfrm>
            <a:off x="2743200" y="4026363"/>
            <a:ext cx="5486400" cy="1348077"/>
          </a:xfrm>
          <a:prstGeom prst="rect">
            <a:avLst/>
          </a:prstGeom>
          <a:solidFill>
            <a:srgbClr val="D0E9F0"/>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275A89"/>
              </a:solidFill>
              <a:effectLst/>
              <a:uLnTx/>
              <a:uFillTx/>
              <a:latin typeface="Calibri"/>
              <a:ea typeface="+mn-ea"/>
              <a:cs typeface="+mn-cs"/>
            </a:endParaRPr>
          </a:p>
        </p:txBody>
      </p:sp>
      <p:sp>
        <p:nvSpPr>
          <p:cNvPr id="22" name="Rectangle 21"/>
          <p:cNvSpPr/>
          <p:nvPr/>
        </p:nvSpPr>
        <p:spPr>
          <a:xfrm>
            <a:off x="3352802" y="4284902"/>
            <a:ext cx="3727947" cy="830997"/>
          </a:xfrm>
          <a:prstGeom prst="rect">
            <a:avLst/>
          </a:prstGeom>
          <a:solidFill>
            <a:srgbClr val="D0E9F0"/>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ＭＳ Ｐゴシック" pitchFamily="48" charset="-128"/>
                <a:cs typeface="+mn-cs"/>
              </a:rPr>
              <a:t>Can he file their tax return at our site? </a:t>
            </a:r>
          </a:p>
        </p:txBody>
      </p:sp>
    </p:spTree>
    <p:extLst>
      <p:ext uri="{BB962C8B-B14F-4D97-AF65-F5344CB8AC3E}">
        <p14:creationId xmlns:p14="http://schemas.microsoft.com/office/powerpoint/2010/main" val="9677275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8788" y="1616260"/>
            <a:ext cx="8229600" cy="270843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The IRS given identification numbers for non-citizens/non-resident aliens without a valid Social Security Number are called 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0000"/>
                </a:solidFill>
                <a:effectLst/>
                <a:uLnTx/>
                <a:uFillTx/>
                <a:latin typeface="Calibri"/>
                <a:ea typeface="ＭＳ Ｐゴシック" pitchFamily="48"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sng" strike="noStrike" kern="1200" cap="none" spc="0" normalizeH="0" baseline="0" noProof="0" dirty="0">
              <a:ln>
                <a:noFill/>
              </a:ln>
              <a:solidFill>
                <a:prstClr val="black"/>
              </a:solidFill>
              <a:effectLst/>
              <a:uLnTx/>
              <a:uFillTx/>
              <a:latin typeface="Calibri"/>
              <a:ea typeface="ＭＳ Ｐゴシック" pitchFamily="48"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Which of the two intake sheet would a single adult male need to fill out?</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grpSp>
        <p:nvGrpSpPr>
          <p:cNvPr id="4" name="Group 3"/>
          <p:cNvGrpSpPr/>
          <p:nvPr/>
        </p:nvGrpSpPr>
        <p:grpSpPr>
          <a:xfrm>
            <a:off x="-381000" y="228600"/>
            <a:ext cx="8305800" cy="1066800"/>
            <a:chOff x="-381000" y="228600"/>
            <a:chExt cx="8305800" cy="1066800"/>
          </a:xfrm>
        </p:grpSpPr>
        <p:sp>
          <p:nvSpPr>
            <p:cNvPr id="7"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0" marR="0" lvl="4"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Pop Quiz!</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11" name="Explosion 1 10"/>
            <p:cNvSpPr/>
            <p:nvPr/>
          </p:nvSpPr>
          <p:spPr>
            <a:xfrm>
              <a:off x="609600" y="456437"/>
              <a:ext cx="685800" cy="685800"/>
            </a:xfrm>
            <a:prstGeom prst="irregularSeal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grpSp>
      <p:sp>
        <p:nvSpPr>
          <p:cNvPr id="3" name="Rectangle 2"/>
          <p:cNvSpPr/>
          <p:nvPr/>
        </p:nvSpPr>
        <p:spPr>
          <a:xfrm>
            <a:off x="3352800" y="4113302"/>
            <a:ext cx="263007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0000"/>
                </a:solidFill>
                <a:effectLst/>
                <a:uLnTx/>
                <a:uFillTx/>
                <a:latin typeface="Calibri"/>
                <a:ea typeface="ＭＳ Ｐゴシック" pitchFamily="48" charset="-128"/>
                <a:cs typeface="+mn-cs"/>
              </a:rPr>
              <a:t>Both IRS &amp;UWKC</a:t>
            </a:r>
          </a:p>
        </p:txBody>
      </p:sp>
      <p:sp>
        <p:nvSpPr>
          <p:cNvPr id="5" name="Rectangle 4"/>
          <p:cNvSpPr/>
          <p:nvPr/>
        </p:nvSpPr>
        <p:spPr>
          <a:xfrm>
            <a:off x="965470" y="2862729"/>
            <a:ext cx="74676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0000"/>
                </a:solidFill>
                <a:effectLst/>
                <a:uLnTx/>
                <a:uFillTx/>
                <a:latin typeface="Calibri"/>
                <a:ea typeface="ＭＳ Ｐゴシック" pitchFamily="48" charset="-128"/>
                <a:cs typeface="+mn-cs"/>
              </a:rPr>
              <a:t>ITINs (Individual Taxpayer Identification Number)</a:t>
            </a:r>
            <a:endParaRPr kumimoji="0" lang="en-US" sz="2400" b="1" i="0" u="none" strike="noStrike" kern="1200" cap="none" spc="0" normalizeH="0" baseline="0" noProof="0" dirty="0">
              <a:ln>
                <a:noFill/>
              </a:ln>
              <a:solidFill>
                <a:prstClr val="black"/>
              </a:solidFill>
              <a:effectLst/>
              <a:uLnTx/>
              <a:uFillTx/>
              <a:latin typeface="Calibri"/>
              <a:ea typeface="ＭＳ Ｐゴシック" pitchFamily="48" charset="-128"/>
              <a:cs typeface="+mn-cs"/>
            </a:endParaRPr>
          </a:p>
        </p:txBody>
      </p:sp>
    </p:spTree>
    <p:extLst>
      <p:ext uri="{BB962C8B-B14F-4D97-AF65-F5344CB8AC3E}">
        <p14:creationId xmlns:p14="http://schemas.microsoft.com/office/powerpoint/2010/main" val="151807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752599" y="2459506"/>
            <a:ext cx="5638802"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charset="0"/>
                <a:ea typeface="ＭＳ Ｐゴシック" pitchFamily="48" charset="-128"/>
                <a:cs typeface="+mn-cs"/>
              </a:rPr>
              <a:t>Questions?</a:t>
            </a:r>
          </a:p>
        </p:txBody>
      </p:sp>
      <p:sp>
        <p:nvSpPr>
          <p:cNvPr id="8" name="Parallelogram 2"/>
          <p:cNvSpPr/>
          <p:nvPr/>
        </p:nvSpPr>
        <p:spPr>
          <a:xfrm>
            <a:off x="-381000" y="5181600"/>
            <a:ext cx="8915400" cy="12192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b="0" i="1" dirty="0">
                <a:solidFill>
                  <a:srgbClr val="1E59B8"/>
                </a:solidFill>
                <a:latin typeface="+mj-lt"/>
              </a:rPr>
              <a:t>Intake &amp; Benefits Training</a:t>
            </a:r>
          </a:p>
        </p:txBody>
      </p:sp>
    </p:spTree>
    <p:extLst>
      <p:ext uri="{BB962C8B-B14F-4D97-AF65-F5344CB8AC3E}">
        <p14:creationId xmlns:p14="http://schemas.microsoft.com/office/powerpoint/2010/main" val="2130082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Training Roadmap</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51" name="Rectangle 50"/>
          <p:cNvSpPr/>
          <p:nvPr/>
        </p:nvSpPr>
        <p:spPr>
          <a:xfrm>
            <a:off x="6004747" y="1970537"/>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Intake &amp; Screening</a:t>
            </a:r>
          </a:p>
        </p:txBody>
      </p:sp>
      <p:sp>
        <p:nvSpPr>
          <p:cNvPr id="52" name="Rectangle 51"/>
          <p:cNvSpPr/>
          <p:nvPr/>
        </p:nvSpPr>
        <p:spPr>
          <a:xfrm>
            <a:off x="5958185" y="3383901"/>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Basic Food &amp; Healthcare</a:t>
            </a:r>
          </a:p>
        </p:txBody>
      </p:sp>
      <p:sp>
        <p:nvSpPr>
          <p:cNvPr id="53" name="Rectangle 52"/>
          <p:cNvSpPr/>
          <p:nvPr/>
        </p:nvSpPr>
        <p:spPr>
          <a:xfrm>
            <a:off x="1828800" y="4735081"/>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Utility Assistance</a:t>
            </a:r>
          </a:p>
        </p:txBody>
      </p:sp>
      <p:sp>
        <p:nvSpPr>
          <p:cNvPr id="54" name="Rectangle 53"/>
          <p:cNvSpPr/>
          <p:nvPr/>
        </p:nvSpPr>
        <p:spPr>
          <a:xfrm>
            <a:off x="3220610"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Financial Coaching Services</a:t>
            </a:r>
          </a:p>
        </p:txBody>
      </p:sp>
      <p:sp>
        <p:nvSpPr>
          <p:cNvPr id="66" name="Rectangle 65"/>
          <p:cNvSpPr/>
          <p:nvPr/>
        </p:nvSpPr>
        <p:spPr>
          <a:xfrm>
            <a:off x="5948019"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Practice &amp; Review</a:t>
            </a:r>
          </a:p>
        </p:txBody>
      </p:sp>
      <p:sp>
        <p:nvSpPr>
          <p:cNvPr id="15" name="Rectangle 14"/>
          <p:cNvSpPr/>
          <p:nvPr/>
        </p:nvSpPr>
        <p:spPr>
          <a:xfrm>
            <a:off x="4575618" y="3383901"/>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Benefits: Referrals &amp; Data Tracking</a:t>
            </a:r>
          </a:p>
        </p:txBody>
      </p:sp>
      <p:sp>
        <p:nvSpPr>
          <p:cNvPr id="16" name="Rectangle 15"/>
          <p:cNvSpPr/>
          <p:nvPr/>
        </p:nvSpPr>
        <p:spPr>
          <a:xfrm>
            <a:off x="3192043" y="3381885"/>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Standards of Conduct</a:t>
            </a:r>
          </a:p>
        </p:txBody>
      </p:sp>
      <p:sp>
        <p:nvSpPr>
          <p:cNvPr id="17" name="Rectangle 16"/>
          <p:cNvSpPr/>
          <p:nvPr/>
        </p:nvSpPr>
        <p:spPr>
          <a:xfrm>
            <a:off x="4556209" y="4733222"/>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Credit Pulls</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tangle 18"/>
          <p:cNvSpPr/>
          <p:nvPr/>
        </p:nvSpPr>
        <p:spPr>
          <a:xfrm>
            <a:off x="1828800" y="1963103"/>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Campaign Overview</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tangle 20"/>
          <p:cNvSpPr/>
          <p:nvPr/>
        </p:nvSpPr>
        <p:spPr>
          <a:xfrm>
            <a:off x="3192043" y="1975169"/>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Resources</a:t>
            </a:r>
          </a:p>
        </p:txBody>
      </p:sp>
      <p:sp>
        <p:nvSpPr>
          <p:cNvPr id="18" name="Rectangle 17"/>
          <p:cNvSpPr/>
          <p:nvPr/>
        </p:nvSpPr>
        <p:spPr>
          <a:xfrm>
            <a:off x="1828800" y="3381885"/>
            <a:ext cx="1159714" cy="1159714"/>
          </a:xfrm>
          <a:prstGeom prst="rect">
            <a:avLst/>
          </a:prstGeom>
          <a:noFill/>
          <a:ln>
            <a:solidFill>
              <a:srgbClr val="2280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99AB9"/>
                </a:solidFill>
                <a:effectLst/>
                <a:uLnTx/>
                <a:uFillTx/>
                <a:latin typeface="Calibri"/>
                <a:ea typeface="+mn-ea"/>
                <a:cs typeface="+mn-cs"/>
              </a:rPr>
              <a:t>Cultural Humility</a:t>
            </a:r>
          </a:p>
        </p:txBody>
      </p:sp>
      <p:sp>
        <p:nvSpPr>
          <p:cNvPr id="22" name="Rectangle 21"/>
          <p:cNvSpPr/>
          <p:nvPr/>
        </p:nvSpPr>
        <p:spPr>
          <a:xfrm>
            <a:off x="4569023" y="1975169"/>
            <a:ext cx="1157698" cy="1157698"/>
          </a:xfrm>
          <a:prstGeom prst="rect">
            <a:avLst/>
          </a:prstGeom>
          <a:solidFill>
            <a:srgbClr val="299A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Site Operation &amp; Flow</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482429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sp>
        <p:nvSpPr>
          <p:cNvPr id="45" name="Title 1"/>
          <p:cNvSpPr>
            <a:spLocks noGrp="1"/>
          </p:cNvSpPr>
          <p:nvPr>
            <p:ph type="title"/>
          </p:nvPr>
        </p:nvSpPr>
        <p:spPr>
          <a:xfrm>
            <a:off x="1079380" y="152400"/>
            <a:ext cx="6985240" cy="5791200"/>
          </a:xfrm>
        </p:spPr>
        <p:txBody>
          <a:bodyPr>
            <a:normAutofit/>
          </a:bodyPr>
          <a:lstStyle/>
          <a:p>
            <a:r>
              <a:rPr lang="en-US" sz="5400" b="1" dirty="0">
                <a:solidFill>
                  <a:schemeClr val="bg1"/>
                </a:solidFill>
                <a:latin typeface="FuturT" panose="020B0500000000000000" charset="0"/>
                <a:cs typeface="Arial" panose="020B0604020202020204" pitchFamily="34" charset="0"/>
              </a:rPr>
              <a:t>Cultural Humility</a:t>
            </a:r>
            <a:endParaRPr lang="en-US" sz="4000" i="1" dirty="0">
              <a:solidFill>
                <a:schemeClr val="bg1"/>
              </a:solidFill>
              <a:latin typeface="FuturT" panose="020B0500000000000000" charset="0"/>
              <a:cs typeface="Arial" panose="020B0604020202020204" pitchFamily="34" charset="0"/>
            </a:endParaRPr>
          </a:p>
        </p:txBody>
      </p:sp>
      <p:sp>
        <p:nvSpPr>
          <p:cNvPr id="9" name="Parallelogram 2"/>
          <p:cNvSpPr/>
          <p:nvPr/>
        </p:nvSpPr>
        <p:spPr>
          <a:xfrm>
            <a:off x="-381000" y="5181600"/>
            <a:ext cx="8915400" cy="12192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200" b="0" i="1" dirty="0">
                <a:solidFill>
                  <a:srgbClr val="1E59B8"/>
                </a:solidFill>
                <a:latin typeface="+mj-lt"/>
              </a:rPr>
              <a:t>Intake &amp; Benefits Training</a:t>
            </a:r>
          </a:p>
        </p:txBody>
      </p:sp>
    </p:spTree>
    <p:extLst>
      <p:ext uri="{BB962C8B-B14F-4D97-AF65-F5344CB8AC3E}">
        <p14:creationId xmlns:p14="http://schemas.microsoft.com/office/powerpoint/2010/main" val="35366649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696395" y="1752072"/>
            <a:ext cx="5980090" cy="460581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1800"/>
              </a:spcAft>
              <a:buClrTx/>
              <a:buSzTx/>
              <a:buFont typeface="Arial"/>
              <a:buAutoNum type="arabicPeriod"/>
              <a:tabLst/>
              <a:defRPr/>
            </a:pPr>
            <a:r>
              <a:rPr kumimoji="0" lang="en-US" sz="2800" b="0" i="0" u="none" strike="noStrike" kern="1200" cap="none" spc="0" normalizeH="0" baseline="0" noProof="0" dirty="0">
                <a:ln>
                  <a:noFill/>
                </a:ln>
                <a:solidFill>
                  <a:prstClr val="black"/>
                </a:solidFill>
                <a:effectLst/>
                <a:uLnTx/>
                <a:uFillTx/>
                <a:latin typeface="Calibri"/>
                <a:ea typeface="Ebrima" panose="02000000000000000000" pitchFamily="2" charset="0"/>
                <a:cs typeface="Arial" panose="020B0604020202020204" pitchFamily="34" charset="0"/>
              </a:rPr>
              <a:t>Increase understanding of cultural humility</a:t>
            </a:r>
          </a:p>
          <a:p>
            <a:pPr marL="457200" marR="0" lvl="0" indent="-457200" algn="l" defTabSz="914400" rtl="0" eaLnBrk="1" fontAlgn="auto" latinLnBrk="0" hangingPunct="1">
              <a:lnSpc>
                <a:spcPct val="100000"/>
              </a:lnSpc>
              <a:spcBef>
                <a:spcPts val="0"/>
              </a:spcBef>
              <a:spcAft>
                <a:spcPts val="1800"/>
              </a:spcAft>
              <a:buClrTx/>
              <a:buSzTx/>
              <a:buFont typeface="Arial"/>
              <a:buAutoNum type="arabicPeriod"/>
              <a:tabLst/>
              <a:defRPr/>
            </a:pPr>
            <a:r>
              <a:rPr kumimoji="0" lang="en-US" sz="2800" b="0" i="0" u="none" strike="noStrike" kern="1200" cap="none" spc="0" normalizeH="0" baseline="0" noProof="0" dirty="0">
                <a:ln>
                  <a:noFill/>
                </a:ln>
                <a:solidFill>
                  <a:prstClr val="black"/>
                </a:solidFill>
                <a:effectLst/>
                <a:uLnTx/>
                <a:uFillTx/>
                <a:latin typeface="Calibri"/>
                <a:ea typeface="Ebrima" panose="02000000000000000000" pitchFamily="2" charset="0"/>
                <a:cs typeface="Arial" panose="020B0604020202020204" pitchFamily="34" charset="0"/>
              </a:rPr>
              <a:t>Apply concepts of cultural humility to the tax site &amp; to our Intake &amp; Benefits Specialist role</a:t>
            </a:r>
          </a:p>
          <a:p>
            <a:pPr marL="457200" marR="0" lvl="0" indent="-457200" algn="l" defTabSz="914400" rtl="0" eaLnBrk="1" fontAlgn="auto" latinLnBrk="0" hangingPunct="1">
              <a:lnSpc>
                <a:spcPct val="100000"/>
              </a:lnSpc>
              <a:spcBef>
                <a:spcPts val="0"/>
              </a:spcBef>
              <a:spcAft>
                <a:spcPts val="1800"/>
              </a:spcAft>
              <a:buClrTx/>
              <a:buSzTx/>
              <a:buFont typeface="Arial"/>
              <a:buAutoNum type="arabicPeriod"/>
              <a:tabLst/>
              <a:defRPr/>
            </a:pPr>
            <a:r>
              <a:rPr kumimoji="0" lang="en-US" sz="2800" b="0" i="0" u="none" strike="noStrike" kern="1200" cap="none" spc="0" normalizeH="0" baseline="0" noProof="0" dirty="0">
                <a:ln>
                  <a:noFill/>
                </a:ln>
                <a:solidFill>
                  <a:prstClr val="black"/>
                </a:solidFill>
                <a:effectLst/>
                <a:uLnTx/>
                <a:uFillTx/>
                <a:latin typeface="Calibri"/>
                <a:ea typeface="Ebrima" panose="02000000000000000000" pitchFamily="2" charset="0"/>
                <a:cs typeface="Arial" panose="020B0604020202020204" pitchFamily="34" charset="0"/>
              </a:rPr>
              <a:t>Identify personal and professional opportunities for growth</a:t>
            </a:r>
            <a:endParaRPr kumimoji="0" lang="en-US" sz="2800" b="0" i="0" u="none" strike="noStrike" kern="1200" cap="none" spc="0" normalizeH="0" baseline="0" noProof="0" dirty="0">
              <a:ln>
                <a:noFill/>
              </a:ln>
              <a:solidFill>
                <a:prstClr val="black"/>
              </a:solidFill>
              <a:effectLst/>
              <a:uLnTx/>
              <a:uFillTx/>
              <a:latin typeface="Calibri"/>
              <a:ea typeface="Ebrima" panose="02000000000000000000" pitchFamily="2" charset="0"/>
              <a:cs typeface="Ebrima" panose="02000000000000000000" pitchFamily="2" charset="0"/>
            </a:endParaRPr>
          </a:p>
        </p:txBody>
      </p:sp>
      <p:sp>
        <p:nvSpPr>
          <p:cNvPr id="11" name="Title 1"/>
          <p:cNvSpPr txBox="1">
            <a:spLocks/>
          </p:cNvSpPr>
          <p:nvPr/>
        </p:nvSpPr>
        <p:spPr>
          <a:xfrm>
            <a:off x="2288926" y="-105146"/>
            <a:ext cx="6387561" cy="110228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rPr>
              <a:t>Intake/Quality Review Test</a:t>
            </a:r>
            <a:endParaRPr kumimoji="0" lang="en-US" sz="2400" b="0"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endParaRPr>
          </a:p>
        </p:txBody>
      </p:sp>
      <p:grpSp>
        <p:nvGrpSpPr>
          <p:cNvPr id="16" name="Group 15"/>
          <p:cNvGrpSpPr/>
          <p:nvPr/>
        </p:nvGrpSpPr>
        <p:grpSpPr>
          <a:xfrm>
            <a:off x="2" y="2"/>
            <a:ext cx="1968261" cy="6868249"/>
            <a:chOff x="-1" y="22412"/>
            <a:chExt cx="1968262" cy="6835588"/>
          </a:xfrm>
        </p:grpSpPr>
        <p:pic>
          <p:nvPicPr>
            <p:cNvPr id="17" name="Picture 16" descr="C:\Users\ykim\Desktop\Temp\Flyer - Tax Volunteer Recruitment 2014-2015_P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12"/>
              <a:ext cx="1968261" cy="1653988"/>
            </a:xfrm>
            <a:prstGeom prst="rect">
              <a:avLst/>
            </a:prstGeom>
            <a:noFill/>
            <a:ln>
              <a:noFill/>
            </a:ln>
          </p:spPr>
        </p:pic>
        <p:sp>
          <p:nvSpPr>
            <p:cNvPr id="18" name="Rectangle 17"/>
            <p:cNvSpPr/>
            <p:nvPr/>
          </p:nvSpPr>
          <p:spPr>
            <a:xfrm>
              <a:off x="0" y="1676400"/>
              <a:ext cx="1968261" cy="5181600"/>
            </a:xfrm>
            <a:prstGeom prst="rect">
              <a:avLst/>
            </a:prstGeom>
            <a:gradFill>
              <a:gsLst>
                <a:gs pos="3000">
                  <a:srgbClr val="1F5ABB"/>
                </a:gs>
                <a:gs pos="66000">
                  <a:srgbClr val="002060">
                    <a:lumMod val="67000"/>
                  </a:srgbClr>
                </a:gs>
                <a:gs pos="1000">
                  <a:schemeClr val="accent1">
                    <a:shade val="67500"/>
                    <a:satMod val="115000"/>
                  </a:schemeClr>
                </a:gs>
                <a:gs pos="0">
                  <a:schemeClr val="accent1">
                    <a:shade val="100000"/>
                    <a:satMod val="1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3" descr="logo_transparent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07" y="5410200"/>
              <a:ext cx="1434712" cy="939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grpSp>
      <p:sp>
        <p:nvSpPr>
          <p:cNvPr id="9" name="Parallelogram 2"/>
          <p:cNvSpPr/>
          <p:nvPr/>
        </p:nvSpPr>
        <p:spPr>
          <a:xfrm>
            <a:off x="2362200" y="228600"/>
            <a:ext cx="73152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Objectives</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Tree>
    <p:extLst>
      <p:ext uri="{BB962C8B-B14F-4D97-AF65-F5344CB8AC3E}">
        <p14:creationId xmlns:p14="http://schemas.microsoft.com/office/powerpoint/2010/main" val="21860585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295400" y="1828800"/>
            <a:ext cx="7086600" cy="2362200"/>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With a partner:</a:t>
            </a:r>
          </a:p>
          <a:p>
            <a:pPr marL="8001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Have you ever heard of cultural humility before?</a:t>
            </a:r>
          </a:p>
          <a:p>
            <a:pPr marL="8001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What do you think it is?</a:t>
            </a:r>
          </a:p>
          <a:p>
            <a:pPr marL="8001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Is it different from cultural competency?</a:t>
            </a:r>
          </a:p>
          <a:p>
            <a:pPr marL="0" marR="0" lvl="0" indent="0" algn="l" defTabSz="914400" rtl="0" eaLnBrk="1" fontAlgn="auto" latinLnBrk="0" hangingPunct="1">
              <a:lnSpc>
                <a:spcPct val="100000"/>
              </a:lnSpc>
              <a:spcBef>
                <a:spcPct val="20000"/>
              </a:spcBef>
              <a:spcAft>
                <a:spcPts val="0"/>
              </a:spcAft>
              <a:buClrTx/>
              <a:buSzTx/>
              <a:buFont typeface="Arial"/>
              <a:buNone/>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What is Cultural Humility?</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22" y="5181602"/>
            <a:ext cx="9160823" cy="1752599"/>
          </a:xfrm>
          <a:prstGeom prst="rect">
            <a:avLst/>
          </a:prstGeom>
        </p:spPr>
      </p:pic>
    </p:spTree>
    <p:extLst>
      <p:ext uri="{BB962C8B-B14F-4D97-AF65-F5344CB8AC3E}">
        <p14:creationId xmlns:p14="http://schemas.microsoft.com/office/powerpoint/2010/main" val="8157767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457200" y="1524000"/>
            <a:ext cx="8534400" cy="4953000"/>
          </a:xfrm>
          <a:prstGeom prst="rect">
            <a:avLst/>
          </a:prstGeom>
        </p:spPr>
        <p:txBody>
          <a:bodyPr vert="horz" lIns="91440" tIns="45720" rIns="91440" bIns="45720" rtlCol="0">
            <a:normAutofit fontScale="5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a:buNone/>
              <a:tabLst/>
              <a:defRPr/>
            </a:pPr>
            <a:r>
              <a:rPr kumimoji="0" lang="en-US" sz="5900" b="1" i="0" u="none" strike="noStrike" kern="1200" cap="none" spc="0" normalizeH="0" baseline="0" noProof="0" dirty="0">
                <a:ln>
                  <a:noFill/>
                </a:ln>
                <a:solidFill>
                  <a:prstClr val="black"/>
                </a:solidFill>
                <a:effectLst/>
                <a:uLnTx/>
                <a:uFillTx/>
                <a:latin typeface="Calibri"/>
                <a:ea typeface="+mn-ea"/>
                <a:cs typeface="+mn-cs"/>
              </a:rPr>
              <a:t>A shift from cultural competency</a:t>
            </a:r>
          </a:p>
          <a:p>
            <a:pPr marL="457200" marR="0" lvl="0" indent="-457200" algn="l" defTabSz="457200" rtl="0" eaLnBrk="1" fontAlgn="base" latinLnBrk="0" hangingPunct="1">
              <a:lnSpc>
                <a:spcPct val="120000"/>
              </a:lnSpc>
              <a:spcBef>
                <a:spcPct val="20000"/>
              </a:spcBef>
              <a:spcAft>
                <a:spcPct val="0"/>
              </a:spcAft>
              <a:buClrTx/>
              <a:buSzTx/>
              <a:buFont typeface="Arial" panose="020B0604020202020204" pitchFamily="34" charset="0"/>
              <a:buChar char="•"/>
              <a:tabLst/>
              <a:defRPr/>
            </a:pPr>
            <a:r>
              <a:rPr kumimoji="0" lang="en-CA" sz="4200" b="0" i="0" u="none" strike="noStrike" kern="1200" cap="none" spc="0" normalizeH="0" baseline="0" noProof="0" dirty="0">
                <a:ln>
                  <a:noFill/>
                </a:ln>
                <a:solidFill>
                  <a:prstClr val="black"/>
                </a:solidFill>
                <a:effectLst/>
                <a:uLnTx/>
                <a:uFillTx/>
                <a:latin typeface="Calibri"/>
                <a:ea typeface="+mn-ea"/>
                <a:cs typeface="+mn-cs"/>
              </a:rPr>
              <a:t>Being aware of our own values, practices &amp; communication styles </a:t>
            </a:r>
          </a:p>
          <a:p>
            <a:pPr marL="457200" marR="0" lvl="0" indent="-457200" algn="l" defTabSz="457200" rtl="0" eaLnBrk="1" fontAlgn="base" latinLnBrk="0" hangingPunct="1">
              <a:lnSpc>
                <a:spcPct val="120000"/>
              </a:lnSpc>
              <a:spcBef>
                <a:spcPct val="20000"/>
              </a:spcBef>
              <a:spcAft>
                <a:spcPct val="0"/>
              </a:spcAft>
              <a:buClrTx/>
              <a:buSzTx/>
              <a:buFont typeface="Arial" panose="020B0604020202020204" pitchFamily="34" charset="0"/>
              <a:buChar char="•"/>
              <a:tabLst/>
              <a:defRPr/>
            </a:pPr>
            <a:r>
              <a:rPr kumimoji="0" lang="en-CA" sz="4200" b="0" i="0" u="none" strike="noStrike" kern="1200" cap="none" spc="0" normalizeH="0" baseline="0" noProof="0" dirty="0">
                <a:ln>
                  <a:noFill/>
                </a:ln>
                <a:solidFill>
                  <a:prstClr val="black"/>
                </a:solidFill>
                <a:effectLst/>
                <a:uLnTx/>
                <a:uFillTx/>
                <a:latin typeface="Calibri"/>
                <a:ea typeface="+mn-ea"/>
                <a:cs typeface="+mn-cs"/>
              </a:rPr>
              <a:t>Being </a:t>
            </a:r>
            <a:r>
              <a:rPr kumimoji="0" lang="en-CA" sz="4200" b="1" i="0" u="none" strike="noStrike" kern="1200" cap="none" spc="0" normalizeH="0" baseline="0" noProof="0" dirty="0">
                <a:ln>
                  <a:noFill/>
                </a:ln>
                <a:solidFill>
                  <a:srgbClr val="1E59B8"/>
                </a:solidFill>
                <a:effectLst/>
                <a:uLnTx/>
                <a:uFillTx/>
                <a:latin typeface="Calibri"/>
                <a:ea typeface="+mn-ea"/>
                <a:cs typeface="+mn-cs"/>
              </a:rPr>
              <a:t>aware of our own assumptions </a:t>
            </a:r>
            <a:r>
              <a:rPr kumimoji="0" lang="en-CA" sz="4200" b="0" i="0" u="none" strike="noStrike" kern="1200" cap="none" spc="0" normalizeH="0" baseline="0" noProof="0" dirty="0">
                <a:ln>
                  <a:noFill/>
                </a:ln>
                <a:solidFill>
                  <a:prstClr val="black"/>
                </a:solidFill>
                <a:effectLst/>
                <a:uLnTx/>
                <a:uFillTx/>
                <a:latin typeface="Calibri"/>
                <a:ea typeface="+mn-ea"/>
                <a:cs typeface="+mn-cs"/>
              </a:rPr>
              <a:t>about human behaviour, our biases, preconceived notions, personal limitations, etc.</a:t>
            </a:r>
          </a:p>
          <a:p>
            <a:pPr marL="457200" marR="0" lvl="0" indent="-457200" algn="l" defTabSz="457200" rtl="0" eaLnBrk="1" fontAlgn="base" latinLnBrk="0" hangingPunct="1">
              <a:lnSpc>
                <a:spcPct val="120000"/>
              </a:lnSpc>
              <a:spcBef>
                <a:spcPct val="20000"/>
              </a:spcBef>
              <a:spcAft>
                <a:spcPct val="0"/>
              </a:spcAft>
              <a:buClrTx/>
              <a:buSzTx/>
              <a:buFont typeface="Arial" panose="020B0604020202020204" pitchFamily="34" charset="0"/>
              <a:buChar char="•"/>
              <a:tabLst/>
              <a:defRPr/>
            </a:pPr>
            <a:r>
              <a:rPr kumimoji="0" lang="en-CA" sz="4200" b="0" i="0" u="none" strike="noStrike" kern="1200" cap="none" spc="0" normalizeH="0" baseline="0" noProof="0" dirty="0">
                <a:ln>
                  <a:noFill/>
                </a:ln>
                <a:solidFill>
                  <a:prstClr val="black"/>
                </a:solidFill>
                <a:effectLst/>
                <a:uLnTx/>
                <a:uFillTx/>
                <a:latin typeface="Calibri"/>
                <a:ea typeface="+mn-ea"/>
                <a:cs typeface="+mn-cs"/>
              </a:rPr>
              <a:t>Active and </a:t>
            </a:r>
            <a:r>
              <a:rPr kumimoji="0" lang="en-CA" sz="4200" b="1" i="0" u="none" strike="noStrike" kern="1200" cap="none" spc="0" normalizeH="0" baseline="0" noProof="0" dirty="0">
                <a:ln>
                  <a:noFill/>
                </a:ln>
                <a:solidFill>
                  <a:srgbClr val="1E59B8"/>
                </a:solidFill>
                <a:effectLst/>
                <a:uLnTx/>
                <a:uFillTx/>
                <a:latin typeface="Calibri"/>
                <a:ea typeface="+mn-ea"/>
                <a:cs typeface="+mn-cs"/>
              </a:rPr>
              <a:t>on-going engagement </a:t>
            </a:r>
            <a:r>
              <a:rPr kumimoji="0" lang="en-CA" sz="4200" b="0" i="0" u="none" strike="noStrike" kern="1200" cap="none" spc="0" normalizeH="0" baseline="0" noProof="0" dirty="0">
                <a:ln>
                  <a:noFill/>
                </a:ln>
                <a:solidFill>
                  <a:prstClr val="black"/>
                </a:solidFill>
                <a:effectLst/>
                <a:uLnTx/>
                <a:uFillTx/>
                <a:latin typeface="Calibri"/>
                <a:ea typeface="+mn-ea"/>
                <a:cs typeface="+mn-cs"/>
              </a:rPr>
              <a:t>with people who are different from ourselves in order to understand their values, practices &amp; communication styles</a:t>
            </a:r>
          </a:p>
          <a:p>
            <a:pPr marL="457200" marR="0" lvl="0" indent="-457200" algn="l" defTabSz="457200" rtl="0" eaLnBrk="1" fontAlgn="base" latinLnBrk="0" hangingPunct="1">
              <a:lnSpc>
                <a:spcPct val="120000"/>
              </a:lnSpc>
              <a:spcBef>
                <a:spcPct val="20000"/>
              </a:spcBef>
              <a:spcAft>
                <a:spcPct val="0"/>
              </a:spcAft>
              <a:buClrTx/>
              <a:buSzTx/>
              <a:buFont typeface="Arial" panose="020B0604020202020204" pitchFamily="34" charset="0"/>
              <a:buChar char="•"/>
              <a:tabLst/>
              <a:defRPr/>
            </a:pPr>
            <a:r>
              <a:rPr kumimoji="0" lang="en-CA" sz="4200" b="0" i="0" u="none" strike="noStrike" kern="1200" cap="none" spc="0" normalizeH="0" baseline="0" noProof="0" dirty="0">
                <a:ln>
                  <a:noFill/>
                </a:ln>
                <a:solidFill>
                  <a:prstClr val="black"/>
                </a:solidFill>
                <a:effectLst/>
                <a:uLnTx/>
                <a:uFillTx/>
                <a:latin typeface="Calibri"/>
                <a:ea typeface="+mn-ea"/>
                <a:cs typeface="+mn-cs"/>
              </a:rPr>
              <a:t>Developing relevant skills and </a:t>
            </a:r>
            <a:r>
              <a:rPr kumimoji="0" lang="en-CA" sz="4200" b="1" i="0" u="none" strike="noStrike" kern="1200" cap="none" spc="0" normalizeH="0" baseline="0" noProof="0" dirty="0">
                <a:ln>
                  <a:noFill/>
                </a:ln>
                <a:solidFill>
                  <a:srgbClr val="1E59B8"/>
                </a:solidFill>
                <a:effectLst/>
                <a:uLnTx/>
                <a:uFillTx/>
                <a:latin typeface="Calibri"/>
                <a:ea typeface="+mn-ea"/>
                <a:cs typeface="+mn-cs"/>
              </a:rPr>
              <a:t>practices to work effectively</a:t>
            </a:r>
            <a:r>
              <a:rPr kumimoji="0" lang="en-CA" sz="4200" b="0" i="0" u="none" strike="noStrike" kern="1200" cap="none" spc="0" normalizeH="0" baseline="0" noProof="0" dirty="0">
                <a:ln>
                  <a:noFill/>
                </a:ln>
                <a:solidFill>
                  <a:prstClr val="black"/>
                </a:solidFill>
                <a:effectLst/>
                <a:uLnTx/>
                <a:uFillTx/>
                <a:latin typeface="Calibri"/>
                <a:ea typeface="+mn-ea"/>
                <a:cs typeface="+mn-cs"/>
              </a:rPr>
              <a:t> in cross-cultural situations</a:t>
            </a:r>
          </a:p>
          <a:p>
            <a:pPr marL="457200" marR="0" lvl="0" indent="-457200" algn="l" defTabSz="457200" rtl="0" eaLnBrk="1" fontAlgn="base" latinLnBrk="0" hangingPunct="1">
              <a:lnSpc>
                <a:spcPct val="120000"/>
              </a:lnSpc>
              <a:spcBef>
                <a:spcPct val="20000"/>
              </a:spcBef>
              <a:spcAft>
                <a:spcPct val="0"/>
              </a:spcAft>
              <a:buClrTx/>
              <a:buSzTx/>
              <a:buFont typeface="Arial" panose="020B0604020202020204" pitchFamily="34" charset="0"/>
              <a:buChar char="•"/>
              <a:tabLst/>
              <a:defRPr/>
            </a:pPr>
            <a:r>
              <a:rPr kumimoji="0" lang="en-CA" sz="4200" b="0" i="0" u="none" strike="noStrike" kern="1200" cap="none" spc="0" normalizeH="0" baseline="0" noProof="0" dirty="0">
                <a:ln>
                  <a:noFill/>
                </a:ln>
                <a:solidFill>
                  <a:prstClr val="black"/>
                </a:solidFill>
                <a:effectLst/>
                <a:uLnTx/>
                <a:uFillTx/>
                <a:latin typeface="Calibri"/>
                <a:ea typeface="+mn-ea"/>
                <a:cs typeface="+mn-cs"/>
              </a:rPr>
              <a:t>Taking action in order to </a:t>
            </a:r>
            <a:r>
              <a:rPr kumimoji="0" lang="en-CA" sz="4200" b="1" i="0" u="none" strike="noStrike" kern="1200" cap="none" spc="0" normalizeH="0" baseline="0" noProof="0" dirty="0">
                <a:ln>
                  <a:noFill/>
                </a:ln>
                <a:solidFill>
                  <a:srgbClr val="1E59B8"/>
                </a:solidFill>
                <a:effectLst/>
                <a:uLnTx/>
                <a:uFillTx/>
                <a:latin typeface="Calibri"/>
                <a:ea typeface="+mn-ea"/>
                <a:cs typeface="+mn-cs"/>
              </a:rPr>
              <a:t>create a respectful workplace </a:t>
            </a:r>
            <a:r>
              <a:rPr kumimoji="0" lang="en-CA" sz="4200" b="0" i="0" u="none" strike="noStrike" kern="1200" cap="none" spc="0" normalizeH="0" baseline="0" noProof="0" dirty="0">
                <a:ln>
                  <a:noFill/>
                </a:ln>
                <a:solidFill>
                  <a:prstClr val="black"/>
                </a:solidFill>
                <a:effectLst/>
                <a:uLnTx/>
                <a:uFillTx/>
                <a:latin typeface="Calibri"/>
                <a:ea typeface="+mn-ea"/>
                <a:cs typeface="+mn-cs"/>
              </a:rPr>
              <a:t>and community</a:t>
            </a:r>
          </a:p>
          <a:p>
            <a:pPr marL="457200" marR="0" lvl="0" indent="-457200" algn="l" defTabSz="457200" rtl="0" eaLnBrk="1" fontAlgn="base" latinLnBrk="0" hangingPunct="1">
              <a:lnSpc>
                <a:spcPct val="120000"/>
              </a:lnSpc>
              <a:spcBef>
                <a:spcPct val="20000"/>
              </a:spcBef>
              <a:spcAft>
                <a:spcPct val="0"/>
              </a:spcAft>
              <a:buClrTx/>
              <a:buSzTx/>
              <a:buFont typeface="Arial" panose="020B0604020202020204" pitchFamily="34" charset="0"/>
              <a:buChar char="•"/>
              <a:tabLst/>
              <a:defRPr/>
            </a:pPr>
            <a:r>
              <a:rPr kumimoji="0" lang="en-CA" sz="4200" b="1" i="0" u="none" strike="noStrike" kern="1200" cap="none" spc="0" normalizeH="0" baseline="0" noProof="0" dirty="0">
                <a:ln>
                  <a:noFill/>
                </a:ln>
                <a:solidFill>
                  <a:srgbClr val="1E59B8"/>
                </a:solidFill>
                <a:effectLst/>
                <a:uLnTx/>
                <a:uFillTx/>
                <a:latin typeface="Calibri"/>
                <a:ea typeface="+mn-ea"/>
                <a:cs typeface="+mn-cs"/>
              </a:rPr>
              <a:t>A process, </a:t>
            </a:r>
            <a:r>
              <a:rPr kumimoji="0" lang="en-CA" sz="4200" b="0" i="0" u="none" strike="noStrike" kern="1200" cap="none" spc="0" normalizeH="0" baseline="0" noProof="0" dirty="0">
                <a:ln>
                  <a:noFill/>
                </a:ln>
                <a:solidFill>
                  <a:prstClr val="black"/>
                </a:solidFill>
                <a:effectLst/>
                <a:uLnTx/>
                <a:uFillTx/>
                <a:latin typeface="Calibri"/>
                <a:ea typeface="+mn-ea"/>
                <a:cs typeface="+mn-cs"/>
              </a:rPr>
              <a:t>not an end</a:t>
            </a:r>
          </a:p>
          <a:p>
            <a:pPr marL="0" marR="0" lvl="0" indent="0" algn="l" defTabSz="914400" rtl="0" eaLnBrk="1" fontAlgn="auto" latinLnBrk="0" hangingPunct="1">
              <a:lnSpc>
                <a:spcPct val="100000"/>
              </a:lnSpc>
              <a:spcBef>
                <a:spcPct val="20000"/>
              </a:spcBef>
              <a:spcAft>
                <a:spcPts val="0"/>
              </a:spcAft>
              <a:buClrTx/>
              <a:buSzTx/>
              <a:buFont typeface="Arial"/>
              <a:buNone/>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Cultural Humility</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Tree>
    <p:extLst>
      <p:ext uri="{BB962C8B-B14F-4D97-AF65-F5344CB8AC3E}">
        <p14:creationId xmlns:p14="http://schemas.microsoft.com/office/powerpoint/2010/main" val="7854991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446964" y="2057400"/>
            <a:ext cx="2133600" cy="457200"/>
          </a:xfrm>
          <a:prstGeom prst="rect">
            <a:avLst/>
          </a:prstGeom>
        </p:spPr>
        <p:txBody>
          <a:bodyPr vert="horz" lIns="91440" tIns="45720" rIns="91440" bIns="45720" rtlCol="0">
            <a:normAutofit fontScale="4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a:buNone/>
              <a:tabLst/>
              <a:defRPr/>
            </a:pPr>
            <a:r>
              <a:rPr lang="en-US" sz="5100" i="1" dirty="0">
                <a:solidFill>
                  <a:prstClr val="black"/>
                </a:solidFill>
                <a:latin typeface="Calibri"/>
              </a:rPr>
              <a:t>Tip of the</a:t>
            </a:r>
            <a:r>
              <a:rPr kumimoji="0" lang="en-US" sz="5100" b="1" i="1" u="none" strike="noStrike" kern="1200" cap="none" spc="0" normalizeH="0" baseline="0" noProof="0" dirty="0">
                <a:ln>
                  <a:noFill/>
                </a:ln>
                <a:solidFill>
                  <a:prstClr val="black"/>
                </a:solidFill>
                <a:effectLst/>
                <a:uLnTx/>
                <a:uFillTx/>
                <a:latin typeface="Calibri"/>
              </a:rPr>
              <a:t> Iceberg!</a:t>
            </a:r>
          </a:p>
        </p:txBody>
      </p:sp>
      <p:sp>
        <p:nvSpPr>
          <p:cNvPr id="12" name="Parallelogram 2"/>
          <p:cNvSpPr/>
          <p:nvPr/>
        </p:nvSpPr>
        <p:spPr>
          <a:xfrm>
            <a:off x="-381000" y="228600"/>
            <a:ext cx="8305800" cy="1066800"/>
          </a:xfrm>
          <a:custGeom>
            <a:avLst/>
            <a:gdLst>
              <a:gd name="connsiteX0" fmla="*/ 0 w 8839199"/>
              <a:gd name="connsiteY0" fmla="*/ 1234264 h 1234264"/>
              <a:gd name="connsiteX1" fmla="*/ 308566 w 8839199"/>
              <a:gd name="connsiteY1" fmla="*/ 0 h 1234264"/>
              <a:gd name="connsiteX2" fmla="*/ 8839199 w 8839199"/>
              <a:gd name="connsiteY2" fmla="*/ 0 h 1234264"/>
              <a:gd name="connsiteX3" fmla="*/ 8530633 w 8839199"/>
              <a:gd name="connsiteY3" fmla="*/ 1234264 h 1234264"/>
              <a:gd name="connsiteX4" fmla="*/ 0 w 8839199"/>
              <a:gd name="connsiteY4" fmla="*/ 1234264 h 1234264"/>
              <a:gd name="connsiteX0" fmla="*/ 0 w 8839199"/>
              <a:gd name="connsiteY0" fmla="*/ 1234264 h 1234264"/>
              <a:gd name="connsiteX1" fmla="*/ 308566 w 8839199"/>
              <a:gd name="connsiteY1" fmla="*/ 0 h 1234264"/>
              <a:gd name="connsiteX2" fmla="*/ 8839199 w 8839199"/>
              <a:gd name="connsiteY2" fmla="*/ 0 h 1234264"/>
              <a:gd name="connsiteX3" fmla="*/ 8311558 w 8839199"/>
              <a:gd name="connsiteY3" fmla="*/ 1224739 h 1234264"/>
              <a:gd name="connsiteX4" fmla="*/ 0 w 8839199"/>
              <a:gd name="connsiteY4" fmla="*/ 1234264 h 123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199" h="1234264">
                <a:moveTo>
                  <a:pt x="0" y="1234264"/>
                </a:moveTo>
                <a:lnTo>
                  <a:pt x="308566" y="0"/>
                </a:lnTo>
                <a:lnTo>
                  <a:pt x="8839199" y="0"/>
                </a:lnTo>
                <a:lnTo>
                  <a:pt x="8311558" y="1224739"/>
                </a:lnTo>
                <a:lnTo>
                  <a:pt x="0" y="1234264"/>
                </a:lnTo>
                <a:close/>
              </a:path>
            </a:pathLst>
          </a:custGeom>
          <a:solidFill>
            <a:srgbClr val="1E5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T"/>
                <a:ea typeface="+mn-ea"/>
                <a:cs typeface="+mn-cs"/>
              </a:rPr>
              <a:t>Cultural Humility &amp; Diversity</a:t>
            </a:r>
            <a:endParaRPr kumimoji="0" lang="en-US" sz="2800" b="1" i="0" u="none" strike="noStrike" kern="1200" cap="none" spc="0" normalizeH="0" baseline="0" noProof="0" dirty="0">
              <a:ln>
                <a:noFill/>
              </a:ln>
              <a:solidFill>
                <a:prstClr val="white"/>
              </a:solidFill>
              <a:effectLst/>
              <a:uLnTx/>
              <a:uFillTx/>
              <a:latin typeface="FuturT"/>
              <a:ea typeface="+mn-ea"/>
              <a:cs typeface="+mn-cs"/>
            </a:endParaRPr>
          </a:p>
        </p:txBody>
      </p:sp>
      <p:sp>
        <p:nvSpPr>
          <p:cNvPr id="4" name="Content Placeholder 2"/>
          <p:cNvSpPr txBox="1">
            <a:spLocks/>
          </p:cNvSpPr>
          <p:nvPr/>
        </p:nvSpPr>
        <p:spPr>
          <a:xfrm>
            <a:off x="3352800" y="1524000"/>
            <a:ext cx="5257800" cy="2057400"/>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What we see, observe, hear, and identify from others:</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Gender presentation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Estimate of age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Assumption of race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Proficiency in our language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Size</a:t>
            </a:r>
          </a:p>
        </p:txBody>
      </p:sp>
      <p:grpSp>
        <p:nvGrpSpPr>
          <p:cNvPr id="3" name="Group 2"/>
          <p:cNvGrpSpPr/>
          <p:nvPr/>
        </p:nvGrpSpPr>
        <p:grpSpPr>
          <a:xfrm>
            <a:off x="3352800" y="3886200"/>
            <a:ext cx="5656747" cy="2982206"/>
            <a:chOff x="3518848" y="3893654"/>
            <a:chExt cx="5656747" cy="2982206"/>
          </a:xfrm>
        </p:grpSpPr>
        <p:sp>
          <p:nvSpPr>
            <p:cNvPr id="5" name="Rectangle 4"/>
            <p:cNvSpPr/>
            <p:nvPr/>
          </p:nvSpPr>
          <p:spPr>
            <a:xfrm>
              <a:off x="3518848" y="3893654"/>
              <a:ext cx="5625152" cy="281615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a:ea typeface="ＭＳ Ｐゴシック" pitchFamily="48" charset="-128"/>
                  <a:cs typeface="+mn-cs"/>
                </a:rPr>
                <a:t>What is invisible without further exploration, relationship-building, and cooperation:</a:t>
              </a:r>
            </a:p>
            <a:p>
              <a:pPr marL="742950" marR="0" lvl="1"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Nationality</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Sexual orientation</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Religion</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Socioeconomic status</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Level of acculturation</a:t>
              </a:r>
            </a:p>
          </p:txBody>
        </p:sp>
        <p:sp>
          <p:nvSpPr>
            <p:cNvPr id="2" name="Rectangle 1"/>
            <p:cNvSpPr/>
            <p:nvPr/>
          </p:nvSpPr>
          <p:spPr>
            <a:xfrm>
              <a:off x="6660994" y="5244644"/>
              <a:ext cx="2514601" cy="1631216"/>
            </a:xfrm>
            <a:prstGeom prst="rect">
              <a:avLst/>
            </a:prstGeom>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Ethnicity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Politics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Abilities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itchFamily="48" charset="-128"/>
                  <a:cs typeface="+mn-cs"/>
                </a:rPr>
                <a:t>Relationship to size/ body</a:t>
              </a:r>
            </a:p>
          </p:txBody>
        </p:sp>
      </p:grpSp>
      <p:pic>
        <p:nvPicPr>
          <p:cNvPr id="1030" name="Picture 6" descr="http://www.greenbookblog.org/wp-content/uploads/2012/08/tip_of_the_iceberg-1024x768.jpg"/>
          <p:cNvPicPr>
            <a:picLocks noChangeAspect="1" noChangeArrowheads="1"/>
          </p:cNvPicPr>
          <p:nvPr/>
        </p:nvPicPr>
        <p:blipFill rotWithShape="1">
          <a:blip r:embed="rId3">
            <a:extLst>
              <a:ext uri="{28A0092B-C50C-407E-A947-70E740481C1C}">
                <a14:useLocalDpi xmlns:a14="http://schemas.microsoft.com/office/drawing/2010/main" val="0"/>
              </a:ext>
            </a:extLst>
          </a:blip>
          <a:srcRect l="22470" r="21280"/>
          <a:stretch/>
        </p:blipFill>
        <p:spPr bwMode="auto">
          <a:xfrm>
            <a:off x="425355" y="2667000"/>
            <a:ext cx="2743200" cy="365760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Connector 7"/>
          <p:cNvCxnSpPr/>
          <p:nvPr/>
        </p:nvCxnSpPr>
        <p:spPr>
          <a:xfrm>
            <a:off x="3281718" y="3733800"/>
            <a:ext cx="5696234" cy="0"/>
          </a:xfrm>
          <a:prstGeom prst="line">
            <a:avLst/>
          </a:prstGeom>
          <a:ln w="28575">
            <a:solidFill>
              <a:srgbClr val="2280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0200860"/>
      </p:ext>
    </p:extLst>
  </p:cSld>
  <p:clrMapOvr>
    <a:masterClrMapping/>
  </p:clrMapOvr>
</p:sld>
</file>

<file path=ppt/theme/theme1.xml><?xml version="1.0" encoding="utf-8"?>
<a:theme xmlns:a="http://schemas.openxmlformats.org/drawingml/2006/main" name="UWK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UWK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UWKC">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UWK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UWKC</Template>
  <TotalTime>70852</TotalTime>
  <Words>15935</Words>
  <Application>Microsoft Office PowerPoint</Application>
  <PresentationFormat>On-screen Show (4:3)</PresentationFormat>
  <Paragraphs>2294</Paragraphs>
  <Slides>258</Slides>
  <Notes>225</Notes>
  <HiddenSlides>10</HiddenSlides>
  <MMClips>3</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258</vt:i4>
      </vt:variant>
    </vt:vector>
  </HeadingPairs>
  <TitlesOfParts>
    <vt:vector size="284" baseType="lpstr">
      <vt:lpstr>MS PGothic</vt:lpstr>
      <vt:lpstr>MS PGothic</vt:lpstr>
      <vt:lpstr>Arial</vt:lpstr>
      <vt:lpstr>Arial Black</vt:lpstr>
      <vt:lpstr>Arial Narrow</vt:lpstr>
      <vt:lpstr>Calibri</vt:lpstr>
      <vt:lpstr>Century Gothic</vt:lpstr>
      <vt:lpstr>Courier New</vt:lpstr>
      <vt:lpstr>Ebrima</vt:lpstr>
      <vt:lpstr>Franklin Gothic Book</vt:lpstr>
      <vt:lpstr>FuturT</vt:lpstr>
      <vt:lpstr>Helvetica Neue</vt:lpstr>
      <vt:lpstr>Helvetica Neue Light</vt:lpstr>
      <vt:lpstr>Mangal</vt:lpstr>
      <vt:lpstr>MetaBook-Roman</vt:lpstr>
      <vt:lpstr>Symbol</vt:lpstr>
      <vt:lpstr>Tahoma</vt:lpstr>
      <vt:lpstr>Times New Roman</vt:lpstr>
      <vt:lpstr>TradeGothic Bold</vt:lpstr>
      <vt:lpstr>Wingdings</vt:lpstr>
      <vt:lpstr>UWKC</vt:lpstr>
      <vt:lpstr>1_UWKC</vt:lpstr>
      <vt:lpstr>2_UWKC</vt:lpstr>
      <vt:lpstr>3_UWKC</vt:lpstr>
      <vt:lpstr>1_Custom Design</vt:lpstr>
      <vt:lpstr>2_Office Theme</vt:lpstr>
      <vt:lpstr>Welcome Volunteers!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Intake Paperwork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IRS Intake Form- Health Insurance </vt:lpstr>
      <vt:lpstr>    IRS Intake Form- Health Insurance </vt:lpstr>
      <vt:lpstr>    IRS Intake Form- Health Insurance </vt:lpstr>
      <vt:lpstr>    IRS Intake Form – Form 1095-A</vt:lpstr>
      <vt:lpstr>    IRS Intake Form – Form 1095-B</vt:lpstr>
      <vt:lpstr>    IRS Intake Form – Form 1095-C</vt:lpstr>
      <vt:lpstr>    Asking the right questions </vt:lpstr>
      <vt:lpstr>    Asking the right questions </vt:lpstr>
      <vt:lpstr>      Client Scenario:      IRS Intake Form - Health Insurance </vt:lpstr>
      <vt:lpstr>      Client Scenario:      IRS Intake Form - Health Insurance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Cultural Humility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Standards of Conduct &amp; Intake/Quality Review Test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Benefits Calculator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During your shift tally the number of soft referrals and hard referrals you make in the different categories.</vt:lpstr>
      <vt:lpstr>PowerPoint Presentation</vt:lpstr>
      <vt:lpstr>As Intake and Benefits Specialist, you are responsible for tracking the benefits referrals that you make at the tax site.</vt:lpstr>
      <vt:lpstr>There are 2 steps you will take to track benefits data at the tax site:</vt:lpstr>
      <vt:lpstr>PowerPoint Presentation</vt:lpstr>
      <vt:lpstr>PowerPoint Presentation</vt:lpstr>
      <vt:lpstr>PowerPoint Presentation</vt:lpstr>
      <vt:lpstr>PowerPoint Presentation</vt:lpstr>
      <vt:lpstr> 1. Check off the box to indicate that you have submitted your data tracking online   2. Place the completed data tracking form in the Material Bin</vt:lpstr>
      <vt:lpstr>It’s the end of your shift, in what order should you go about closing down your 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Utility  Assistance</vt:lpstr>
      <vt:lpstr>Utility Assistance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Pop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Methods for Later Credit Pulls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United Way of King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Gene Esguerra</dc:creator>
  <cp:lastModifiedBy>Jenn Hong</cp:lastModifiedBy>
  <cp:revision>1652</cp:revision>
  <cp:lastPrinted>2014-12-04T23:59:05Z</cp:lastPrinted>
  <dcterms:created xsi:type="dcterms:W3CDTF">2006-05-25T21:27:03Z</dcterms:created>
  <dcterms:modified xsi:type="dcterms:W3CDTF">2019-01-09T19:15:40Z</dcterms:modified>
</cp:coreProperties>
</file>